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1" r:id="rId2"/>
    <p:sldId id="272" r:id="rId3"/>
    <p:sldId id="274" r:id="rId4"/>
    <p:sldId id="270" r:id="rId5"/>
    <p:sldId id="273" r:id="rId6"/>
    <p:sldId id="276" r:id="rId7"/>
    <p:sldId id="264" r:id="rId8"/>
    <p:sldId id="263" r:id="rId9"/>
    <p:sldId id="265" r:id="rId10"/>
    <p:sldId id="277" r:id="rId11"/>
    <p:sldId id="278" r:id="rId12"/>
    <p:sldId id="279" r:id="rId13"/>
    <p:sldId id="267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4675" autoAdjust="0"/>
  </p:normalViewPr>
  <p:slideViewPr>
    <p:cSldViewPr>
      <p:cViewPr varScale="1">
        <p:scale>
          <a:sx n="108" d="100"/>
          <a:sy n="108" d="100"/>
        </p:scale>
        <p:origin x="17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lsakova\Desktop\Se&#353;it1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sz="1800" dirty="0"/>
              <a:t>Investice do cyklistické infrastruktury v mil. Kč</a:t>
            </a:r>
          </a:p>
          <a:p>
            <a:pPr>
              <a:defRPr/>
            </a:pPr>
            <a:endParaRPr lang="cs-CZ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List1!$E$2</c:f>
              <c:strCache>
                <c:ptCount val="1"/>
                <c:pt idx="0">
                  <c:v>mil Kč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List1!$D$3:$D$13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List1!$E$3:$E$13</c:f>
              <c:numCache>
                <c:formatCode>0.0</c:formatCode>
                <c:ptCount val="11"/>
                <c:pt idx="0">
                  <c:v>67.599999999999994</c:v>
                </c:pt>
                <c:pt idx="1">
                  <c:v>73</c:v>
                </c:pt>
                <c:pt idx="2">
                  <c:v>60</c:v>
                </c:pt>
                <c:pt idx="3">
                  <c:v>62</c:v>
                </c:pt>
                <c:pt idx="4">
                  <c:v>10</c:v>
                </c:pt>
                <c:pt idx="5">
                  <c:v>18</c:v>
                </c:pt>
                <c:pt idx="6">
                  <c:v>29.9</c:v>
                </c:pt>
                <c:pt idx="7">
                  <c:v>25.1</c:v>
                </c:pt>
                <c:pt idx="8">
                  <c:v>32.200000000000003</c:v>
                </c:pt>
                <c:pt idx="9">
                  <c:v>17.899999999999999</c:v>
                </c:pt>
                <c:pt idx="10">
                  <c:v>73.400000000000006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EA-4CC1-91B2-99ABC8410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8636752"/>
        <c:axId val="148636360"/>
      </c:barChart>
      <c:valAx>
        <c:axId val="14863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8636752"/>
        <c:crosses val="autoZero"/>
        <c:crossBetween val="between"/>
      </c:valAx>
      <c:catAx>
        <c:axId val="14863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8636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7EE1A-823B-4AA8-B196-5D5491A14995}" type="datetimeFigureOut">
              <a:rPr lang="cs-CZ" smtClean="0"/>
              <a:t>26.3.2019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89E08-3FC8-4B26-B95A-E87C8471AB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51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C066E-167C-4772-9B36-AC548142D80D}" type="datetimeFigureOut">
              <a:rPr lang="cs-CZ" smtClean="0"/>
              <a:t>26.3.2019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F637C-CEAE-4928-BB0D-567A24CB2C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07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F637C-CEAE-4928-BB0D-567A24CB2C1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76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istoustopou.cz/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toustopou.cz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5" y="162797"/>
            <a:ext cx="8728509" cy="651628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664"/>
            <a:ext cx="3017558" cy="1307537"/>
          </a:xfrm>
          <a:prstGeom prst="rect">
            <a:avLst/>
          </a:prstGeom>
        </p:spPr>
      </p:pic>
      <p:sp>
        <p:nvSpPr>
          <p:cNvPr id="1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568" y="2132856"/>
            <a:ext cx="5904656" cy="38884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13" name="TextovéPole 12"/>
          <p:cNvSpPr txBox="1"/>
          <p:nvPr userDrawn="1"/>
        </p:nvSpPr>
        <p:spPr>
          <a:xfrm>
            <a:off x="582377" y="60932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www.cistoustopou.cz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Nadpis 4"/>
          <p:cNvSpPr>
            <a:spLocks noGrp="1"/>
          </p:cNvSpPr>
          <p:nvPr>
            <p:ph type="ctrTitle" hasCustomPrompt="1"/>
          </p:nvPr>
        </p:nvSpPr>
        <p:spPr>
          <a:xfrm>
            <a:off x="582376" y="44624"/>
            <a:ext cx="7873591" cy="2160240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/>
              <a:t>Nadpis PREZENTACE</a:t>
            </a:r>
            <a:br>
              <a:rPr lang="cs-CZ" dirty="0"/>
            </a:br>
            <a:r>
              <a:rPr lang="cs-CZ" dirty="0"/>
              <a:t>SE VEJDE MAXIMÁLNĚ</a:t>
            </a:r>
            <a:br>
              <a:rPr lang="cs-CZ" dirty="0"/>
            </a:br>
            <a:r>
              <a:rPr lang="cs-CZ" dirty="0"/>
              <a:t>DO TŘÍ </a:t>
            </a:r>
            <a:r>
              <a:rPr lang="cs-CZ" dirty="0" err="1"/>
              <a:t>ŘÁDků</a:t>
            </a:r>
            <a:endParaRPr lang="cs-CZ" dirty="0"/>
          </a:p>
        </p:txBody>
      </p:sp>
      <p:sp>
        <p:nvSpPr>
          <p:cNvPr id="22" name="Zástupný symbol pro text 2"/>
          <p:cNvSpPr>
            <a:spLocks noGrp="1"/>
          </p:cNvSpPr>
          <p:nvPr>
            <p:ph type="body" idx="10" hasCustomPrompt="1"/>
          </p:nvPr>
        </p:nvSpPr>
        <p:spPr>
          <a:xfrm>
            <a:off x="6660232" y="3068960"/>
            <a:ext cx="1944216" cy="2088232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700" b="1" baseline="0">
                <a:solidFill>
                  <a:srgbClr val="00B4C8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Menší podnadpis</a:t>
            </a:r>
          </a:p>
        </p:txBody>
      </p:sp>
    </p:spTree>
    <p:extLst>
      <p:ext uri="{BB962C8B-B14F-4D97-AF65-F5344CB8AC3E}">
        <p14:creationId xmlns:p14="http://schemas.microsoft.com/office/powerpoint/2010/main" val="260691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dpis 1"/>
          <p:cNvSpPr>
            <a:spLocks noGrp="1"/>
          </p:cNvSpPr>
          <p:nvPr>
            <p:ph type="ctrTitle"/>
          </p:nvPr>
        </p:nvSpPr>
        <p:spPr>
          <a:xfrm>
            <a:off x="359607" y="-99392"/>
            <a:ext cx="7164721" cy="1196752"/>
          </a:xfrm>
        </p:spPr>
        <p:txBody>
          <a:bodyPr>
            <a:normAutofit/>
          </a:bodyPr>
          <a:lstStyle>
            <a:lvl1pPr algn="l">
              <a:defRPr sz="3000" baseline="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278819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92280" y="274638"/>
            <a:ext cx="2057400" cy="5851525"/>
          </a:xfrm>
        </p:spPr>
        <p:txBody>
          <a:bodyPr vert="eaVert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56456" y="274638"/>
            <a:ext cx="6019800" cy="5851525"/>
          </a:xfrm>
        </p:spPr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5"/>
          <p:cNvSpPr txBox="1">
            <a:spLocks/>
          </p:cNvSpPr>
          <p:nvPr userDrawn="1"/>
        </p:nvSpPr>
        <p:spPr>
          <a:xfrm>
            <a:off x="323528" y="6185647"/>
            <a:ext cx="2853680" cy="3447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963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5" y="162797"/>
            <a:ext cx="8728509" cy="6516288"/>
          </a:xfrm>
          <a:prstGeom prst="rect">
            <a:avLst/>
          </a:prstGeom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39752" y="2060848"/>
            <a:ext cx="1944216" cy="194421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539552" y="6093296"/>
            <a:ext cx="232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www.cistoustopou.cz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idx="10" hasCustomPrompt="1"/>
          </p:nvPr>
        </p:nvSpPr>
        <p:spPr>
          <a:xfrm>
            <a:off x="4427984" y="2582830"/>
            <a:ext cx="2614374" cy="86409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7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Autor a </a:t>
            </a:r>
            <a:r>
              <a:rPr lang="cs-CZ" dirty="0" err="1"/>
              <a:t>adresa:Kliknutím</a:t>
            </a:r>
            <a:r>
              <a:rPr lang="cs-CZ" dirty="0"/>
              <a:t> lze upravit styly předlohy textu.</a:t>
            </a:r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2742747" y="5173514"/>
            <a:ext cx="369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baseline="0" dirty="0">
                <a:solidFill>
                  <a:srgbClr val="00B4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37032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239"/>
            <a:ext cx="2685195" cy="1163521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ctrTitle"/>
          </p:nvPr>
        </p:nvSpPr>
        <p:spPr>
          <a:xfrm>
            <a:off x="323529" y="105239"/>
            <a:ext cx="5760640" cy="1307537"/>
          </a:xfrm>
        </p:spPr>
        <p:txBody>
          <a:bodyPr>
            <a:normAutofit/>
          </a:bodyPr>
          <a:lstStyle>
            <a:lvl1pPr algn="l">
              <a:defRPr sz="3000" baseline="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40049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1520" y="369667"/>
            <a:ext cx="7772400" cy="660053"/>
          </a:xfrm>
        </p:spPr>
        <p:txBody>
          <a:bodyPr anchor="t">
            <a:normAutofit/>
          </a:bodyPr>
          <a:lstStyle>
            <a:lvl1pPr algn="l">
              <a:defRPr sz="20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764704"/>
            <a:ext cx="7772400" cy="792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700" baseline="0">
                <a:solidFill>
                  <a:srgbClr val="00B4C8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239"/>
            <a:ext cx="2685195" cy="11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239"/>
            <a:ext cx="2685195" cy="1163521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323529" y="105239"/>
            <a:ext cx="5760640" cy="1307537"/>
          </a:xfrm>
        </p:spPr>
        <p:txBody>
          <a:bodyPr>
            <a:normAutofit/>
          </a:bodyPr>
          <a:lstStyle>
            <a:lvl1pPr algn="l">
              <a:defRPr sz="3000" baseline="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245174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323529" y="105239"/>
            <a:ext cx="5760640" cy="1307537"/>
          </a:xfrm>
        </p:spPr>
        <p:txBody>
          <a:bodyPr>
            <a:normAutofit/>
          </a:bodyPr>
          <a:lstStyle>
            <a:lvl1pPr algn="l">
              <a:defRPr sz="3000" baseline="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239"/>
            <a:ext cx="2685195" cy="11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832648" cy="1143000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8" name="Přímá spojnice 7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239"/>
            <a:ext cx="2685195" cy="11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80C7-6780-4AD6-AA25-B4D6308FED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2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-27384"/>
            <a:ext cx="9180512" cy="61334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323528" y="5733256"/>
            <a:ext cx="6955160" cy="438944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1400" b="0" cap="none" spc="0" baseline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Zde popisek obrázku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0" y="6133490"/>
            <a:ext cx="91805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2853680" cy="344782"/>
          </a:xfrm>
        </p:spPr>
        <p:txBody>
          <a:bodyPr/>
          <a:lstStyle>
            <a:lvl1pPr algn="l"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NÁZEV PREZENTACE 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2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067718"/>
          </a:xfrm>
        </p:spPr>
        <p:txBody>
          <a:bodyPr anchor="b">
            <a:normAutofit/>
          </a:bodyPr>
          <a:lstStyle>
            <a:lvl1pPr algn="l">
              <a:defRPr sz="2400" b="1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Nadpis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Nadpis 2</a:t>
            </a:r>
          </a:p>
        </p:txBody>
      </p:sp>
      <p:sp>
        <p:nvSpPr>
          <p:cNvPr id="8" name="Zástupný symbol pro číslo snímku 5"/>
          <p:cNvSpPr txBox="1">
            <a:spLocks/>
          </p:cNvSpPr>
          <p:nvPr userDrawn="1"/>
        </p:nvSpPr>
        <p:spPr>
          <a:xfrm>
            <a:off x="323528" y="6185647"/>
            <a:ext cx="2853680" cy="3447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NÁZEV PREZENTACE </a:t>
            </a:r>
            <a:r>
              <a:rPr lang="en-US"/>
              <a:t>  </a:t>
            </a:r>
            <a:r>
              <a:rPr lang="cs-CZ"/>
              <a:t> </a:t>
            </a:r>
            <a:r>
              <a:rPr lang="en-US"/>
              <a:t>|</a:t>
            </a:r>
            <a:r>
              <a:rPr lang="cs-CZ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‹#›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9" y="6237312"/>
            <a:ext cx="1097280" cy="493776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395536" y="6133490"/>
            <a:ext cx="8418212" cy="0"/>
          </a:xfrm>
          <a:prstGeom prst="line">
            <a:avLst/>
          </a:prstGeom>
          <a:ln w="76200">
            <a:solidFill>
              <a:srgbClr val="0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58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80C7-6780-4AD6-AA25-B4D6308FED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85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6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4C8"/>
        </a:buClr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4C8"/>
        </a:buClr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dropbox.com/sh/parj2bok76myy78/AAAPjFbaxM9JzME2zoc-kqzha?dl=0&amp;preview=V2_Stezky_titulky.mp4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873591" cy="2160240"/>
          </a:xfrm>
        </p:spPr>
        <p:txBody>
          <a:bodyPr>
            <a:normAutofit/>
          </a:bodyPr>
          <a:lstStyle/>
          <a:p>
            <a:r>
              <a:rPr lang="cs-CZ" sz="2800" dirty="0"/>
              <a:t>Tisková konference</a:t>
            </a:r>
            <a:br>
              <a:rPr lang="cs-CZ" sz="2800" dirty="0"/>
            </a:br>
            <a:r>
              <a:rPr lang="cs-CZ" sz="2800" dirty="0"/>
              <a:t>26. 3. 2019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0"/>
          </p:nvPr>
        </p:nvSpPr>
        <p:spPr>
          <a:xfrm>
            <a:off x="611560" y="3068960"/>
            <a:ext cx="7992888" cy="2088232"/>
          </a:xfrm>
        </p:spPr>
        <p:txBody>
          <a:bodyPr>
            <a:normAutofit/>
          </a:bodyPr>
          <a:lstStyle/>
          <a:p>
            <a:pPr algn="ctr"/>
            <a:r>
              <a:rPr lang="cs-CZ" sz="2800" cap="all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Vstup do cyklistické sezony 2019</a:t>
            </a:r>
          </a:p>
          <a:p>
            <a:pPr algn="ctr"/>
            <a:endParaRPr lang="cs-CZ" sz="2800" cap="all" dirty="0">
              <a:solidFill>
                <a:schemeClr val="tx1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/>
            <a:r>
              <a:rPr lang="cs-CZ" sz="2800" cap="all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Praha cyklistická 2019</a:t>
            </a:r>
          </a:p>
        </p:txBody>
      </p:sp>
    </p:spTree>
    <p:extLst>
      <p:ext uri="{BB962C8B-B14F-4D97-AF65-F5344CB8AC3E}">
        <p14:creationId xmlns:p14="http://schemas.microsoft.com/office/powerpoint/2010/main" val="216196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384376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10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323528" y="260104"/>
            <a:ext cx="8204448" cy="1196752"/>
          </a:xfrm>
        </p:spPr>
        <p:txBody>
          <a:bodyPr/>
          <a:lstStyle/>
          <a:p>
            <a:r>
              <a:rPr lang="cs-CZ" dirty="0"/>
              <a:t>Bezpečnost </a:t>
            </a:r>
            <a:br>
              <a:rPr lang="cs-CZ" dirty="0"/>
            </a:br>
            <a:r>
              <a:rPr lang="cs-CZ" dirty="0"/>
              <a:t>a podpora</a:t>
            </a:r>
          </a:p>
        </p:txBody>
      </p:sp>
      <p:pic>
        <p:nvPicPr>
          <p:cNvPr id="4098" name="Picture 2" descr="2018_nehody_cyklis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380049" cy="31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75656" y="2249992"/>
            <a:ext cx="3672408" cy="314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564023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cap="all" dirty="0">
                <a:latin typeface="Arial Black" panose="020B0A04020102020204" pitchFamily="34" charset="0"/>
                <a:ea typeface="+mj-ea"/>
                <a:cs typeface="+mj-cs"/>
              </a:rPr>
              <a:t>Nehodovost cyklistů v PRAZE</a:t>
            </a:r>
          </a:p>
        </p:txBody>
      </p:sp>
    </p:spTree>
    <p:extLst>
      <p:ext uri="{BB962C8B-B14F-4D97-AF65-F5344CB8AC3E}">
        <p14:creationId xmlns:p14="http://schemas.microsoft.com/office/powerpoint/2010/main" val="867880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384376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11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323528" y="260104"/>
            <a:ext cx="8204448" cy="1196752"/>
          </a:xfrm>
        </p:spPr>
        <p:txBody>
          <a:bodyPr/>
          <a:lstStyle/>
          <a:p>
            <a:r>
              <a:rPr lang="cs-CZ" dirty="0"/>
              <a:t>Bezpečnost </a:t>
            </a:r>
            <a:br>
              <a:rPr lang="cs-CZ" dirty="0"/>
            </a:br>
            <a:r>
              <a:rPr lang="cs-CZ" dirty="0"/>
              <a:t>a podpora</a:t>
            </a:r>
          </a:p>
        </p:txBody>
      </p:sp>
      <p:sp>
        <p:nvSpPr>
          <p:cNvPr id="13" name="Zástupný symbol pro obsah 1"/>
          <p:cNvSpPr>
            <a:spLocks noGrp="1"/>
          </p:cNvSpPr>
          <p:nvPr>
            <p:ph sz="half" idx="1"/>
          </p:nvPr>
        </p:nvSpPr>
        <p:spPr>
          <a:xfrm>
            <a:off x="453988" y="1844824"/>
            <a:ext cx="8182246" cy="278990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Aplikace Na kole Prahou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V roce 2018 deset tisíc nových uživatelů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Uživatelé ujeli téměř 1 milion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Nahlášeno 417 komunitních upozornění (náročnost terénu, nové </a:t>
            </a:r>
            <a:r>
              <a:rPr lang="cs-CZ" dirty="0" err="1"/>
              <a:t>cyklostojany</a:t>
            </a:r>
            <a:r>
              <a:rPr lang="cs-CZ" dirty="0"/>
              <a:t>, apod.)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sz="2400" b="1" dirty="0"/>
          </a:p>
        </p:txBody>
      </p:sp>
      <p:pic>
        <p:nvPicPr>
          <p:cNvPr id="5" name="Obrázek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749" t="12200" r="15351" b="6601"/>
          <a:stretch/>
        </p:blipFill>
        <p:spPr>
          <a:xfrm>
            <a:off x="5424482" y="3780476"/>
            <a:ext cx="3285702" cy="1832411"/>
          </a:xfrm>
          <a:prstGeom prst="rect">
            <a:avLst/>
          </a:prstGeom>
        </p:spPr>
      </p:pic>
      <p:sp>
        <p:nvSpPr>
          <p:cNvPr id="8" name="Zástupný symbol pro obsah 1"/>
          <p:cNvSpPr>
            <a:spLocks noGrp="1"/>
          </p:cNvSpPr>
          <p:nvPr>
            <p:ph sz="half" idx="1"/>
          </p:nvPr>
        </p:nvSpPr>
        <p:spPr>
          <a:xfrm>
            <a:off x="490700" y="4070765"/>
            <a:ext cx="4766610" cy="252027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Informační videa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Informační kampaň k </a:t>
            </a:r>
            <a:r>
              <a:rPr lang="cs-CZ" dirty="0" err="1"/>
              <a:t>cykloopatřením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552708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384376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12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323528" y="260104"/>
            <a:ext cx="8204448" cy="1196752"/>
          </a:xfrm>
        </p:spPr>
        <p:txBody>
          <a:bodyPr>
            <a:normAutofit fontScale="90000"/>
          </a:bodyPr>
          <a:lstStyle/>
          <a:p>
            <a:r>
              <a:rPr lang="cs-CZ" dirty="0"/>
              <a:t>Pozvánka</a:t>
            </a:r>
            <a:br>
              <a:rPr lang="cs-CZ" dirty="0"/>
            </a:b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Bikes</a:t>
            </a:r>
            <a:r>
              <a:rPr lang="cs-CZ" dirty="0"/>
              <a:t> A STÁNEK </a:t>
            </a:r>
            <a:br>
              <a:rPr lang="cs-CZ" dirty="0"/>
            </a:br>
            <a:r>
              <a:rPr lang="cs-CZ" dirty="0"/>
              <a:t>ČISTOU STOPOU PRAHOU</a:t>
            </a:r>
          </a:p>
        </p:txBody>
      </p:sp>
      <p:sp>
        <p:nvSpPr>
          <p:cNvPr id="13" name="Zástupný symbol pro obsah 1"/>
          <p:cNvSpPr>
            <a:spLocks noGrp="1"/>
          </p:cNvSpPr>
          <p:nvPr>
            <p:ph sz="half" idx="1"/>
          </p:nvPr>
        </p:nvSpPr>
        <p:spPr>
          <a:xfrm>
            <a:off x="539552" y="1519910"/>
            <a:ext cx="4896544" cy="24482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10. ročník veletrhu cyklistiky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29.–31. března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PVA EXPO Praha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endParaRPr lang="cs-CZ" sz="2400" b="1" dirty="0"/>
          </a:p>
        </p:txBody>
      </p:sp>
      <p:pic>
        <p:nvPicPr>
          <p:cNvPr id="2050" name="Picture 2" descr="https://storage.abf.cz/file/show?nl_id=716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606280" cy="32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7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ek obrÃ¡zku pro Äistou stopou prah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048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47197" y="6125536"/>
            <a:ext cx="3456384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2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5760640" cy="1307537"/>
          </a:xfrm>
        </p:spPr>
        <p:txBody>
          <a:bodyPr>
            <a:normAutofit/>
          </a:bodyPr>
          <a:lstStyle/>
          <a:p>
            <a:r>
              <a:rPr lang="cs-CZ" dirty="0"/>
              <a:t>Pražský Cyklistický rok 2018 v číslech</a:t>
            </a:r>
          </a:p>
        </p:txBody>
      </p:sp>
      <p:sp>
        <p:nvSpPr>
          <p:cNvPr id="6" name="Zástupný symbol pro obsah 1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6336704" cy="4320480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27 sčítačů monitorovalo cyklisty</a:t>
            </a:r>
          </a:p>
          <a:p>
            <a:pPr lvl="1"/>
            <a:r>
              <a:rPr lang="cs-CZ" sz="2000" dirty="0"/>
              <a:t>Nejvyšší počet detekcí cyklistů:</a:t>
            </a:r>
          </a:p>
          <a:p>
            <a:pPr marL="457200" lvl="1" indent="0">
              <a:buNone/>
            </a:pPr>
            <a:r>
              <a:rPr lang="cs-CZ" sz="1800" dirty="0"/>
              <a:t>     		Podolské nábřeží: 341 931				Modřany: 391 355</a:t>
            </a:r>
          </a:p>
          <a:p>
            <a:pPr marL="457200" lvl="1" indent="0">
              <a:buNone/>
            </a:pPr>
            <a:r>
              <a:rPr lang="cs-CZ" sz="1800" dirty="0"/>
              <a:t>		</a:t>
            </a:r>
            <a:r>
              <a:rPr lang="cs-CZ" sz="1800" dirty="0" err="1"/>
              <a:t>Elsnicovo</a:t>
            </a:r>
            <a:r>
              <a:rPr lang="cs-CZ" sz="1800" dirty="0"/>
              <a:t> náměstí: 175 139 </a:t>
            </a:r>
          </a:p>
          <a:p>
            <a:pPr marL="457200" lvl="1" indent="0">
              <a:buNone/>
            </a:pPr>
            <a:endParaRPr lang="cs-CZ" sz="1800" dirty="0"/>
          </a:p>
          <a:p>
            <a:r>
              <a:rPr lang="cs-CZ" sz="2400" b="1" dirty="0"/>
              <a:t>3 951 737 cyklistů projelo kolem sčítačů</a:t>
            </a:r>
          </a:p>
          <a:p>
            <a:pPr lvl="1"/>
            <a:r>
              <a:rPr lang="cs-CZ" sz="2000" dirty="0"/>
              <a:t>2,44 % meziroční nárůst intenzity cyklistického provozu</a:t>
            </a:r>
          </a:p>
          <a:p>
            <a:pPr marL="457200" lvl="1" indent="0">
              <a:buNone/>
            </a:pPr>
            <a:endParaRPr lang="cs-CZ" sz="2000" dirty="0"/>
          </a:p>
          <a:p>
            <a:pPr marL="342900" lvl="1" indent="-342900"/>
            <a:r>
              <a:rPr lang="cs-CZ" sz="2400" b="1" dirty="0"/>
              <a:t>48,5 km vyhrazených </a:t>
            </a:r>
            <a:r>
              <a:rPr lang="cs-CZ" sz="2400" b="1" dirty="0" err="1"/>
              <a:t>cyklopruhů</a:t>
            </a:r>
            <a:endParaRPr lang="cs-CZ" sz="2400" b="1" dirty="0"/>
          </a:p>
          <a:p>
            <a:pPr marL="342900" lvl="1" indent="-342900"/>
            <a:r>
              <a:rPr lang="cs-CZ" sz="2400" b="1" dirty="0"/>
              <a:t>9,9 km ochranných </a:t>
            </a:r>
            <a:r>
              <a:rPr lang="cs-CZ" sz="2400" b="1" dirty="0" err="1"/>
              <a:t>cyklopruhů</a:t>
            </a:r>
            <a:endParaRPr lang="cs-CZ" sz="2400" b="1" dirty="0"/>
          </a:p>
        </p:txBody>
      </p:sp>
      <p:pic>
        <p:nvPicPr>
          <p:cNvPr id="102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93304"/>
            <a:ext cx="1752129" cy="354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9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764"/>
            <a:ext cx="9164271" cy="5122236"/>
          </a:xfrm>
        </p:spPr>
      </p:pic>
      <p:sp>
        <p:nvSpPr>
          <p:cNvPr id="7" name="Nadpis 3"/>
          <p:cNvSpPr>
            <a:spLocks noGrp="1"/>
          </p:cNvSpPr>
          <p:nvPr>
            <p:ph type="ctrTitle"/>
          </p:nvPr>
        </p:nvSpPr>
        <p:spPr>
          <a:xfrm>
            <a:off x="323529" y="105239"/>
            <a:ext cx="5760640" cy="1451553"/>
          </a:xfrm>
        </p:spPr>
        <p:txBody>
          <a:bodyPr>
            <a:normAutofit/>
          </a:bodyPr>
          <a:lstStyle/>
          <a:p>
            <a:r>
              <a:rPr lang="cs-CZ" sz="2000" dirty="0" err="1"/>
              <a:t>Heatmapa</a:t>
            </a:r>
            <a:r>
              <a:rPr lang="cs-CZ" sz="2000" dirty="0"/>
              <a:t> Prahy</a:t>
            </a:r>
            <a:br>
              <a:rPr lang="cs-CZ" sz="2000" dirty="0"/>
            </a:br>
            <a:r>
              <a:rPr lang="cs-CZ" sz="2000" dirty="0"/>
              <a:t>četnost využívání cyklotras </a:t>
            </a:r>
            <a:br>
              <a:rPr lang="cs-CZ" sz="2000" dirty="0"/>
            </a:br>
            <a:r>
              <a:rPr lang="cs-CZ" sz="2000" dirty="0"/>
              <a:t>dle aplikace Na kole </a:t>
            </a:r>
            <a:r>
              <a:rPr lang="cs-CZ" sz="2000" dirty="0" err="1"/>
              <a:t>prahou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3263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456384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4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5760640" cy="1307537"/>
          </a:xfrm>
        </p:spPr>
        <p:txBody>
          <a:bodyPr>
            <a:normAutofit/>
          </a:bodyPr>
          <a:lstStyle/>
          <a:p>
            <a:r>
              <a:rPr lang="cs-CZ" dirty="0"/>
              <a:t>Pražský Cyklistický rok 2018 v číslech</a:t>
            </a: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575468"/>
              </p:ext>
            </p:extLst>
          </p:nvPr>
        </p:nvGraphicFramePr>
        <p:xfrm>
          <a:off x="1403648" y="1772816"/>
          <a:ext cx="61206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1511660" y="5504709"/>
            <a:ext cx="5904656" cy="444572"/>
          </a:xfrm>
        </p:spPr>
        <p:txBody>
          <a:bodyPr>
            <a:normAutofit fontScale="85000" lnSpcReduction="10000"/>
          </a:bodyPr>
          <a:lstStyle/>
          <a:p>
            <a:r>
              <a:rPr lang="cs-CZ" sz="1600" dirty="0"/>
              <a:t>Neinvestiční výdaje - dalších 11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cs-CZ" sz="1600" dirty="0"/>
              <a:t>15 milionů ročně na běžnou údržbu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40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456384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5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5760640" cy="1307537"/>
          </a:xfrm>
        </p:spPr>
        <p:txBody>
          <a:bodyPr>
            <a:normAutofit/>
          </a:bodyPr>
          <a:lstStyle/>
          <a:p>
            <a:r>
              <a:rPr lang="cs-CZ" dirty="0"/>
              <a:t>Pražský Cyklistický rok 2018</a:t>
            </a:r>
          </a:p>
        </p:txBody>
      </p:sp>
      <p:sp>
        <p:nvSpPr>
          <p:cNvPr id="6" name="Zástupný symbol pro obsah 1"/>
          <p:cNvSpPr>
            <a:spLocks noGrp="1"/>
          </p:cNvSpPr>
          <p:nvPr>
            <p:ph sz="half" idx="1"/>
          </p:nvPr>
        </p:nvSpPr>
        <p:spPr>
          <a:xfrm>
            <a:off x="439269" y="1600843"/>
            <a:ext cx="8363272" cy="4421088"/>
          </a:xfrm>
        </p:spPr>
        <p:txBody>
          <a:bodyPr>
            <a:normAutofit/>
          </a:bodyPr>
          <a:lstStyle/>
          <a:p>
            <a:r>
              <a:rPr lang="cs-CZ" sz="2400" b="1" dirty="0"/>
              <a:t>Nové cyklostezky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Stezka kolem </a:t>
            </a:r>
            <a:r>
              <a:rPr lang="cs-CZ" sz="2000" dirty="0" err="1"/>
              <a:t>Košíkovského</a:t>
            </a:r>
            <a:r>
              <a:rPr lang="cs-CZ" sz="2000" dirty="0"/>
              <a:t> potoka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Koloděje – Újezd nad Lesy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Běchovice – Horní Počernice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Vestec – Kunratice</a:t>
            </a:r>
          </a:p>
          <a:p>
            <a:r>
              <a:rPr lang="cs-CZ" sz="2400" b="1" dirty="0"/>
              <a:t>Rozšířené cyklostezky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Šárovo kolo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03" y="1600201"/>
            <a:ext cx="3410513" cy="20463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03" y="3862909"/>
            <a:ext cx="3395869" cy="2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3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151455"/>
            <a:ext cx="6048672" cy="3777283"/>
          </a:xfrm>
        </p:spPr>
        <p:txBody>
          <a:bodyPr/>
          <a:lstStyle/>
          <a:p>
            <a:pPr lvl="1"/>
            <a:r>
              <a:rPr lang="cs-CZ" sz="2000" dirty="0" err="1"/>
              <a:t>Cyklopruhy</a:t>
            </a:r>
            <a:r>
              <a:rPr lang="cs-CZ" sz="2000" dirty="0"/>
              <a:t> (V14 vyhrazený/ V14 ochranný)</a:t>
            </a:r>
          </a:p>
          <a:p>
            <a:pPr lvl="2"/>
            <a:r>
              <a:rPr lang="cs-CZ" sz="1600" dirty="0"/>
              <a:t>1515 m/7555 m</a:t>
            </a:r>
          </a:p>
          <a:p>
            <a:pPr lvl="1"/>
            <a:r>
              <a:rPr lang="cs-CZ" sz="2000" dirty="0"/>
              <a:t>Společné </a:t>
            </a:r>
            <a:r>
              <a:rPr lang="cs-CZ" sz="2000" dirty="0" err="1"/>
              <a:t>cyklopruhy</a:t>
            </a:r>
            <a:r>
              <a:rPr lang="cs-CZ" sz="2000" dirty="0"/>
              <a:t> (+ bus, taxi)</a:t>
            </a:r>
          </a:p>
          <a:p>
            <a:pPr lvl="2"/>
            <a:r>
              <a:rPr lang="cs-CZ" sz="1600" dirty="0"/>
              <a:t>1070 m</a:t>
            </a:r>
          </a:p>
          <a:p>
            <a:pPr lvl="1"/>
            <a:r>
              <a:rPr lang="cs-CZ" sz="2000" dirty="0" err="1"/>
              <a:t>Cykloobousměrky</a:t>
            </a:r>
            <a:r>
              <a:rPr lang="cs-CZ" sz="2000" dirty="0"/>
              <a:t> </a:t>
            </a:r>
          </a:p>
          <a:p>
            <a:pPr lvl="2"/>
            <a:r>
              <a:rPr lang="cs-CZ" sz="1600" dirty="0"/>
              <a:t>2375 m</a:t>
            </a:r>
          </a:p>
          <a:p>
            <a:pPr lvl="1"/>
            <a:r>
              <a:rPr lang="cs-CZ" sz="2000" dirty="0" err="1"/>
              <a:t>Cyklopřejezdy</a:t>
            </a:r>
            <a:r>
              <a:rPr lang="cs-CZ" sz="2000" dirty="0"/>
              <a:t> </a:t>
            </a:r>
          </a:p>
          <a:p>
            <a:pPr lvl="2"/>
            <a:r>
              <a:rPr lang="cs-CZ" sz="1600" dirty="0"/>
              <a:t>21</a:t>
            </a:r>
          </a:p>
          <a:p>
            <a:pPr lvl="1"/>
            <a:r>
              <a:rPr lang="cs-CZ" sz="2000" dirty="0"/>
              <a:t>Stojany na kola  </a:t>
            </a:r>
          </a:p>
          <a:p>
            <a:pPr lvl="2"/>
            <a:r>
              <a:rPr lang="cs-CZ" sz="1600" dirty="0"/>
              <a:t>294 ks</a:t>
            </a:r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456384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6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23528" y="233179"/>
            <a:ext cx="5760640" cy="1307537"/>
          </a:xfrm>
        </p:spPr>
        <p:txBody>
          <a:bodyPr/>
          <a:lstStyle/>
          <a:p>
            <a:r>
              <a:rPr lang="cs-CZ" dirty="0"/>
              <a:t>Pražský Cyklistický rok 2018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04817"/>
            <a:ext cx="2547157" cy="3180876"/>
          </a:xfrm>
          <a:prstGeom prst="rect">
            <a:avLst/>
          </a:prstGeom>
        </p:spPr>
      </p:pic>
      <p:sp>
        <p:nvSpPr>
          <p:cNvPr id="6" name="Zástupný symbol pro obsah 1"/>
          <p:cNvSpPr txBox="1">
            <a:spLocks/>
          </p:cNvSpPr>
          <p:nvPr/>
        </p:nvSpPr>
        <p:spPr>
          <a:xfrm>
            <a:off x="395536" y="1600200"/>
            <a:ext cx="677909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Nové prvky cyklistické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222157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528392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7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323528" y="516580"/>
            <a:ext cx="8204448" cy="1196752"/>
          </a:xfrm>
        </p:spPr>
        <p:txBody>
          <a:bodyPr>
            <a:normAutofit fontScale="90000"/>
          </a:bodyPr>
          <a:lstStyle/>
          <a:p>
            <a:r>
              <a:rPr lang="cs-CZ" dirty="0"/>
              <a:t>Plány investic do </a:t>
            </a:r>
            <a:br>
              <a:rPr lang="cs-CZ" dirty="0"/>
            </a:br>
            <a:r>
              <a:rPr lang="cs-CZ" dirty="0"/>
              <a:t>cyklistické </a:t>
            </a:r>
            <a:br>
              <a:rPr lang="cs-CZ" dirty="0"/>
            </a:br>
            <a:r>
              <a:rPr lang="cs-CZ" dirty="0"/>
              <a:t>infrastruktury</a:t>
            </a:r>
            <a:br>
              <a:rPr lang="cs-CZ" dirty="0"/>
            </a:br>
            <a:r>
              <a:rPr lang="cs-CZ" dirty="0"/>
              <a:t>na rok 2019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8568952" cy="4353347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Investiční akce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/>
              <a:t>•	</a:t>
            </a:r>
            <a:r>
              <a:rPr lang="cs-CZ" sz="1800" dirty="0"/>
              <a:t>Na Prostřední cestě v Kolodějích – 1 360 m</a:t>
            </a:r>
          </a:p>
          <a:p>
            <a:pPr marL="457200" lvl="1" indent="0">
              <a:buNone/>
            </a:pPr>
            <a:r>
              <a:rPr lang="cs-CZ" sz="1800" dirty="0"/>
              <a:t>•	Rokytka – vodní prostup – 230 m</a:t>
            </a:r>
          </a:p>
          <a:p>
            <a:pPr marL="457200" lvl="1" indent="0">
              <a:buNone/>
            </a:pPr>
            <a:r>
              <a:rPr lang="cs-CZ" sz="1800" dirty="0"/>
              <a:t>•	Dokončení chybějícího úseku na trase Zbraslav – Jarov, 2. etapa – 520 m</a:t>
            </a:r>
          </a:p>
          <a:p>
            <a:pPr marL="457200" lvl="1" indent="0">
              <a:buNone/>
            </a:pPr>
            <a:r>
              <a:rPr lang="cs-CZ" sz="1800" dirty="0"/>
              <a:t>•	Dokončení stezky Cholupice – Dolní Břežany – 1 400 m </a:t>
            </a:r>
          </a:p>
          <a:p>
            <a:pPr marL="457200" lvl="1" indent="0">
              <a:buNone/>
            </a:pPr>
            <a:r>
              <a:rPr lang="cs-CZ" sz="1800" dirty="0"/>
              <a:t>•	Suchdolská – V Sedlci – 280 m</a:t>
            </a:r>
          </a:p>
          <a:p>
            <a:pPr marL="457200" lvl="1" indent="0">
              <a:buNone/>
            </a:pPr>
            <a:r>
              <a:rPr lang="cs-CZ" dirty="0"/>
              <a:t> 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13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NÁZEV PREZENTACE </a:t>
            </a:r>
            <a:r>
              <a:rPr lang="en-US"/>
              <a:t>  </a:t>
            </a:r>
            <a:r>
              <a:rPr lang="cs-CZ"/>
              <a:t> </a:t>
            </a:r>
            <a:r>
              <a:rPr lang="en-US"/>
              <a:t>|</a:t>
            </a:r>
            <a:r>
              <a:rPr lang="cs-CZ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8</a:t>
            </a:fld>
            <a:endParaRPr lang="cs-CZ" dirty="0">
              <a:solidFill>
                <a:srgbClr val="00B4C8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r="1020"/>
          <a:stretch/>
        </p:blipFill>
        <p:spPr>
          <a:xfrm>
            <a:off x="-19740" y="0"/>
            <a:ext cx="916373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660053"/>
          </a:xfrm>
        </p:spPr>
        <p:txBody>
          <a:bodyPr/>
          <a:lstStyle/>
          <a:p>
            <a:r>
              <a:rPr lang="cs-CZ" dirty="0"/>
              <a:t>Postup realizace celoměstských cyklotras</a:t>
            </a:r>
          </a:p>
        </p:txBody>
      </p:sp>
    </p:spTree>
    <p:extLst>
      <p:ext uri="{BB962C8B-B14F-4D97-AF65-F5344CB8AC3E}">
        <p14:creationId xmlns:p14="http://schemas.microsoft.com/office/powerpoint/2010/main" val="246685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23528" y="6185647"/>
            <a:ext cx="3384376" cy="344782"/>
          </a:xfrm>
        </p:spPr>
        <p:txBody>
          <a:bodyPr/>
          <a:lstStyle/>
          <a:p>
            <a:r>
              <a:rPr lang="cs-CZ" dirty="0"/>
              <a:t>ZAHÁJENÍ CYKLISTICKÉ SEZÓNY 2019 </a:t>
            </a:r>
            <a:r>
              <a:rPr lang="en-US" dirty="0"/>
              <a:t>|</a:t>
            </a:r>
            <a:r>
              <a:rPr lang="cs-CZ" dirty="0"/>
              <a:t>   </a:t>
            </a:r>
            <a:fld id="{1CE6B4F3-0419-46D1-9339-7D046C73832B}" type="slidenum">
              <a:rPr lang="cs-CZ" smtClean="0">
                <a:solidFill>
                  <a:srgbClr val="00B4C8"/>
                </a:solidFill>
              </a:rPr>
              <a:pPr/>
              <a:t>9</a:t>
            </a:fld>
            <a:endParaRPr lang="cs-CZ" dirty="0">
              <a:solidFill>
                <a:srgbClr val="00B4C8"/>
              </a:solidFill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323528" y="260104"/>
            <a:ext cx="8204448" cy="1196752"/>
          </a:xfrm>
        </p:spPr>
        <p:txBody>
          <a:bodyPr/>
          <a:lstStyle/>
          <a:p>
            <a:r>
              <a:rPr lang="cs-CZ" dirty="0"/>
              <a:t>problematika</a:t>
            </a:r>
            <a:br>
              <a:rPr lang="cs-CZ" dirty="0"/>
            </a:br>
            <a:r>
              <a:rPr lang="cs-CZ" dirty="0"/>
              <a:t>Parkování cyklistů</a:t>
            </a:r>
          </a:p>
        </p:txBody>
      </p:sp>
      <p:sp>
        <p:nvSpPr>
          <p:cNvPr id="13" name="Zástupný symbol pro obsah 1"/>
          <p:cNvSpPr>
            <a:spLocks noGrp="1"/>
          </p:cNvSpPr>
          <p:nvPr>
            <p:ph sz="half" idx="1"/>
          </p:nvPr>
        </p:nvSpPr>
        <p:spPr>
          <a:xfrm>
            <a:off x="611560" y="1484785"/>
            <a:ext cx="4320480" cy="24482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Dosavadní možnosti</a:t>
            </a:r>
            <a:endParaRPr lang="cs-CZ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Cyklostojany</a:t>
            </a:r>
            <a:endParaRPr lang="cs-CZ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/>
              <a:t>Cyklopřístřešky</a:t>
            </a:r>
            <a:endParaRPr lang="cs-CZ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Servisní stojany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err="1"/>
              <a:t>Cykloboxy</a:t>
            </a:r>
            <a:endParaRPr lang="cs-CZ" dirty="0"/>
          </a:p>
          <a:p>
            <a:endParaRPr lang="cs-CZ" sz="2400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10127" r="35159" b="15605"/>
          <a:stretch/>
        </p:blipFill>
        <p:spPr>
          <a:xfrm>
            <a:off x="4782447" y="1700808"/>
            <a:ext cx="2297298" cy="158417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b="15672"/>
          <a:stretch/>
        </p:blipFill>
        <p:spPr>
          <a:xfrm>
            <a:off x="7281836" y="1673884"/>
            <a:ext cx="1517249" cy="163802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/>
          <a:srcRect l="19492" t="31608"/>
          <a:stretch/>
        </p:blipFill>
        <p:spPr>
          <a:xfrm>
            <a:off x="4776936" y="3645024"/>
            <a:ext cx="4022149" cy="2365845"/>
          </a:xfrm>
          <a:prstGeom prst="rect">
            <a:avLst/>
          </a:prstGeom>
        </p:spPr>
      </p:pic>
      <p:sp>
        <p:nvSpPr>
          <p:cNvPr id="22" name="Zástupný symbol pro obsah 1"/>
          <p:cNvSpPr>
            <a:spLocks noGrp="1"/>
          </p:cNvSpPr>
          <p:nvPr>
            <p:ph sz="half" idx="1"/>
          </p:nvPr>
        </p:nvSpPr>
        <p:spPr>
          <a:xfrm>
            <a:off x="683568" y="4016496"/>
            <a:ext cx="4320480" cy="11767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Nová vize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Projekt Kolárna</a:t>
            </a:r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318425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ČSP BARVY">
      <a:dk1>
        <a:srgbClr val="595959"/>
      </a:dk1>
      <a:lt1>
        <a:srgbClr val="FFFFFF"/>
      </a:lt1>
      <a:dk2>
        <a:srgbClr val="00AFC0"/>
      </a:dk2>
      <a:lt2>
        <a:srgbClr val="FFDE10"/>
      </a:lt2>
      <a:accent1>
        <a:srgbClr val="FF0000"/>
      </a:accent1>
      <a:accent2>
        <a:srgbClr val="5F5F5F"/>
      </a:accent2>
      <a:accent3>
        <a:srgbClr val="000000"/>
      </a:accent3>
      <a:accent4>
        <a:srgbClr val="F2F2F2"/>
      </a:accent4>
      <a:accent5>
        <a:srgbClr val="DBEEF3"/>
      </a:accent5>
      <a:accent6>
        <a:srgbClr val="E3CBB7"/>
      </a:accent6>
      <a:hlink>
        <a:srgbClr val="7F7F7F"/>
      </a:hlink>
      <a:folHlink>
        <a:srgbClr val="00AFC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258</Words>
  <Application>Microsoft Office PowerPoint</Application>
  <PresentationFormat>Předvádění na obrazovce (4:3)</PresentationFormat>
  <Paragraphs>83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Times New Roman</vt:lpstr>
      <vt:lpstr>Motiv systému Office</vt:lpstr>
      <vt:lpstr>Tisková konference 26. 3. 2019</vt:lpstr>
      <vt:lpstr>Pražský Cyklistický rok 2018 v číslech</vt:lpstr>
      <vt:lpstr>Heatmapa Prahy četnost využívání cyklotras  dle aplikace Na kole prahou</vt:lpstr>
      <vt:lpstr>Pražský Cyklistický rok 2018 v číslech</vt:lpstr>
      <vt:lpstr>Pražský Cyklistický rok 2018</vt:lpstr>
      <vt:lpstr>Pražský Cyklistický rok 2018</vt:lpstr>
      <vt:lpstr>Plány investic do  cyklistické  infrastruktury na rok 2019</vt:lpstr>
      <vt:lpstr>Postup realizace celoměstských cyklotras</vt:lpstr>
      <vt:lpstr>problematika Parkování cyklistů</vt:lpstr>
      <vt:lpstr>Bezpečnost  a podpora</vt:lpstr>
      <vt:lpstr>Bezpečnost  a podpora</vt:lpstr>
      <vt:lpstr>Pozvánka For Bikes A STÁNEK  ČISTOU STOPOU PRAHOU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 got people thinking  about walking in Prague?</dc:title>
  <dc:creator>OEM</dc:creator>
  <cp:lastModifiedBy>Martina Skočdopole</cp:lastModifiedBy>
  <cp:revision>70</cp:revision>
  <dcterms:created xsi:type="dcterms:W3CDTF">2017-09-03T14:07:07Z</dcterms:created>
  <dcterms:modified xsi:type="dcterms:W3CDTF">2019-03-26T08:57:54Z</dcterms:modified>
</cp:coreProperties>
</file>