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8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67" r:id="rId15"/>
    <p:sldId id="271" r:id="rId16"/>
    <p:sldId id="268" r:id="rId17"/>
    <p:sldId id="280" r:id="rId18"/>
    <p:sldId id="276" r:id="rId19"/>
    <p:sldId id="279" r:id="rId20"/>
    <p:sldId id="281" r:id="rId21"/>
    <p:sldId id="277" r:id="rId22"/>
    <p:sldId id="27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57"/>
    <a:srgbClr val="D42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00" autoAdjust="0"/>
  </p:normalViewPr>
  <p:slideViewPr>
    <p:cSldViewPr>
      <p:cViewPr varScale="1">
        <p:scale>
          <a:sx n="87" d="100"/>
          <a:sy n="87" d="100"/>
        </p:scale>
        <p:origin x="-14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F2C8-6960-4899-81DD-448BA3103D47}" type="datetimeFigureOut">
              <a:rPr lang="cs-CZ" smtClean="0"/>
              <a:t>11.9.2015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AB42D-7924-4DC0-8CBB-82991EAA7C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03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AB42D-7924-4DC0-8CBB-82991EAA7C9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80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AB42D-7924-4DC0-8CBB-82991EAA7C9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88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AB42D-7924-4DC0-8CBB-82991EAA7C9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16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1CD4-2700-4DF7-B44F-66636598E0CA}" type="datetime1">
              <a:rPr lang="cs-CZ" smtClean="0"/>
              <a:t>11.9.2015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JAK PODAT ŽÁDOST O GRANT          15. 9. 2015 a 5. 10.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-7560" y="5873607"/>
            <a:ext cx="9151560" cy="984393"/>
          </a:xfrm>
          <a:prstGeom prst="rect">
            <a:avLst/>
          </a:prstGeom>
          <a:solidFill>
            <a:srgbClr val="B8B3AD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5496"/>
            <a:ext cx="1008112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3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5AAD-85B3-4CA5-8EC9-4DFD7B383B54}" type="datetime1">
              <a:rPr lang="cs-CZ" smtClean="0"/>
              <a:t>11.9.2015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JAK PODAT ŽÁDOST O GRANT          15. 9. 2015 a 5. 10.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38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C5BD-AB90-4B97-8F64-3A33C5696C75}" type="datetime1">
              <a:rPr lang="cs-CZ" smtClean="0"/>
              <a:t>11.9.2015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JAK PODAT ŽÁDOST O GRANT          15. 9. 2015 a 5. 10.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8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0E0A-8F2E-4614-B518-C96175B66FBE}" type="datetime1">
              <a:rPr lang="cs-CZ" smtClean="0"/>
              <a:t>11.9.2015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JAK PODAT ŽÁDOST O GRANT          15. 9. 2015 a 5. 10.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49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E610-F092-4E6E-964E-752DDD41353E}" type="datetime1">
              <a:rPr lang="cs-CZ" smtClean="0"/>
              <a:t>11.9.2015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JAK PODAT ŽÁDOST O GRANT          15. 9. 2015 a 5. 10.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49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E720-D745-49C6-8A43-4F42C620CE3F}" type="datetime1">
              <a:rPr lang="cs-CZ" smtClean="0"/>
              <a:t>11.9.2015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JAK PODAT ŽÁDOST O GRANT          15. 9. 2015 a 5. 10. 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43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F360-DB94-4821-9CB9-FF8C9BDAA9F8}" type="datetime1">
              <a:rPr lang="cs-CZ" smtClean="0"/>
              <a:t>11.9.2015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JAK PODAT ŽÁDOST O GRANT          15. 9. 2015 a 5. 10. 2015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79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74DE-B31B-4EA3-A679-A683C2B9EDA1}" type="datetime1">
              <a:rPr lang="cs-CZ" smtClean="0"/>
              <a:t>11.9.2015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JAK PODAT ŽÁDOST O GRANT          15. 9. 2015 a 5. 10.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16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01A6-BA63-4637-846C-3224A36A8F53}" type="datetime1">
              <a:rPr lang="cs-CZ" smtClean="0"/>
              <a:t>11.9.2015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JAK PODAT ŽÁDOST O GRANT          15. 9. 2015 a 5. 10. 2015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76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6DCB-2831-4A49-A0DB-7EA5E5FDF180}" type="datetime1">
              <a:rPr lang="cs-CZ" smtClean="0"/>
              <a:t>11.9.2015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JAK PODAT ŽÁDOST O GRANT          15. 9. 2015 a 5. 10. 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97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6F8-5B71-446D-AA7A-30F355A89F4F}" type="datetime1">
              <a:rPr lang="cs-CZ" smtClean="0"/>
              <a:t>11.9.2015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JAK PODAT ŽÁDOST O GRANT          15. 9. 2015 a 5. 10. 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19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7C2D-8AFA-4DCC-B89A-5AF4B9F3136E}" type="datetime1">
              <a:rPr lang="cs-CZ" smtClean="0"/>
              <a:t>11.9.2015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JAK PODAT ŽÁDOST O GRANT          15. 9. 2015 a 5. 10.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302CB-529C-4FFB-AE24-47A3665FC81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-7560" y="5873607"/>
            <a:ext cx="9151560" cy="984393"/>
          </a:xfrm>
          <a:prstGeom prst="rect">
            <a:avLst/>
          </a:prstGeom>
          <a:solidFill>
            <a:srgbClr val="B8B3AD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5496"/>
            <a:ext cx="1008112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0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amatky.praha.e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amatky.praha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jitka.kyselakova@praha.eu" TargetMode="External"/><Relationship Id="rId4" Type="http://schemas.openxmlformats.org/officeDocument/2006/relationships/hyperlink" Target="mailto:jarmila.strelakova@praha.eu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PODÁNÍ ŽÁDOSTI O GRANT </a:t>
            </a:r>
            <a:b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HL. M. PRAHY VLASTNÍKŮM PAMÁTKOVĚ VÝZNAMNÝCH OBJEKTŮ</a:t>
            </a:r>
            <a:endParaRPr lang="cs-CZ" sz="3600" b="1" dirty="0">
              <a:solidFill>
                <a:srgbClr val="D42E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ROK 2016</a:t>
            </a:r>
            <a:endParaRPr lang="cs-CZ" sz="3600" b="1" dirty="0">
              <a:solidFill>
                <a:srgbClr val="D42E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9512" y="6021288"/>
            <a:ext cx="7128792" cy="700187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D42E12"/>
                </a:solidFill>
                <a:latin typeface="Times New Roman" panose="02020603050405020304" pitchFamily="18" charset="0"/>
              </a:rPr>
              <a:t>STRANA 7 FORMULÁŘE</a:t>
            </a:r>
            <a:br>
              <a:rPr lang="cs-CZ" sz="4000" b="1" dirty="0" smtClean="0">
                <a:solidFill>
                  <a:srgbClr val="D42E12"/>
                </a:solidFill>
                <a:latin typeface="Times New Roman" panose="02020603050405020304" pitchFamily="18" charset="0"/>
              </a:rPr>
            </a:br>
            <a:endParaRPr lang="cs-CZ" sz="20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071" y="1700808"/>
            <a:ext cx="398602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1148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popisu fotografie:</a:t>
            </a:r>
          </a:p>
          <a:p>
            <a:pPr marL="0" indent="0">
              <a:buNone/>
            </a:pPr>
            <a:endParaRPr lang="cs-CZ" sz="1400" b="1" i="1" u="sng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lvl="0"/>
            <a:r>
              <a:rPr lang="cs-CZ" sz="14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Detail </a:t>
            </a:r>
            <a:r>
              <a:rPr lang="cs-CZ" sz="14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okna - vnější rám</a:t>
            </a:r>
            <a:endParaRPr lang="cs-CZ" sz="1400" dirty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pPr lvl="0"/>
            <a:r>
              <a:rPr lang="cs-CZ" sz="14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Stav před opravou</a:t>
            </a:r>
            <a:endParaRPr lang="cs-CZ" sz="1400" dirty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pPr lvl="0"/>
            <a:r>
              <a:rPr lang="cs-CZ" sz="14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Stav ke dni </a:t>
            </a:r>
            <a:r>
              <a:rPr lang="cs-CZ" sz="14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20.8.2015</a:t>
            </a:r>
            <a:endParaRPr lang="cs-CZ" sz="1400" dirty="0">
              <a:solidFill>
                <a:srgbClr val="00455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3" descr="C:\Users\m000xm8128\AppData\Local\Temp\1b7c1778376c7ca154b3c2ba1aef0a96\1_Dvorní fasáda_exterier před opravou_stav ke dni 6-7-2014(RUIN0s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12250"/>
            <a:ext cx="2527176" cy="29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323528" y="4725144"/>
            <a:ext cx="40025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dirty="0" err="1" smtClean="0">
                <a:solidFill>
                  <a:srgbClr val="004557"/>
                </a:solidFill>
                <a:latin typeface="Times New Roman" panose="02020603050405020304" pitchFamily="18" charset="0"/>
              </a:rPr>
              <a:t>max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20 snímků, velikost 1 snímku </a:t>
            </a:r>
            <a:r>
              <a:rPr lang="cs-CZ" sz="2100" dirty="0" err="1">
                <a:solidFill>
                  <a:srgbClr val="004557"/>
                </a:solidFill>
                <a:latin typeface="Times New Roman" panose="02020603050405020304" pitchFamily="18" charset="0"/>
              </a:rPr>
              <a:t>max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 2MB, 1 snímek celého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objektu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107504" y="5949280"/>
            <a:ext cx="7056784" cy="772195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1520" y="1196752"/>
            <a:ext cx="42484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Formulář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fotografie</a:t>
            </a:r>
            <a:endParaRPr lang="cs-CZ" sz="2100" b="1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D42E12"/>
                </a:solidFill>
                <a:latin typeface="Times New Roman" panose="02020603050405020304" pitchFamily="18" charset="0"/>
              </a:rPr>
              <a:t>STRANY 8 A 9 </a:t>
            </a:r>
            <a:r>
              <a:rPr lang="cs-CZ" sz="4000" b="1" dirty="0">
                <a:solidFill>
                  <a:srgbClr val="D42E12"/>
                </a:solidFill>
                <a:latin typeface="Times New Roman" panose="02020603050405020304" pitchFamily="18" charset="0"/>
              </a:rPr>
              <a:t>FORMULÁŘE</a:t>
            </a:r>
            <a:r>
              <a:rPr lang="cs-CZ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cs-CZ" sz="2000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endParaRPr lang="cs-CZ" sz="18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1330"/>
            <a:ext cx="4038600" cy="357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400" b="1" i="1" dirty="0" smtClean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r>
              <a:rPr lang="cs-CZ" sz="1400" dirty="0" smtClean="0">
                <a:latin typeface="Arial Narrow" panose="020B0606020202030204" pitchFamily="34" charset="0"/>
              </a:rPr>
              <a:t>.</a:t>
            </a:r>
            <a:endParaRPr lang="cs-CZ" sz="1400" dirty="0">
              <a:latin typeface="Arial Narrow" panose="020B0606020202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1196752"/>
            <a:ext cx="78164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      Vzor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vyplnění údajů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107504" y="6021288"/>
            <a:ext cx="6408712" cy="700187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519760" y="1196752"/>
            <a:ext cx="4156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Příloha č. 1-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Plná moc</a:t>
            </a:r>
          </a:p>
          <a:p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Použijte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v případě, že vlastník / vlastníci jsou zastoupeni třetí osobou ve věci: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podání žádosti o grant,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podpisu smlouvy či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předložení závěrečného vyúčtování grantu. </a:t>
            </a:r>
          </a:p>
          <a:p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Vyplnit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údaje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zmocnitele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Je-li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zmocnitelem právnická osoba, vyplnit údaje o statutárním zástupci zmocnitele</a:t>
            </a:r>
          </a:p>
        </p:txBody>
      </p:sp>
    </p:spTree>
    <p:extLst>
      <p:ext uri="{BB962C8B-B14F-4D97-AF65-F5344CB8AC3E}">
        <p14:creationId xmlns:p14="http://schemas.microsoft.com/office/powerpoint/2010/main" val="13274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cs-CZ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cs-CZ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STRANY 8 A 9 </a:t>
            </a:r>
            <a:r>
              <a:rPr lang="cs-CZ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FORMULÁŘE</a:t>
            </a:r>
            <a:br>
              <a:rPr lang="cs-CZ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endParaRPr lang="cs-CZ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8246"/>
            <a:ext cx="4608512" cy="340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1419941"/>
            <a:ext cx="42018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         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Vzor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vyplnění údajů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107504" y="5949280"/>
            <a:ext cx="7272808" cy="772195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1766190"/>
            <a:ext cx="33123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příloha č. 1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-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Plná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moc -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pokračování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 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Vyplnit údaje o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zmocněné osobě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(odlišit fyzickou nebo právnickou osobu – u právnické osoby nezapomenout vyplnit údaje o statutárním zástupci)</a:t>
            </a:r>
          </a:p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324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D42E12"/>
                </a:solidFill>
                <a:latin typeface="Times New Roman" panose="02020603050405020304" pitchFamily="18" charset="0"/>
              </a:rPr>
              <a:t>STRANY 8 A 9 FORMULÁŘE </a:t>
            </a:r>
            <a:r>
              <a:rPr lang="cs-CZ" sz="2000" dirty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cs-CZ" sz="200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endParaRPr lang="cs-CZ" sz="18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072480"/>
            <a:ext cx="360040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                    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Vzor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vyplnění údajů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107504" y="6021288"/>
            <a:ext cx="7128792" cy="700187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832"/>
            <a:ext cx="4464620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4648200" y="1072480"/>
            <a:ext cx="4038600" cy="509282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sz="8400" baseline="-2000" dirty="0">
                <a:solidFill>
                  <a:srgbClr val="004557"/>
                </a:solidFill>
                <a:latin typeface="Times New Roman" panose="02020603050405020304" pitchFamily="18" charset="0"/>
              </a:rPr>
              <a:t>příloha č. 1 </a:t>
            </a:r>
            <a:r>
              <a:rPr lang="cs-CZ" sz="8400" b="1" baseline="-2000" dirty="0">
                <a:solidFill>
                  <a:srgbClr val="004557"/>
                </a:solidFill>
                <a:latin typeface="Times New Roman" panose="02020603050405020304" pitchFamily="18" charset="0"/>
              </a:rPr>
              <a:t>- Plná moc </a:t>
            </a:r>
            <a:r>
              <a:rPr lang="cs-CZ" sz="8400" b="1" baseline="-20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– </a:t>
            </a:r>
            <a:r>
              <a:rPr lang="cs-CZ" sz="8400" baseline="-20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pokračování</a:t>
            </a:r>
          </a:p>
          <a:p>
            <a:r>
              <a:rPr lang="cs-CZ" sz="8400" baseline="-2000" dirty="0">
                <a:solidFill>
                  <a:srgbClr val="004557"/>
                </a:solidFill>
                <a:latin typeface="Times New Roman" panose="02020603050405020304" pitchFamily="18" charset="0"/>
              </a:rPr>
              <a:t>V závěru plné moci označíte klikem na </a:t>
            </a:r>
            <a:r>
              <a:rPr lang="cs-CZ" sz="8400" b="1" baseline="-2000" dirty="0">
                <a:solidFill>
                  <a:srgbClr val="004557"/>
                </a:solidFill>
                <a:latin typeface="Times New Roman" panose="02020603050405020304" pitchFamily="18" charset="0"/>
              </a:rPr>
              <a:t>ano / ne</a:t>
            </a:r>
            <a:r>
              <a:rPr lang="cs-CZ" sz="8400" baseline="-2000" dirty="0">
                <a:solidFill>
                  <a:srgbClr val="004557"/>
                </a:solidFill>
                <a:latin typeface="Times New Roman" panose="02020603050405020304" pitchFamily="18" charset="0"/>
              </a:rPr>
              <a:t>,</a:t>
            </a:r>
            <a:r>
              <a:rPr lang="cs-CZ" sz="8400" b="1" baseline="-2000" dirty="0">
                <a:solidFill>
                  <a:srgbClr val="004557"/>
                </a:solidFill>
                <a:latin typeface="Times New Roman" panose="02020603050405020304" pitchFamily="18" charset="0"/>
              </a:rPr>
              <a:t> </a:t>
            </a:r>
            <a:r>
              <a:rPr lang="cs-CZ" sz="8400" baseline="-2000" dirty="0">
                <a:solidFill>
                  <a:srgbClr val="004557"/>
                </a:solidFill>
                <a:latin typeface="Times New Roman" panose="02020603050405020304" pitchFamily="18" charset="0"/>
              </a:rPr>
              <a:t>k jakým úkonům je plná moc určena:</a:t>
            </a:r>
          </a:p>
          <a:p>
            <a:pPr lvl="0"/>
            <a:r>
              <a:rPr lang="cs-CZ" sz="8400" b="1" baseline="-2000" dirty="0">
                <a:solidFill>
                  <a:srgbClr val="004557"/>
                </a:solidFill>
                <a:latin typeface="Times New Roman" panose="02020603050405020304" pitchFamily="18" charset="0"/>
              </a:rPr>
              <a:t>podání žádosti o grant, </a:t>
            </a:r>
            <a:endParaRPr lang="cs-CZ" sz="8400" baseline="-2000" dirty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pPr lvl="0"/>
            <a:r>
              <a:rPr lang="cs-CZ" sz="8400" b="1" baseline="-2000" dirty="0">
                <a:solidFill>
                  <a:srgbClr val="004557"/>
                </a:solidFill>
                <a:latin typeface="Times New Roman" panose="02020603050405020304" pitchFamily="18" charset="0"/>
              </a:rPr>
              <a:t>podpisu smlouvy či </a:t>
            </a:r>
            <a:endParaRPr lang="cs-CZ" sz="8400" baseline="-2000" dirty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pPr lvl="0"/>
            <a:r>
              <a:rPr lang="cs-CZ" sz="8400" b="1" baseline="-2000" dirty="0">
                <a:solidFill>
                  <a:srgbClr val="004557"/>
                </a:solidFill>
                <a:latin typeface="Times New Roman" panose="02020603050405020304" pitchFamily="18" charset="0"/>
              </a:rPr>
              <a:t>předložení závěrečného vyúčtování </a:t>
            </a:r>
            <a:r>
              <a:rPr lang="cs-CZ" sz="8400" b="1" baseline="-20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grantu</a:t>
            </a:r>
          </a:p>
          <a:p>
            <a:pPr marL="0" lvl="0" indent="0">
              <a:buNone/>
            </a:pPr>
            <a:endParaRPr lang="cs-CZ" sz="8400" baseline="-2000" dirty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r>
              <a:rPr lang="cs-CZ" sz="8400" baseline="-2000" dirty="0">
                <a:solidFill>
                  <a:srgbClr val="004557"/>
                </a:solidFill>
                <a:latin typeface="Times New Roman" panose="02020603050405020304" pitchFamily="18" charset="0"/>
              </a:rPr>
              <a:t>Připojíte podpisy na tištěnou podobu plné moci a necháte úředně ověřit.</a:t>
            </a:r>
          </a:p>
          <a:p>
            <a:r>
              <a:rPr lang="cs-CZ" sz="8400" baseline="-20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Plná </a:t>
            </a:r>
            <a:r>
              <a:rPr lang="cs-CZ" sz="8400" baseline="-2000" dirty="0">
                <a:solidFill>
                  <a:srgbClr val="004557"/>
                </a:solidFill>
                <a:latin typeface="Times New Roman" panose="02020603050405020304" pitchFamily="18" charset="0"/>
              </a:rPr>
              <a:t>moc se nenahrává do dokladů elektronické žádosti ale předkládá se pouze v tištěné podobě. </a:t>
            </a:r>
            <a:r>
              <a:rPr lang="cs-CZ" sz="8400" baseline="-20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  </a:t>
            </a:r>
            <a:r>
              <a:rPr lang="cs-CZ" sz="8400" i="1" baseline="-20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(</a:t>
            </a:r>
            <a:r>
              <a:rPr lang="cs-CZ" sz="8400" i="1" baseline="-2000" dirty="0">
                <a:solidFill>
                  <a:srgbClr val="004557"/>
                </a:solidFill>
                <a:latin typeface="Times New Roman" panose="02020603050405020304" pitchFamily="18" charset="0"/>
              </a:rPr>
              <a:t>pokyny na straně 12 </a:t>
            </a:r>
            <a:r>
              <a:rPr lang="cs-CZ" sz="8400" i="1" baseline="-20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formuláře </a:t>
            </a:r>
            <a:r>
              <a:rPr lang="cs-CZ" sz="8400" i="1" baseline="-2000" dirty="0">
                <a:solidFill>
                  <a:srgbClr val="004557"/>
                </a:solidFill>
                <a:latin typeface="Times New Roman" panose="02020603050405020304" pitchFamily="18" charset="0"/>
              </a:rPr>
              <a:t>– Doklady k </a:t>
            </a:r>
            <a:r>
              <a:rPr lang="cs-CZ" sz="8400" i="1" baseline="-20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         </a:t>
            </a:r>
            <a:r>
              <a:rPr lang="cs-CZ" sz="8400" i="1" baseline="-20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žádosti</a:t>
            </a:r>
            <a:r>
              <a:rPr lang="cs-CZ" sz="8400" i="1" baseline="-2000" dirty="0">
                <a:solidFill>
                  <a:srgbClr val="004557"/>
                </a:solidFill>
                <a:latin typeface="Times New Roman" panose="02020603050405020304" pitchFamily="18" charset="0"/>
              </a:rPr>
              <a:t>, bod 5)</a:t>
            </a:r>
            <a:endParaRPr lang="cs-CZ" sz="8400" baseline="-2000" dirty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endParaRPr lang="cs-CZ" sz="8400" baseline="-2000" dirty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47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70609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</a:rPr>
              <a:t/>
            </a:r>
            <a:b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</a:rPr>
            </a:br>
            <a: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</a:rPr>
              <a:t>STRANA 10 A 11 FORMULÁŘE</a:t>
            </a:r>
            <a:b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</a:rPr>
            </a:br>
            <a:endParaRPr lang="cs-CZ" sz="3600" dirty="0">
              <a:solidFill>
                <a:srgbClr val="D42E1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628801"/>
            <a:ext cx="4038600" cy="40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38600" cy="257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2" y="980728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             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příloha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č. 2 k žádosti o grant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„Čestné prohlášení“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/>
            </a:r>
            <a:b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</a:br>
            <a:endParaRPr lang="cs-CZ" sz="2100" b="1" dirty="0">
              <a:solidFill>
                <a:srgbClr val="004557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cs-CZ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107504" y="6021288"/>
            <a:ext cx="7416824" cy="700187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STRANA 10 A 11 FORMULÁŘE</a:t>
            </a:r>
            <a:br>
              <a:rPr lang="cs-CZ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endParaRPr lang="cs-CZ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4038600" cy="332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980728"/>
            <a:ext cx="367240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                 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Vzor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vyplnění údajů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107504" y="6021288"/>
            <a:ext cx="7344816" cy="700187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44008" y="1124744"/>
            <a:ext cx="3600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příloha č. 2 k žádosti o grant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„Čestné prohlášení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“</a:t>
            </a:r>
          </a:p>
          <a:p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V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závěru přílohy č. 2 vlastník / vlastníci objektu stvrzují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vlastnoručním podpisem </a:t>
            </a:r>
            <a:r>
              <a:rPr lang="cs-CZ" sz="2400" dirty="0">
                <a:solidFill>
                  <a:srgbClr val="004557"/>
                </a:solidFill>
                <a:latin typeface="Times New Roman" panose="02020603050405020304" pitchFamily="18" charset="0"/>
              </a:rPr>
              <a:t>pravdivos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t údajů v Čestném prohlášení. </a:t>
            </a:r>
          </a:p>
          <a:p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Podpisy připojit pouze na tištěnou verzi prohlášení.</a:t>
            </a:r>
            <a:b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</a:b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(je-li více vlastníků, přidáme kolonky pomocí  Přidat/Odebrat další podpis) </a:t>
            </a:r>
          </a:p>
        </p:txBody>
      </p:sp>
    </p:spTree>
    <p:extLst>
      <p:ext uri="{BB962C8B-B14F-4D97-AF65-F5344CB8AC3E}">
        <p14:creationId xmlns:p14="http://schemas.microsoft.com/office/powerpoint/2010/main" val="35562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cs-CZ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cs-CZ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STRANA </a:t>
            </a:r>
            <a:r>
              <a:rPr lang="cs-CZ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12 </a:t>
            </a:r>
            <a:r>
              <a:rPr lang="cs-CZ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 </a:t>
            </a:r>
            <a:r>
              <a:rPr lang="cs-CZ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13 </a:t>
            </a:r>
            <a:r>
              <a:rPr lang="cs-CZ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FORMULÁŘE</a:t>
            </a:r>
            <a:br>
              <a:rPr lang="cs-CZ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endParaRPr lang="cs-CZ" sz="3600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3198"/>
            <a:ext cx="3888432" cy="354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611560" y="1628800"/>
            <a:ext cx="41764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5490146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cs-CZ" sz="14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4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Nahrát soubor“ </a:t>
            </a:r>
            <a:endParaRPr lang="cs-CZ" sz="1400" b="1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67544" y="133769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      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Doklady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k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žádosti</a:t>
            </a:r>
            <a:endParaRPr lang="cs-CZ" sz="2100" b="1" dirty="0">
              <a:solidFill>
                <a:srgbClr val="004557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179512" y="6021288"/>
            <a:ext cx="7704856" cy="700187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   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27984" y="908721"/>
            <a:ext cx="453650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Každý bod obsahuje návod ke zpracování.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Žadatel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pomocí funkce „Nahrát soubor“ přihrává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do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formuláře vybrané doklady.</a:t>
            </a:r>
          </a:p>
          <a:p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1. Výpis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z veřejného seznamu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– přihrát </a:t>
            </a:r>
            <a:r>
              <a:rPr lang="cs-CZ" sz="2100" dirty="0" err="1">
                <a:solidFill>
                  <a:srgbClr val="004557"/>
                </a:solidFill>
                <a:latin typeface="Times New Roman" panose="02020603050405020304" pitchFamily="18" charset="0"/>
              </a:rPr>
              <a:t>sken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 výpisu z katastru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nemovitostí</a:t>
            </a:r>
          </a:p>
          <a:p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2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. Jiný doklad o vlastnictví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– u objektů, které nejsou zapsány ve veřejném seznamu</a:t>
            </a:r>
          </a:p>
          <a:p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3. Doklad o právní subjektivitě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– týká se pouze právnických osob. </a:t>
            </a:r>
          </a:p>
          <a:p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4.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Je-li vlastník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SVJ doloží doklad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, kterým prokáže, že záměr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                prací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byl schválen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                společenstvím vlastníků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3491880" y="5301208"/>
            <a:ext cx="504056" cy="358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12" idx="3"/>
          </p:cNvCxnSpPr>
          <p:nvPr/>
        </p:nvCxnSpPr>
        <p:spPr>
          <a:xfrm flipV="1">
            <a:off x="3491880" y="4509121"/>
            <a:ext cx="252028" cy="1134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STRANA </a:t>
            </a:r>
            <a:r>
              <a:rPr lang="cs-CZ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12 </a:t>
            </a:r>
            <a:r>
              <a:rPr lang="cs-CZ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 </a:t>
            </a:r>
            <a:r>
              <a:rPr lang="cs-CZ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13 </a:t>
            </a:r>
            <a:r>
              <a:rPr lang="cs-CZ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FORMULÁŘE</a:t>
            </a:r>
            <a:br>
              <a:rPr lang="cs-CZ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endParaRPr lang="cs-CZ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320480" cy="46392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cs-CZ" sz="1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cs-CZ" sz="1600" dirty="0">
                <a:latin typeface="Arial Narrow" panose="020B0606020202030204" pitchFamily="34" charset="0"/>
              </a:rPr>
              <a:t/>
            </a:r>
            <a:br>
              <a:rPr lang="cs-CZ" sz="1600" dirty="0">
                <a:latin typeface="Arial Narrow" panose="020B0606020202030204" pitchFamily="34" charset="0"/>
              </a:rPr>
            </a:br>
            <a:endParaRPr lang="cs-CZ" sz="1600" dirty="0">
              <a:latin typeface="Arial Narrow" panose="020B0606020202030204" pitchFamily="34" charset="0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2" y="2132856"/>
            <a:ext cx="4460957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 rot="10800000" flipV="1">
            <a:off x="827584" y="533895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cs-CZ" sz="14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4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Nahrát </a:t>
            </a:r>
            <a:r>
              <a:rPr lang="cs-CZ" sz="14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soubor“  </a:t>
            </a:r>
            <a:endParaRPr lang="cs-CZ" sz="1400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2987824" y="5076620"/>
            <a:ext cx="864096" cy="32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987824" y="3861048"/>
            <a:ext cx="864096" cy="1552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>
          <a:xfrm>
            <a:off x="179512" y="6021288"/>
            <a:ext cx="7488832" cy="700187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 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1340768"/>
            <a:ext cx="396044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Doklady k žádosti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- pokračování</a:t>
            </a:r>
            <a:endParaRPr lang="cs-CZ" sz="2100" b="1" dirty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4644008" y="908720"/>
            <a:ext cx="424847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Každý bod obsahuje návod ke zpracování. </a:t>
            </a:r>
          </a:p>
          <a:p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5. Plná moc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– lze použít pouze formát plné moci, která je součástí žádosti o grant. Nepřihrává se do elektronické žádosti. Je pouze v tištěné podobě. Podpisy jsou úředně ověřené.</a:t>
            </a:r>
          </a:p>
          <a:p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6. Doklad o právní subjektivitě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osoby pověření – vyplývá z plné moci (bodu 5)</a:t>
            </a:r>
          </a:p>
          <a:p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7. Barevná fotodokumentace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– </a:t>
            </a:r>
            <a:endParaRPr lang="cs-CZ" sz="2100" dirty="0" smtClean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r>
              <a:rPr lang="cs-CZ" sz="2100" dirty="0" err="1" smtClean="0">
                <a:solidFill>
                  <a:srgbClr val="004557"/>
                </a:solidFill>
                <a:latin typeface="Times New Roman" panose="02020603050405020304" pitchFamily="18" charset="0"/>
              </a:rPr>
              <a:t>max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20 snímků,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JPG,</a:t>
            </a:r>
          </a:p>
          <a:p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velikost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1 snímku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2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MB, </a:t>
            </a:r>
            <a:endParaRPr lang="cs-CZ" sz="2100" dirty="0" smtClean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1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snímek celého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objektu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/>
            <a:r>
              <a:rPr lang="cs-CZ" sz="2000" dirty="0" smtClean="0">
                <a:solidFill>
                  <a:srgbClr val="0070C0"/>
                </a:solidFill>
              </a:rPr>
              <a:t/>
            </a:r>
            <a:br>
              <a:rPr lang="cs-CZ" sz="2000" dirty="0" smtClean="0">
                <a:solidFill>
                  <a:srgbClr val="0070C0"/>
                </a:solidFill>
              </a:rPr>
            </a:br>
            <a:r>
              <a:rPr lang="cs-CZ" sz="2000" dirty="0" smtClean="0">
                <a:solidFill>
                  <a:srgbClr val="0070C0"/>
                </a:solidFill>
              </a:rPr>
              <a:t/>
            </a:r>
            <a:br>
              <a:rPr lang="cs-CZ" sz="2000" dirty="0" smtClean="0">
                <a:solidFill>
                  <a:srgbClr val="0070C0"/>
                </a:solidFill>
              </a:rPr>
            </a:br>
            <a:r>
              <a:rPr lang="cs-CZ" sz="2000" i="1" dirty="0" smtClean="0">
                <a:solidFill>
                  <a:srgbClr val="0070C0"/>
                </a:solidFill>
              </a:rPr>
              <a:t/>
            </a:r>
            <a:br>
              <a:rPr lang="cs-CZ" sz="2000" i="1" dirty="0" smtClean="0">
                <a:solidFill>
                  <a:srgbClr val="0070C0"/>
                </a:solidFill>
              </a:rPr>
            </a:br>
            <a:r>
              <a:rPr lang="cs-CZ" sz="2000" i="1" dirty="0" smtClean="0">
                <a:solidFill>
                  <a:srgbClr val="0070C0"/>
                </a:solidFill>
              </a:rPr>
              <a:t/>
            </a:r>
            <a:br>
              <a:rPr lang="cs-CZ" sz="2000" i="1" dirty="0" smtClean="0">
                <a:solidFill>
                  <a:srgbClr val="0070C0"/>
                </a:solidFill>
              </a:rPr>
            </a:br>
            <a:r>
              <a:rPr lang="cs-CZ" sz="2000" i="1" dirty="0" smtClean="0">
                <a:solidFill>
                  <a:srgbClr val="0070C0"/>
                </a:solidFill>
              </a:rPr>
              <a:t/>
            </a:r>
            <a:br>
              <a:rPr lang="cs-CZ" sz="2000" i="1" dirty="0" smtClean="0">
                <a:solidFill>
                  <a:srgbClr val="0070C0"/>
                </a:solidFill>
              </a:rPr>
            </a:br>
            <a:r>
              <a:rPr lang="cs-CZ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STRANA 12 A 13 FORMULÁŘE</a:t>
            </a:r>
            <a:br>
              <a:rPr lang="cs-CZ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cs-CZ" sz="2000" i="1" dirty="0" smtClean="0">
                <a:solidFill>
                  <a:srgbClr val="0070C0"/>
                </a:solidFill>
              </a:rPr>
              <a:t/>
            </a:r>
            <a:br>
              <a:rPr lang="cs-CZ" sz="2000" i="1" dirty="0" smtClean="0">
                <a:solidFill>
                  <a:srgbClr val="0070C0"/>
                </a:solidFill>
              </a:rPr>
            </a:br>
            <a:r>
              <a:rPr lang="cs-CZ" sz="2000" i="1" dirty="0" smtClean="0">
                <a:solidFill>
                  <a:srgbClr val="0070C0"/>
                </a:solidFill>
              </a:rPr>
              <a:t/>
            </a:r>
            <a:br>
              <a:rPr lang="cs-CZ" sz="2000" i="1" dirty="0" smtClean="0">
                <a:solidFill>
                  <a:srgbClr val="0070C0"/>
                </a:solidFill>
              </a:rPr>
            </a:br>
            <a:r>
              <a:rPr lang="cs-CZ" sz="2000" i="1" dirty="0" smtClean="0">
                <a:solidFill>
                  <a:srgbClr val="0070C0"/>
                </a:solidFill>
              </a:rPr>
              <a:t/>
            </a:r>
            <a:br>
              <a:rPr lang="cs-CZ" sz="2000" i="1" dirty="0" smtClean="0">
                <a:solidFill>
                  <a:srgbClr val="0070C0"/>
                </a:solidFill>
              </a:rPr>
            </a:br>
            <a:r>
              <a:rPr lang="cs-CZ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cs-CZ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cs-CZ" sz="1600" dirty="0">
              <a:latin typeface="Arial Narrow" panose="020B0606020202030204" pitchFamily="34" charset="0"/>
            </a:endParaRPr>
          </a:p>
        </p:txBody>
      </p:sp>
      <p:pic>
        <p:nvPicPr>
          <p:cNvPr id="14" name="Zástupný symbol pro obsah 13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1627060"/>
            <a:ext cx="4104456" cy="433788"/>
          </a:xfrm>
          <a:prstGeom prst="rect">
            <a:avLst/>
          </a:prstGeom>
        </p:spPr>
      </p:pic>
      <p:pic>
        <p:nvPicPr>
          <p:cNvPr id="15" name="Obrázek 14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2060848"/>
            <a:ext cx="4032448" cy="3420380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1560" y="1772816"/>
            <a:ext cx="3816424" cy="4325865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68244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933813" y="5815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35318" y="6077301"/>
            <a:ext cx="218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71600" y="548122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                  „Nahrát soubor“</a:t>
            </a:r>
            <a:endParaRPr lang="cs-CZ" sz="1400" b="1" dirty="0">
              <a:solidFill>
                <a:srgbClr val="004557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3347864" y="537321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>
          <a:xfrm>
            <a:off x="107504" y="5999802"/>
            <a:ext cx="7272808" cy="721673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5536" y="980729"/>
            <a:ext cx="43924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Doklady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k žádosti - pokračování</a:t>
            </a:r>
          </a:p>
          <a:p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076056" y="1124744"/>
            <a:ext cx="3456385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Každý bod obsahuje návod ke zpracování. </a:t>
            </a:r>
            <a:b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</a:b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/>
            </a:r>
            <a:b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</a:b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8. položkový rozpočet prací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každá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zapsaná priorita</a:t>
            </a:r>
            <a:b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</a:b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prací bude mít vlastní položkových rozpočet dle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daného návodu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ke zpracování.</a:t>
            </a:r>
            <a:b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</a:b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Položkový rozpočet prací lze přihrát jen tehdy, je-li</a:t>
            </a:r>
            <a:b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</a:b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ve formátu </a:t>
            </a:r>
            <a:r>
              <a:rPr lang="cs-CZ" sz="2100" dirty="0" err="1">
                <a:solidFill>
                  <a:srgbClr val="004557"/>
                </a:solidFill>
                <a:latin typeface="Times New Roman" panose="02020603050405020304" pitchFamily="18" charset="0"/>
              </a:rPr>
              <a:t>xls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, </a:t>
            </a:r>
            <a:r>
              <a:rPr lang="cs-CZ" sz="2100" dirty="0" err="1">
                <a:solidFill>
                  <a:srgbClr val="004557"/>
                </a:solidFill>
                <a:latin typeface="Times New Roman" panose="02020603050405020304" pitchFamily="18" charset="0"/>
              </a:rPr>
              <a:t>xlsx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8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</a:rPr>
              <a:t/>
            </a:r>
            <a:b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</a:rPr>
            </a:br>
            <a: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</a:rPr>
              <a:t>STRANA 12 </a:t>
            </a:r>
            <a:r>
              <a:rPr lang="cs-CZ" sz="3600" b="1" dirty="0">
                <a:solidFill>
                  <a:srgbClr val="D42E12"/>
                </a:solidFill>
                <a:latin typeface="Times New Roman" panose="02020603050405020304" pitchFamily="18" charset="0"/>
              </a:rPr>
              <a:t>A </a:t>
            </a:r>
            <a: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</a:rPr>
              <a:t>13 </a:t>
            </a:r>
            <a:r>
              <a:rPr lang="cs-CZ" sz="3600" b="1" dirty="0">
                <a:solidFill>
                  <a:srgbClr val="D42E12"/>
                </a:solidFill>
                <a:latin typeface="Times New Roman" panose="02020603050405020304" pitchFamily="18" charset="0"/>
              </a:rPr>
              <a:t>FORMULÁŘE</a:t>
            </a:r>
            <a:br>
              <a:rPr lang="cs-CZ" sz="3600" b="1" dirty="0">
                <a:solidFill>
                  <a:srgbClr val="D42E12"/>
                </a:solidFill>
                <a:latin typeface="Times New Roman" panose="02020603050405020304" pitchFamily="18" charset="0"/>
              </a:rPr>
            </a:br>
            <a:endParaRPr lang="cs-CZ" sz="3600" dirty="0">
              <a:solidFill>
                <a:srgbClr val="D42E1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392488" cy="3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83568" y="5370403"/>
            <a:ext cx="2974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        </a:t>
            </a:r>
            <a:r>
              <a:rPr lang="cs-CZ" sz="14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         </a:t>
            </a:r>
            <a:r>
              <a:rPr lang="cs-CZ" sz="14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„Nahrát soubor </a:t>
            </a:r>
            <a:r>
              <a:rPr lang="cs-CZ" sz="14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„ </a:t>
            </a:r>
            <a:endParaRPr lang="cs-CZ" sz="1400" b="1" dirty="0">
              <a:solidFill>
                <a:srgbClr val="004557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2483768" y="4328688"/>
            <a:ext cx="136815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>
          <a:xfrm>
            <a:off x="323528" y="6021288"/>
            <a:ext cx="6696744" cy="700187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JAK PODAT ŽÁDOST O GRANT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3528" y="1124744"/>
            <a:ext cx="489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Doklady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k žádosti - pokračování</a:t>
            </a:r>
          </a:p>
          <a:p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16016" y="980728"/>
            <a:ext cx="43204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Každý bod obsahuje návod ke zpracování. </a:t>
            </a:r>
            <a:endParaRPr lang="cs-CZ" sz="2100" dirty="0" smtClean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9. Čestné prohlášení plátce DPH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, který nemůže nebo neuplatní odpočet DPH -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napsané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volnou formou.</a:t>
            </a:r>
          </a:p>
          <a:p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10. Kopie závazného stanoviska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– </a:t>
            </a:r>
            <a:r>
              <a:rPr lang="cs-CZ" sz="2100" dirty="0" err="1">
                <a:solidFill>
                  <a:srgbClr val="004557"/>
                </a:solidFill>
                <a:latin typeface="Times New Roman" panose="02020603050405020304" pitchFamily="18" charset="0"/>
              </a:rPr>
              <a:t>skeny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 všech přípustných závazných stanovisek a rozhodnutí OPP MHMP,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11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.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Kopie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dokladu o zřízení bankovního účtu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– </a:t>
            </a:r>
            <a:r>
              <a:rPr lang="cs-CZ" sz="2100" dirty="0" err="1">
                <a:solidFill>
                  <a:srgbClr val="004557"/>
                </a:solidFill>
                <a:latin typeface="Times New Roman" panose="02020603050405020304" pitchFamily="18" charset="0"/>
              </a:rPr>
              <a:t>sken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 dokumentu</a:t>
            </a:r>
          </a:p>
          <a:p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12. Ostatní dokumenty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dle uvážení žadatele – přihrát pouze v elektronické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podobě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51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2700" b="1" dirty="0" smtClean="0"/>
              <a:t/>
            </a:r>
            <a:br>
              <a:rPr lang="cs-CZ" sz="2700" b="1" dirty="0" smtClean="0"/>
            </a:br>
            <a:r>
              <a:rPr lang="cs-C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ŽÁDOST </a:t>
            </a:r>
            <a:r>
              <a:rPr lang="cs-C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GRANT HL. M. PRAHY</a:t>
            </a:r>
            <a:r>
              <a:rPr lang="cs-CZ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Žádost o grant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vlastníkům památkově významných objektů lze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podat:</a:t>
            </a:r>
          </a:p>
          <a:p>
            <a:pPr lvl="0"/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pouze na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předepsaném formuláři platném pro rok 2016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společně se všemi požadovanými doklady, které tvoří nedílnou součást žádosti o grant. </a:t>
            </a:r>
          </a:p>
          <a:p>
            <a:pPr lvl="0"/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elektronické podobě na DVD / CD, ze které žadatel vytvoří a doloží identickou tištěnou podobu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konečný termín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podání žádostí o grant hl. m. Prahy vlastníkům památkově významných objektů pro rok 2016 je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27. 11. 2015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(bližší informace v Zásadách pro poskytování grantů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Elektronický formulář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 Žádost o grant hl. m. Prahy „ </a:t>
            </a:r>
            <a:endParaRPr lang="cs-CZ" sz="2100" b="1" dirty="0" smtClean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dispozici ke stažení na internetových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stránkách </a:t>
            </a:r>
            <a:r>
              <a:rPr lang="cs-CZ" sz="2100" b="1" u="sng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cs-CZ" sz="2100" b="1" u="sng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://pamatky.praha.eu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záložka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Granty)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</a:rPr>
              <a:t>2</a:t>
            </a:fld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107504" y="6021288"/>
            <a:ext cx="8280920" cy="700187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</a:t>
            </a:r>
          </a:p>
          <a:p>
            <a:pPr algn="l"/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09771"/>
            <a:ext cx="8229600" cy="994122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cs-CZ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cs-CZ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STRANA 14 FORMULÁŘE</a:t>
            </a:r>
            <a:r>
              <a:rPr lang="cs-CZ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cs-CZ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cs-CZ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cs-CZ" sz="3600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endParaRPr lang="cs-CZ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2029490"/>
            <a:ext cx="4038600" cy="39812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700" dirty="0" smtClean="0"/>
          </a:p>
          <a:p>
            <a:pPr marL="0" indent="0">
              <a:buNone/>
            </a:pPr>
            <a:endParaRPr lang="cs-CZ" sz="1700" dirty="0"/>
          </a:p>
        </p:txBody>
      </p:sp>
      <p:pic>
        <p:nvPicPr>
          <p:cNvPr id="6" name="Picture 2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7060"/>
            <a:ext cx="4104456" cy="331674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251520" y="6093297"/>
            <a:ext cx="6880584" cy="634358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JAK PODAT ŽÁDOST O GRANT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980728"/>
            <a:ext cx="5436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informace pro závěrečnou kompletaci žádosti </a:t>
            </a:r>
            <a:b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</a:br>
            <a:endParaRPr lang="cs-CZ" sz="2100" b="1" dirty="0">
              <a:solidFill>
                <a:srgbClr val="00455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148064" y="1196752"/>
            <a:ext cx="331236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Po vyplnění formuláře provedete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kontrolu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vyplnění žádosti pomocí kliku na okénko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„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Provést kontrolu vyplnění žádosti“.</a:t>
            </a:r>
          </a:p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Je-li žádost vyplněna řádně a program nehlásí chybu je možné formulář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uložit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 na DVD / CD a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vytisknout.</a:t>
            </a:r>
          </a:p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Žádost v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elektronické a identické tištěné podobě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(včetně příloh) lze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        podat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na podatelnu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    MHMP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  <p:cxnSp>
        <p:nvCxnSpPr>
          <p:cNvPr id="15" name="Přímá spojnice se šipkou 14"/>
          <p:cNvCxnSpPr/>
          <p:nvPr/>
        </p:nvCxnSpPr>
        <p:spPr>
          <a:xfrm flipH="1">
            <a:off x="3347864" y="2636912"/>
            <a:ext cx="18002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3347864" y="3645024"/>
            <a:ext cx="151216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2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197345"/>
            <a:ext cx="799288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Soubor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- žádost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uložte na DVD (CD) pod NÁZVEM PROJEKTU včetně požadovaných dokladů, příloh a fotodokumentace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(fotodokumentace v 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JPG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v max. velikosti 2 MG/ 1 snímek). </a:t>
            </a:r>
            <a:b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</a:b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/>
            </a:r>
            <a:b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</a:b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Vytiskněte celou žádost včetně příloh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(vytvoříte tak identickou tištěnou podobu žádosti)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 a pravdivost údajů stvrďte svým/i podpisem/y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tam, kde je na žádosti o grant požadováno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Konečný termín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podání žádostí o grant hl. m. Prahy vlastníkům památkově významných objektů pro rok 2016 je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27. 11. 2015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(bližší informace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naleznete v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Zásadách pro poskytování grantů 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a na internetové stránce </a:t>
            </a:r>
            <a:r>
              <a:rPr lang="cs-CZ" sz="2100" b="1" i="1" dirty="0" smtClean="0">
                <a:solidFill>
                  <a:srgbClr val="004557"/>
                </a:solidFill>
                <a:latin typeface="Times New Roman" panose="02020603050405020304" pitchFamily="18" charset="0"/>
                <a:hlinkClick r:id="rId3"/>
              </a:rPr>
              <a:t>http</a:t>
            </a:r>
            <a:r>
              <a:rPr lang="cs-CZ" sz="2100" b="1" i="1" dirty="0">
                <a:solidFill>
                  <a:srgbClr val="004557"/>
                </a:solidFill>
                <a:latin typeface="Times New Roman" panose="02020603050405020304" pitchFamily="18" charset="0"/>
                <a:hlinkClick r:id="rId3"/>
              </a:rPr>
              <a:t>://pamatky.praha.eu</a:t>
            </a:r>
            <a:r>
              <a:rPr lang="cs-CZ" sz="2100" b="1" i="1" dirty="0" smtClean="0">
                <a:solidFill>
                  <a:srgbClr val="004557"/>
                </a:solidFill>
                <a:latin typeface="Times New Roman" panose="02020603050405020304" pitchFamily="18" charset="0"/>
                <a:hlinkClick r:id="rId3"/>
              </a:rPr>
              <a:t>/</a:t>
            </a:r>
            <a:r>
              <a:rPr lang="cs-CZ" sz="2100" b="1" i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 </a:t>
            </a:r>
          </a:p>
          <a:p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Ke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konzultacím jsou vám k dispozici grantoví specialisté OPP MHMP:</a:t>
            </a:r>
          </a:p>
          <a:p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Jarmila Střeláková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(civilní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objekty),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hlinkClick r:id="rId4"/>
              </a:rPr>
              <a:t>jarmila.strelakova@praha.eu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Ing. Jitka Kyseláková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(církevní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objekty, movité kulturní památky),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hlinkClick r:id="rId5"/>
              </a:rPr>
              <a:t>jitka.kyselakova@praha.eu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 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79512" y="6021288"/>
            <a:ext cx="6840760" cy="700187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JAK PODAT ŽÁDOST O GRANT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03648" y="3232311"/>
            <a:ext cx="5378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Děkujeme za pozornost</a:t>
            </a:r>
            <a:endParaRPr lang="cs-CZ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</a:rPr>
              <a:t>22</a:t>
            </a:fld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51520" y="6021289"/>
            <a:ext cx="7056784" cy="810546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JAK PODAT ŽÁDOST O GRANT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NÁVOD PRO </a:t>
            </a:r>
            <a: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</a:t>
            </a:r>
            <a:b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ELEKTRONICKÉHO </a:t>
            </a:r>
            <a:r>
              <a:rPr lang="cs-CZ" sz="3600" b="1" dirty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FORMULÁŘE</a:t>
            </a:r>
            <a:endParaRPr lang="cs-CZ" sz="36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07504" y="6093296"/>
            <a:ext cx="7992888" cy="653157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 </a:t>
            </a:r>
          </a:p>
          <a:p>
            <a:pPr algn="l"/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3528" y="1268759"/>
            <a:ext cx="864096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stáhněte si a nainstalujte aplikaci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Software602 </a:t>
            </a:r>
            <a:r>
              <a:rPr lang="cs-CZ" sz="2100" b="1" dirty="0" err="1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Filler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stáhněte si a uložte formulář žádosti o grant pro rok 2016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spusťte aplikaci Software602 </a:t>
            </a:r>
            <a:r>
              <a:rPr lang="cs-CZ" sz="2100" dirty="0" err="1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Filler a otevřete v ní uložený formulář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zadejte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 věc movitou nebo na věc nemovitou)  dále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zadejte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Podprogram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pouze u věcí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nemovitých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formulář kompletně vyplňte a vložte do něj požadované přílohy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vyplnění formuláře spusťte kontrolu vyplnění žádosti (tlačítko na konci formuláře)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soubor uložte na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DVD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NÁZVEM PROJEKTU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včetně požadovaných dokladů, příloh a fotodokumentace (fotodokumentace v 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JPG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 max. velikosti 2 MG/ 1 snímek)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vytiskněte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celou žádost včetně příloh a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pravdivost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údajů stvrďte            svým/i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podpisem/y tam, kde je na žádosti o grant požadováno</a:t>
            </a:r>
          </a:p>
        </p:txBody>
      </p:sp>
    </p:spTree>
    <p:extLst>
      <p:ext uri="{BB962C8B-B14F-4D97-AF65-F5344CB8AC3E}">
        <p14:creationId xmlns:p14="http://schemas.microsoft.com/office/powerpoint/2010/main" val="32322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013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STRANA 1 FORMULÁŘE</a:t>
            </a:r>
            <a:r>
              <a:rPr lang="cs-C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cs-CZ" sz="24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1340768"/>
            <a:ext cx="30984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Vzor vyplnění údajů  </a:t>
            </a:r>
            <a:endParaRPr lang="cs-CZ" sz="2100" b="1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>
          <a:xfrm>
            <a:off x="107504" y="6021288"/>
            <a:ext cx="8136904" cy="700187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 </a:t>
            </a:r>
          </a:p>
          <a:p>
            <a:pPr algn="l"/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56266"/>
            <a:ext cx="4038600" cy="397699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004557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zadat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100" dirty="0" smtClean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zvolit žádost na věc nemovitou nebo na věc movitou)</a:t>
            </a:r>
          </a:p>
          <a:p>
            <a:pPr marL="0" indent="0">
              <a:buNone/>
            </a:pP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zadat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Podprogram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100" dirty="0" smtClean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věci nemovité zvolit, zda se jedná o objekt církevní nebo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ostatní)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 flipH="1">
            <a:off x="2699792" y="2924944"/>
            <a:ext cx="187220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12" idx="1"/>
          </p:cNvCxnSpPr>
          <p:nvPr/>
        </p:nvCxnSpPr>
        <p:spPr>
          <a:xfrm flipH="1">
            <a:off x="3347864" y="3702733"/>
            <a:ext cx="1300336" cy="878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9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STRANA </a:t>
            </a:r>
            <a:r>
              <a:rPr lang="cs-CZ" sz="4000" b="1" dirty="0" smtClean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FORMULÁŘE</a:t>
            </a:r>
            <a:br>
              <a:rPr lang="cs-CZ" sz="4000" b="1" dirty="0" smtClean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cs-CZ" sz="1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65312" y="908720"/>
            <a:ext cx="3600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4557"/>
                </a:solidFill>
              </a:rPr>
              <a:t>         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 vyplnění údajů</a:t>
            </a:r>
            <a:endParaRPr lang="cs-CZ" sz="2100" b="1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107504" y="6021288"/>
            <a:ext cx="8064896" cy="700187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      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1532439"/>
            <a:ext cx="4536504" cy="427282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4788024" y="1324218"/>
            <a:ext cx="4104456" cy="4801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100" dirty="0" err="1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Zaklikněte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zda jste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plátce DPH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 ne</a:t>
            </a:r>
          </a:p>
          <a:p>
            <a:pPr marL="0" indent="0">
              <a:buNone/>
            </a:pP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Vyplňte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druhů prací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včetně částky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celkových nákladů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Vyplňte částku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vlastního podílu </a:t>
            </a:r>
            <a:endParaRPr lang="cs-CZ" sz="2100" b="1" dirty="0" smtClean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Vyplňte částku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požadované výše grantu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(maximálně 65 % celkových nákladů)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 flipH="1">
            <a:off x="2483768" y="1844824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 flipV="1">
            <a:off x="3995936" y="3356992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4283968" y="3573016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4499992" y="494116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2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STRANA 3 FORMULÁŘE</a:t>
            </a:r>
            <a:r>
              <a:rPr lang="cs-CZ" sz="4000" dirty="0" smtClean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dirty="0" smtClean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cs-CZ" sz="18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908720"/>
            <a:ext cx="33123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Vzor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vyplnění údajů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107504" y="6021288"/>
            <a:ext cx="7776864" cy="700187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   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510046"/>
            <a:ext cx="4316288" cy="4224482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4648200" y="1116470"/>
            <a:ext cx="4038600" cy="5009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Vyplníte údaje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finančních prostředcích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předchozích období a z různých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zdrojů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Vyplňte předmět a výši grantu hl. m. Prahy v předchozích letech – </a:t>
            </a:r>
            <a:r>
              <a:rPr lang="cs-CZ" sz="2100" i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ANO/NE 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Vyplňte předmět a výši finančního příspěvku od jiných subjektů v předchozích období – </a:t>
            </a:r>
            <a:r>
              <a:rPr lang="cs-CZ" sz="2100" i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ANO/NE                                               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Vyplňte, zda budete žádat finanční příspěvek od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jiných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subjektů  v roce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2016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100" i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ANO/NE                                                      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28231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STRANA 4 FORMULÁŘE</a:t>
            </a:r>
            <a:b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dirty="0">
              <a:solidFill>
                <a:srgbClr val="D42E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14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836712"/>
            <a:ext cx="42546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Vzor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vyplnění údajů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>
          <a:xfrm>
            <a:off x="0" y="6021288"/>
            <a:ext cx="7380312" cy="700187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484785"/>
            <a:ext cx="4398640" cy="403244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578152" y="908720"/>
            <a:ext cx="4314328" cy="5040560"/>
          </a:xfrm>
          <a:effectLst/>
        </p:spPr>
        <p:txBody>
          <a:bodyPr>
            <a:noAutofit/>
          </a:bodyPr>
          <a:lstStyle/>
          <a:p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Vyplnit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kontaktní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údaje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osobě, která zpracovala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položkový rozpočet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telefon je povinná položka (je-li více kontaktních osob přidám políčko pomocí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funkce +/-)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Vyplnit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doručovací adresu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telefonní a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 na žadatele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Má-li žadatel (např. právnická osoba či SVJ, více kontaktních osob, přidám další políčko pomocí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funkce +/-)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Vyplnit číslo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bankovního spojení         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vlastníka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904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D42E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STRANA 5 FORMULÁŘE</a:t>
            </a:r>
            <a:r>
              <a:rPr lang="cs-CZ" sz="4000" b="1" dirty="0" smtClean="0">
                <a:solidFill>
                  <a:srgbClr val="D42E12"/>
                </a:solidFill>
                <a:latin typeface="Arial Narrow" panose="020B0606020202030204" pitchFamily="34" charset="0"/>
              </a:rPr>
              <a:t/>
            </a:r>
            <a:br>
              <a:rPr lang="cs-CZ" sz="4000" b="1" dirty="0" smtClean="0">
                <a:solidFill>
                  <a:srgbClr val="D42E12"/>
                </a:solidFill>
                <a:latin typeface="Arial Narrow" panose="020B0606020202030204" pitchFamily="34" charset="0"/>
              </a:rPr>
            </a:br>
            <a:r>
              <a:rPr lang="cs-CZ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cs-CZ" sz="1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17376" y="1691789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764704"/>
            <a:ext cx="3816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         Vzor vyplnění údajů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158417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>
          <a:xfrm>
            <a:off x="179512" y="5949280"/>
            <a:ext cx="6912768" cy="772195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80202"/>
            <a:ext cx="4326632" cy="433703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4434136" y="836713"/>
            <a:ext cx="4530352" cy="4968552"/>
          </a:xfrm>
        </p:spPr>
        <p:txBody>
          <a:bodyPr>
            <a:noAutofit/>
          </a:bodyPr>
          <a:lstStyle/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Zapsat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údaje o vlastníkovi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/ vlastnících objektu podle výpisu z veřejného seznamu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či jiného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dokladu o vlastnictví (pozor na právní formu vlastníka – právnická osoba či fyzická osoba).</a:t>
            </a:r>
          </a:p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Je-li žadatel právnická osoba vyplním údaje o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statutárním zástupci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vlastníka (přidání kolonky pomocí </a:t>
            </a:r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funkce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+/-)</a:t>
            </a:r>
          </a:p>
          <a:p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Je-li více vlastníků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přidávám další subjekt pomocí </a:t>
            </a:r>
            <a:r>
              <a:rPr lang="cs-CZ" sz="2100" dirty="0" err="1">
                <a:solidFill>
                  <a:srgbClr val="004557"/>
                </a:solidFill>
                <a:latin typeface="Times New Roman" panose="02020603050405020304" pitchFamily="18" charset="0"/>
              </a:rPr>
              <a:t>zakliknutí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 okénka „Existují další vlastníci?“ </a:t>
            </a:r>
          </a:p>
        </p:txBody>
      </p:sp>
    </p:spTree>
    <p:extLst>
      <p:ext uri="{BB962C8B-B14F-4D97-AF65-F5344CB8AC3E}">
        <p14:creationId xmlns:p14="http://schemas.microsoft.com/office/powerpoint/2010/main" val="20082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</a:rPr>
              <a:t>STRANA 5 FORMULÁŘE</a:t>
            </a:r>
            <a:br>
              <a:rPr lang="cs-CZ" sz="3600" b="1" dirty="0" smtClean="0">
                <a:solidFill>
                  <a:srgbClr val="D42E12"/>
                </a:solidFill>
                <a:latin typeface="Times New Roman" panose="02020603050405020304" pitchFamily="18" charset="0"/>
              </a:rPr>
            </a:br>
            <a:endParaRPr lang="cs-CZ" sz="3600" b="1" dirty="0">
              <a:solidFill>
                <a:srgbClr val="D42E1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1628800"/>
            <a:ext cx="4541506" cy="338437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3816424" cy="45979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052736"/>
            <a:ext cx="43601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Vzor 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vyplnění údajů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2CB-529C-4FFB-AE24-47A3665FC813}" type="slidenum">
              <a:rPr lang="cs-CZ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107504" y="5949280"/>
            <a:ext cx="7056784" cy="772195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PODAT ŽÁDOST O GRANT         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9. 2015 a 5. 10. 2015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721019" y="1340768"/>
            <a:ext cx="396044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v okénku </a:t>
            </a:r>
            <a:endParaRPr lang="cs-CZ" sz="2100" dirty="0" smtClean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r>
              <a:rPr lang="cs-CZ" sz="2100" b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„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Pravdivost údajů uvedených v žádosti stvrzuji svým podpisem“ </a:t>
            </a:r>
            <a:endParaRPr lang="cs-CZ" sz="2100" b="1" dirty="0" smtClean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endParaRPr lang="cs-CZ" sz="2100" b="1" dirty="0" smtClean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zapíšete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jméno a příjmení či název vlastníka / vlastníků </a:t>
            </a:r>
            <a:endParaRPr lang="cs-CZ" sz="2100" dirty="0" smtClean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r>
              <a:rPr lang="cs-CZ" sz="2100" i="1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(</a:t>
            </a:r>
            <a:r>
              <a:rPr lang="cs-CZ" sz="2100" i="1" dirty="0">
                <a:solidFill>
                  <a:srgbClr val="004557"/>
                </a:solidFill>
                <a:latin typeface="Times New Roman" panose="02020603050405020304" pitchFamily="18" charset="0"/>
              </a:rPr>
              <a:t>pohyb ve formuláři pomocí Přidat/Odebrat další podpis) </a:t>
            </a:r>
            <a:endParaRPr lang="cs-CZ" sz="2100" i="1" dirty="0" smtClean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endParaRPr lang="cs-CZ" sz="2100" dirty="0" smtClean="0">
              <a:solidFill>
                <a:srgbClr val="004557"/>
              </a:solidFill>
              <a:latin typeface="Times New Roman" panose="02020603050405020304" pitchFamily="18" charset="0"/>
            </a:endParaRPr>
          </a:p>
          <a:p>
            <a:r>
              <a:rPr lang="cs-CZ" sz="2100" dirty="0" smtClean="0">
                <a:solidFill>
                  <a:srgbClr val="004557"/>
                </a:solidFill>
                <a:latin typeface="Times New Roman" panose="02020603050405020304" pitchFamily="18" charset="0"/>
              </a:rPr>
              <a:t>v tištěné </a:t>
            </a:r>
            <a:r>
              <a:rPr lang="cs-CZ" sz="2100" dirty="0">
                <a:solidFill>
                  <a:srgbClr val="004557"/>
                </a:solidFill>
                <a:latin typeface="Times New Roman" panose="02020603050405020304" pitchFamily="18" charset="0"/>
              </a:rPr>
              <a:t>podobě formuláře připojíte</a:t>
            </a:r>
            <a:r>
              <a:rPr lang="cs-CZ" sz="2100" b="1" dirty="0">
                <a:solidFill>
                  <a:srgbClr val="004557"/>
                </a:solidFill>
                <a:latin typeface="Times New Roman" panose="02020603050405020304" pitchFamily="18" charset="0"/>
              </a:rPr>
              <a:t> vlastnoruční podpis</a:t>
            </a:r>
            <a:endParaRPr lang="cs-CZ" sz="2100" dirty="0">
              <a:solidFill>
                <a:srgbClr val="004557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1350</Words>
  <Application>Microsoft Office PowerPoint</Application>
  <PresentationFormat>Předvádění na obrazovce (4:3)</PresentationFormat>
  <Paragraphs>213</Paragraphs>
  <Slides>22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PODÁNÍ ŽÁDOSTI O GRANT  HL. M. PRAHY VLASTNÍKŮM PAMÁTKOVĚ VÝZNAMNÝCH OBJEKTŮ</vt:lpstr>
      <vt:lpstr> ŽÁDOST O GRANT HL. M. PRAHY  </vt:lpstr>
      <vt:lpstr>NÁVOD PRO POUŽITÍ ELEKTRONICKÉHO FORMULÁŘE</vt:lpstr>
      <vt:lpstr>STRANA 1 FORMULÁŘE  </vt:lpstr>
      <vt:lpstr>STRANA 2 FORMULÁŘE  </vt:lpstr>
      <vt:lpstr>STRANA 3 FORMULÁŘE  </vt:lpstr>
      <vt:lpstr> STRANA 4 FORMULÁŘE </vt:lpstr>
      <vt:lpstr>STRANA 5 FORMULÁŘE  </vt:lpstr>
      <vt:lpstr> STRANA 5 FORMULÁŘE </vt:lpstr>
      <vt:lpstr>STRANA 7 FORMULÁŘE </vt:lpstr>
      <vt:lpstr>STRANY 8 A 9 FORMULÁŘE </vt:lpstr>
      <vt:lpstr> STRANY 8 A 9 FORMULÁŘE </vt:lpstr>
      <vt:lpstr>STRANY 8 A 9 FORMULÁŘE  </vt:lpstr>
      <vt:lpstr> STRANA 10 A 11 FORMULÁŘE </vt:lpstr>
      <vt:lpstr>STRANA 10 A 11 FORMULÁŘE </vt:lpstr>
      <vt:lpstr> STRANA 12 A 13 FORMULÁŘE </vt:lpstr>
      <vt:lpstr>STRANA 12 A 13 FORMULÁŘE </vt:lpstr>
      <vt:lpstr>     STRANA 12 A 13 FORMULÁŘE     </vt:lpstr>
      <vt:lpstr> STRANA 12 A 13 FORMULÁŘE </vt:lpstr>
      <vt:lpstr> STRANA 14 FORMULÁŘE  </vt:lpstr>
      <vt:lpstr>Prezentace aplikace PowerPoint</vt:lpstr>
      <vt:lpstr>Prezentace aplikace PowerPoint</vt:lpstr>
    </vt:vector>
  </TitlesOfParts>
  <Company>MHMP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Podání žádosti o grant hl. m. Prahy vlastníkům památkově významných objektů na rok 2016</dc:title>
  <dc:creator>Kyseláková Jitka (MHMP, OPP)</dc:creator>
  <cp:lastModifiedBy>Kyseláková Jitka (MHMP, OPP)</cp:lastModifiedBy>
  <cp:revision>188</cp:revision>
  <dcterms:created xsi:type="dcterms:W3CDTF">2015-08-24T14:45:02Z</dcterms:created>
  <dcterms:modified xsi:type="dcterms:W3CDTF">2015-09-11T12:12:06Z</dcterms:modified>
</cp:coreProperties>
</file>