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3" r:id="rId1"/>
  </p:sldMasterIdLst>
  <p:notesMasterIdLst>
    <p:notesMasterId r:id="rId29"/>
  </p:notesMasterIdLst>
  <p:sldIdLst>
    <p:sldId id="291" r:id="rId2"/>
    <p:sldId id="313" r:id="rId3"/>
    <p:sldId id="320" r:id="rId4"/>
    <p:sldId id="321" r:id="rId5"/>
    <p:sldId id="322" r:id="rId6"/>
    <p:sldId id="324" r:id="rId7"/>
    <p:sldId id="312" r:id="rId8"/>
    <p:sldId id="323" r:id="rId9"/>
    <p:sldId id="314" r:id="rId10"/>
    <p:sldId id="315" r:id="rId11"/>
    <p:sldId id="316" r:id="rId12"/>
    <p:sldId id="317" r:id="rId13"/>
    <p:sldId id="318" r:id="rId14"/>
    <p:sldId id="319" r:id="rId15"/>
    <p:sldId id="325" r:id="rId16"/>
    <p:sldId id="326" r:id="rId17"/>
    <p:sldId id="327" r:id="rId18"/>
    <p:sldId id="328" r:id="rId19"/>
    <p:sldId id="329" r:id="rId20"/>
    <p:sldId id="330" r:id="rId21"/>
    <p:sldId id="331" r:id="rId22"/>
    <p:sldId id="332" r:id="rId23"/>
    <p:sldId id="333" r:id="rId24"/>
    <p:sldId id="334" r:id="rId25"/>
    <p:sldId id="335" r:id="rId26"/>
    <p:sldId id="336" r:id="rId27"/>
    <p:sldId id="275" r:id="rId28"/>
  </p:sldIdLst>
  <p:sldSz cx="9144000" cy="6858000" type="screen4x3"/>
  <p:notesSz cx="6797675" cy="99298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5787B"/>
    <a:srgbClr val="FFFF00"/>
    <a:srgbClr val="7A283C"/>
    <a:srgbClr val="00B331"/>
    <a:srgbClr val="0056BC"/>
    <a:srgbClr val="E90C24"/>
    <a:srgbClr val="FF9700"/>
    <a:srgbClr val="FF0000"/>
    <a:srgbClr val="FFC000"/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7" autoAdjust="0"/>
    <p:restoredTop sz="94654" autoAdjust="0"/>
  </p:normalViewPr>
  <p:slideViewPr>
    <p:cSldViewPr snapToGrid="0" showGuides="1">
      <p:cViewPr varScale="1">
        <p:scale>
          <a:sx n="111" d="100"/>
          <a:sy n="111" d="100"/>
        </p:scale>
        <p:origin x="1650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8215"/>
          </a:xfrm>
          <a:prstGeom prst="rect">
            <a:avLst/>
          </a:prstGeom>
        </p:spPr>
        <p:txBody>
          <a:bodyPr vert="horz" lIns="91450" tIns="45725" rIns="91450" bIns="4572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215"/>
          </a:xfrm>
          <a:prstGeom prst="rect">
            <a:avLst/>
          </a:prstGeom>
        </p:spPr>
        <p:txBody>
          <a:bodyPr vert="horz" lIns="91450" tIns="45725" rIns="91450" bIns="45725" rtlCol="0"/>
          <a:lstStyle>
            <a:lvl1pPr algn="r">
              <a:defRPr sz="1200"/>
            </a:lvl1pPr>
          </a:lstStyle>
          <a:p>
            <a:fld id="{86A72F8E-9C14-4771-8BB4-9FF0607221F8}" type="datetimeFigureOut">
              <a:rPr lang="cs-CZ" smtClean="0"/>
              <a:t>20.02.2026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41425"/>
            <a:ext cx="4467225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0" tIns="45725" rIns="91450" bIns="4572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8722"/>
            <a:ext cx="5438140" cy="3909864"/>
          </a:xfrm>
          <a:prstGeom prst="rect">
            <a:avLst/>
          </a:prstGeom>
        </p:spPr>
        <p:txBody>
          <a:bodyPr vert="horz" lIns="91450" tIns="45725" rIns="91450" bIns="45725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1" y="9431600"/>
            <a:ext cx="2945659" cy="498214"/>
          </a:xfrm>
          <a:prstGeom prst="rect">
            <a:avLst/>
          </a:prstGeom>
        </p:spPr>
        <p:txBody>
          <a:bodyPr vert="horz" lIns="91450" tIns="45725" rIns="91450" bIns="4572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31600"/>
            <a:ext cx="2945659" cy="498214"/>
          </a:xfrm>
          <a:prstGeom prst="rect">
            <a:avLst/>
          </a:prstGeom>
        </p:spPr>
        <p:txBody>
          <a:bodyPr vert="horz" lIns="91450" tIns="45725" rIns="91450" bIns="45725" rtlCol="0" anchor="b"/>
          <a:lstStyle>
            <a:lvl1pPr algn="r">
              <a:defRPr sz="1200"/>
            </a:lvl1pPr>
          </a:lstStyle>
          <a:p>
            <a:fld id="{DD71FAD6-C595-49B9-A010-ACF37127121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240237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71FAD6-C595-49B9-A010-ACF37127121A}" type="slidenum">
              <a:rPr lang="cs-CZ" smtClean="0"/>
              <a:t>1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6914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wmf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F8502363-A4D5-A144-A998-94390D172C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3687" y="293209"/>
            <a:ext cx="6087600" cy="760074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spc="-100" baseline="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399" y="1638700"/>
            <a:ext cx="6087600" cy="567890"/>
          </a:xfrm>
        </p:spPr>
        <p:txBody>
          <a:bodyPr vert="horz" lIns="0" tIns="0" rIns="0" bIns="0" rtlCol="0">
            <a:no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marL="0" lvl="0" indent="0">
              <a:buNone/>
            </a:pPr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1187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2 x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  <p:sp>
        <p:nvSpPr>
          <p:cNvPr id="8" name="Zástupný symbol pro obrázek 5"/>
          <p:cNvSpPr>
            <a:spLocks noGrp="1"/>
          </p:cNvSpPr>
          <p:nvPr>
            <p:ph type="pic" sz="quarter" idx="11" hasCustomPrompt="1"/>
          </p:nvPr>
        </p:nvSpPr>
        <p:spPr>
          <a:xfrm>
            <a:off x="4082104" y="1895473"/>
            <a:ext cx="3571299" cy="456574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108891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7" name="Chart Placeholder 6"/>
          <p:cNvSpPr>
            <a:spLocks noGrp="1"/>
          </p:cNvSpPr>
          <p:nvPr>
            <p:ph type="chart" sz="quarter" idx="11" hasCustomPrompt="1"/>
          </p:nvPr>
        </p:nvSpPr>
        <p:spPr>
          <a:xfrm>
            <a:off x="374399" y="1905717"/>
            <a:ext cx="6502389" cy="455550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/>
              <a:t>Chart</a:t>
            </a:r>
          </a:p>
        </p:txBody>
      </p:sp>
    </p:spTree>
    <p:extLst>
      <p:ext uri="{BB962C8B-B14F-4D97-AF65-F5344CB8AC3E}">
        <p14:creationId xmlns:p14="http://schemas.microsoft.com/office/powerpoint/2010/main" val="3259299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757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0800" y="5932800"/>
            <a:ext cx="6087600" cy="547200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4223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>
            <a:extLst>
              <a:ext uri="{FF2B5EF4-FFF2-40B4-BE49-F238E27FC236}">
                <a16:creationId xmlns:a16="http://schemas.microsoft.com/office/drawing/2014/main" id="{18BD1BDD-9117-1D4E-AA0B-B4F597F8D8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4" name="podklad" hidden="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" y="0"/>
            <a:ext cx="9144000" cy="68563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1475" y="5934075"/>
            <a:ext cx="6086475" cy="546656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 to </a:t>
            </a:r>
            <a:r>
              <a:rPr lang="cs-CZ" dirty="0" err="1"/>
              <a:t>add</a:t>
            </a:r>
            <a:r>
              <a:rPr lang="cs-CZ" dirty="0"/>
              <a:t>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841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tar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ílá"/>
          <p:cNvSpPr/>
          <p:nvPr userDrawn="1"/>
        </p:nvSpPr>
        <p:spPr>
          <a:xfrm>
            <a:off x="7024085" y="4937760"/>
            <a:ext cx="2007947" cy="182506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757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74400" y="291600"/>
            <a:ext cx="6087600" cy="760074"/>
          </a:xfrm>
        </p:spPr>
        <p:txBody>
          <a:bodyPr anchor="t">
            <a:normAutofit/>
          </a:bodyPr>
          <a:lstStyle>
            <a:lvl1pPr algn="l">
              <a:defRPr sz="5000" spc="-100" baseline="0">
                <a:solidFill>
                  <a:schemeClr val="bg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74400" y="1638775"/>
            <a:ext cx="6087600" cy="567890"/>
          </a:xfrm>
        </p:spPr>
        <p:txBody>
          <a:bodyPr/>
          <a:lstStyle>
            <a:lvl1pPr marL="0" indent="0" algn="l">
              <a:buNone/>
              <a:defRPr sz="23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3989" y="5020231"/>
            <a:ext cx="1470088" cy="1470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4270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/>
        <p:txBody>
          <a:bodyPr vert="horz" lIns="0" tIns="0" rIns="0" bIns="0" rtlCol="0">
            <a:noAutofit/>
          </a:bodyPr>
          <a:lstStyle>
            <a:lvl1pPr marL="216000">
              <a:defRPr lang="cs-CZ" smtClean="0">
                <a:solidFill>
                  <a:schemeClr val="tx1"/>
                </a:solidFill>
              </a:defRPr>
            </a:lvl1pPr>
            <a:lvl2pPr>
              <a:defRPr lang="cs-CZ" smtClean="0"/>
            </a:lvl2pPr>
            <a:lvl3pPr>
              <a:defRPr lang="cs-CZ" smtClean="0"/>
            </a:lvl3pPr>
            <a:lvl4pPr>
              <a:defRPr lang="cs-CZ" smtClean="0"/>
            </a:lvl4pPr>
            <a:lvl5pPr>
              <a:defRPr lang="en-US" dirty="0"/>
            </a:lvl5pPr>
          </a:lstStyle>
          <a:p>
            <a:pPr lvl="0" indent="-25200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871428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 and 2 x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 hasCustomPrompt="1"/>
          </p:nvPr>
        </p:nvSpPr>
        <p:spPr>
          <a:xfrm>
            <a:off x="374400" y="1825625"/>
            <a:ext cx="4093200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 hasCustomPrompt="1"/>
          </p:nvPr>
        </p:nvSpPr>
        <p:spPr>
          <a:xfrm>
            <a:off x="4673600" y="1825625"/>
            <a:ext cx="4091494" cy="4079875"/>
          </a:xfrm>
        </p:spPr>
        <p:txBody>
          <a:bodyPr/>
          <a:lstStyle>
            <a:lvl1pPr marL="216000">
              <a:defRPr>
                <a:solidFill>
                  <a:schemeClr val="tx1"/>
                </a:solidFill>
              </a:defRPr>
            </a:lvl1pPr>
          </a:lstStyle>
          <a:p>
            <a:pPr lvl="0" indent="-252000"/>
            <a:r>
              <a:rPr lang="en-US" dirty="0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185379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7213600" y="333829"/>
            <a:ext cx="1597025" cy="5500234"/>
          </a:xfrm>
        </p:spPr>
        <p:txBody>
          <a:bodyPr/>
          <a:lstStyle>
            <a:lvl1pPr marL="0" indent="0">
              <a:lnSpc>
                <a:spcPts val="1900"/>
              </a:lnSpc>
              <a:buNone/>
              <a:defRPr sz="1600">
                <a:solidFill>
                  <a:schemeClr val="tx1"/>
                </a:solidFill>
              </a:defRPr>
            </a:lvl1pPr>
          </a:lstStyle>
          <a:p>
            <a:pPr lvl="0"/>
            <a:r>
              <a:rPr lang="cs-CZ" dirty="0"/>
              <a:t>Text</a:t>
            </a:r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82C752F3-2760-504C-AE8A-F7A4A35DED1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688388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302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B8B9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3679082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757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bg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2901579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-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elník"/>
          <p:cNvSpPr/>
          <p:nvPr userDrawn="1"/>
        </p:nvSpPr>
        <p:spPr>
          <a:xfrm>
            <a:off x="0" y="-2"/>
            <a:ext cx="6867675" cy="6869775"/>
          </a:xfrm>
          <a:prstGeom prst="rect">
            <a:avLst/>
          </a:prstGeom>
          <a:solidFill>
            <a:srgbClr val="757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087600" cy="722697"/>
          </a:xfrm>
        </p:spPr>
        <p:txBody>
          <a:bodyPr vert="horz" lIns="0" tIns="0" rIns="0" bIns="0" rtlCol="0" anchor="t">
            <a:normAutofit/>
          </a:bodyPr>
          <a:lstStyle>
            <a:lvl1pPr>
              <a:defRPr lang="en-US" dirty="0">
                <a:solidFill>
                  <a:srgbClr val="E90C24"/>
                </a:solidFill>
              </a:defRPr>
            </a:lvl1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9" name="Text Placeholder"/>
          <p:cNvSpPr>
            <a:spLocks noGrp="1"/>
          </p:cNvSpPr>
          <p:nvPr>
            <p:ph type="body" sz="quarter" idx="11"/>
          </p:nvPr>
        </p:nvSpPr>
        <p:spPr>
          <a:xfrm>
            <a:off x="374400" y="1841500"/>
            <a:ext cx="6087600" cy="4191000"/>
          </a:xfrm>
        </p:spPr>
        <p:txBody>
          <a:bodyPr vert="horz" lIns="0" tIns="0" rIns="0" bIns="0" rtlCol="0">
            <a:noAutofit/>
          </a:bodyPr>
          <a:lstStyle>
            <a:lvl1pPr marL="216000">
              <a:defRPr lang="en-US" smtClean="0">
                <a:solidFill>
                  <a:schemeClr val="tx1"/>
                </a:solidFill>
              </a:defRPr>
            </a:lvl1pPr>
            <a:lvl2pPr>
              <a:defRPr lang="en-US" smtClean="0"/>
            </a:lvl2pPr>
            <a:lvl3pPr>
              <a:defRPr lang="en-US" smtClean="0"/>
            </a:lvl3pPr>
            <a:lvl4pPr>
              <a:defRPr lang="en-US" smtClean="0"/>
            </a:lvl4pPr>
            <a:lvl5pPr>
              <a:defRPr lang="cs-CZ"/>
            </a:lvl5pPr>
          </a:lstStyle>
          <a:p>
            <a:pPr lvl="0" indent="-252000"/>
            <a:r>
              <a:rPr lang="cs-CZ"/>
              <a:t>Upravte styly předlohy textu.
Druhá úroveň
Třetí úroveň
Čtvrtá úroveň
Pátá úroveň</a:t>
            </a:r>
          </a:p>
        </p:txBody>
      </p:sp>
    </p:spTree>
    <p:extLst>
      <p:ext uri="{BB962C8B-B14F-4D97-AF65-F5344CB8AC3E}">
        <p14:creationId xmlns:p14="http://schemas.microsoft.com/office/powerpoint/2010/main" val="1218313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74400" y="291600"/>
            <a:ext cx="6502389" cy="722697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374400" y="1257877"/>
            <a:ext cx="6502389" cy="404261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tx1"/>
                </a:solidFill>
              </a:defRPr>
            </a:lvl1pPr>
            <a:lvl2pPr marL="325800" indent="0">
              <a:buFontTx/>
              <a:buNone/>
              <a:defRPr/>
            </a:lvl2pPr>
            <a:lvl3pPr marL="783000" indent="0">
              <a:buFontTx/>
              <a:buNone/>
              <a:defRPr/>
            </a:lvl3pPr>
            <a:lvl4pPr marL="1240200" indent="0">
              <a:buFontTx/>
              <a:buNone/>
              <a:defRPr/>
            </a:lvl4pPr>
            <a:lvl5pPr marL="1697400" indent="0">
              <a:buFontTx/>
              <a:buNone/>
              <a:defRPr/>
            </a:lvl5pPr>
          </a:lstStyle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subtitle</a:t>
            </a:r>
            <a:endParaRPr lang="cs-CZ" dirty="0"/>
          </a:p>
        </p:txBody>
      </p:sp>
      <p:sp>
        <p:nvSpPr>
          <p:cNvPr id="6" name="Zástupný symbol pro obrázek 5"/>
          <p:cNvSpPr>
            <a:spLocks noGrp="1"/>
          </p:cNvSpPr>
          <p:nvPr>
            <p:ph type="pic" sz="quarter" idx="10" hasCustomPrompt="1"/>
          </p:nvPr>
        </p:nvSpPr>
        <p:spPr>
          <a:xfrm>
            <a:off x="374400" y="1895474"/>
            <a:ext cx="6502389" cy="4565749"/>
          </a:xfrm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</a:lstStyle>
          <a:p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picture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05972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.wm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hidden="1"/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0" y="1634"/>
            <a:ext cx="9144000" cy="685636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50253" y="5967318"/>
            <a:ext cx="514841" cy="51482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1248729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/>
          <a:p>
            <a:pPr lvl="0"/>
            <a:r>
              <a:rPr lang="cs-CZ" dirty="0" err="1"/>
              <a:t>Click</a:t>
            </a:r>
            <a:r>
              <a:rPr lang="cs-CZ" dirty="0"/>
              <a:t> to </a:t>
            </a:r>
            <a:r>
              <a:rPr lang="cs-CZ" dirty="0" err="1"/>
              <a:t>add</a:t>
            </a:r>
            <a:r>
              <a:rPr lang="cs-CZ" dirty="0"/>
              <a:t> </a:t>
            </a:r>
            <a:r>
              <a:rPr lang="cs-CZ" dirty="0" err="1"/>
              <a:t>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4400" y="1838425"/>
            <a:ext cx="8373934" cy="41099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 indent="-252000"/>
            <a:r>
              <a:rPr lang="en-US" dirty="0"/>
              <a:t>Edit Master text styles</a:t>
            </a:r>
          </a:p>
          <a:p>
            <a:pPr lvl="0"/>
            <a:endParaRPr lang="cs-CZ" dirty="0"/>
          </a:p>
          <a:p>
            <a:pPr lvl="0"/>
            <a:endParaRPr lang="en-US" dirty="0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5905500" y="6096099"/>
            <a:ext cx="2184400" cy="365125"/>
          </a:xfrm>
          <a:prstGeom prst="rect">
            <a:avLst/>
          </a:prstGeom>
        </p:spPr>
        <p:txBody>
          <a:bodyPr/>
          <a:lstStyle>
            <a:lvl1pPr algn="r">
              <a:defRPr>
                <a:solidFill>
                  <a:schemeClr val="bg1"/>
                </a:solidFill>
                <a:latin typeface="Georgia" panose="02040502050405020303" pitchFamily="18" charset="0"/>
              </a:defRPr>
            </a:lvl1pPr>
          </a:lstStyle>
          <a:p>
            <a:fld id="{BB178BA3-5F69-4290-A717-AEEDF74557F4}" type="slidenum">
              <a:rPr lang="cs-CZ" smtClean="0"/>
              <a:pPr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657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84" r:id="rId2"/>
    <p:sldLayoutId id="2147483675" r:id="rId3"/>
    <p:sldLayoutId id="2147483680" r:id="rId4"/>
    <p:sldLayoutId id="2147483686" r:id="rId5"/>
    <p:sldLayoutId id="2147483676" r:id="rId6"/>
    <p:sldLayoutId id="2147483689" r:id="rId7"/>
    <p:sldLayoutId id="2147483688" r:id="rId8"/>
    <p:sldLayoutId id="2147483687" r:id="rId9"/>
    <p:sldLayoutId id="2147483690" r:id="rId10"/>
    <p:sldLayoutId id="2147483691" r:id="rId11"/>
    <p:sldLayoutId id="2147483685" r:id="rId12"/>
    <p:sldLayoutId id="2147483681" r:id="rId13"/>
  </p:sldLayoutIdLst>
  <p:hf hdr="0" ftr="0" dt="0"/>
  <p:txStyles>
    <p:titleStyle>
      <a:lvl1pPr algn="l" defTabSz="914400" rtl="0" eaLnBrk="1" latinLnBrk="0" hangingPunct="1">
        <a:lnSpc>
          <a:spcPts val="5500"/>
        </a:lnSpc>
        <a:spcBef>
          <a:spcPct val="0"/>
        </a:spcBef>
        <a:buNone/>
        <a:defRPr lang="en-US" sz="5000" b="1" kern="1200" spc="-100" baseline="0" dirty="0">
          <a:solidFill>
            <a:srgbClr val="E90C24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44000" indent="-216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‒"/>
        <a:defRPr sz="23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2pPr>
      <a:lvl3pPr marL="11430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3pPr>
      <a:lvl4pPr marL="16002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4pPr>
      <a:lvl5pPr marL="2057400" indent="-360000" algn="l" defTabSz="914400" rtl="0" eaLnBrk="1" latinLnBrk="0" hangingPunct="1">
        <a:lnSpc>
          <a:spcPts val="2800"/>
        </a:lnSpc>
        <a:spcBef>
          <a:spcPts val="0"/>
        </a:spcBef>
        <a:buFont typeface="Arial" panose="020B0604020202020204" pitchFamily="34" charset="0"/>
        <a:buChar char="-"/>
        <a:defRPr sz="2300" kern="1200">
          <a:solidFill>
            <a:srgbClr val="371E56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Nadpis 5">
            <a:extLst>
              <a:ext uri="{FF2B5EF4-FFF2-40B4-BE49-F238E27FC236}">
                <a16:creationId xmlns:a16="http://schemas.microsoft.com/office/drawing/2014/main" id="{A521D414-B8D7-4A91-9957-915221476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73687" y="293208"/>
            <a:ext cx="6087600" cy="2706024"/>
          </a:xfrm>
        </p:spPr>
        <p:txBody>
          <a:bodyPr>
            <a:normAutofit/>
          </a:bodyPr>
          <a:lstStyle/>
          <a:p>
            <a:br>
              <a:rPr lang="cs-CZ" dirty="0"/>
            </a:br>
            <a:br>
              <a:rPr lang="cs-CZ" dirty="0"/>
            </a:br>
            <a:r>
              <a:rPr lang="cs-CZ" dirty="0"/>
              <a:t>Školství 2023-2026</a:t>
            </a:r>
          </a:p>
        </p:txBody>
      </p:sp>
      <p:sp>
        <p:nvSpPr>
          <p:cNvPr id="7" name="Podnadpis 6">
            <a:extLst>
              <a:ext uri="{FF2B5EF4-FFF2-40B4-BE49-F238E27FC236}">
                <a16:creationId xmlns:a16="http://schemas.microsoft.com/office/drawing/2014/main" id="{8DFF60AA-8C90-49FB-B751-44DF1B6226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3687" y="5385938"/>
            <a:ext cx="6087600" cy="1178854"/>
          </a:xfrm>
        </p:spPr>
        <p:txBody>
          <a:bodyPr/>
          <a:lstStyle/>
          <a:p>
            <a:pPr marL="0" indent="0">
              <a:buNone/>
            </a:pPr>
            <a:r>
              <a:rPr lang="cs-CZ" b="1" dirty="0"/>
              <a:t>Mgr. Antonín Klecanda</a:t>
            </a:r>
          </a:p>
          <a:p>
            <a:pPr marL="0" indent="0">
              <a:buNone/>
            </a:pPr>
            <a:r>
              <a:rPr lang="cs-CZ" sz="1800" dirty="0"/>
              <a:t>radní hl. m. Prahy pro oblast školství, sportu a volného času</a:t>
            </a:r>
          </a:p>
        </p:txBody>
      </p:sp>
    </p:spTree>
    <p:extLst>
      <p:ext uri="{BB962C8B-B14F-4D97-AF65-F5344CB8AC3E}">
        <p14:creationId xmlns:p14="http://schemas.microsoft.com/office/powerpoint/2010/main" val="20400247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DA4C55-009E-E110-8AC8-7F6576321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9F9220F5-02A2-A404-ECC4-9C5CC3E2A3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400" y="291601"/>
            <a:ext cx="8373934" cy="893388"/>
          </a:xfrm>
        </p:spPr>
        <p:txBody>
          <a:bodyPr anchor="t">
            <a:normAutofit fontScale="90000"/>
          </a:bodyPr>
          <a:lstStyle/>
          <a:p>
            <a:r>
              <a:rPr lang="cs-CZ" sz="3600" dirty="0"/>
              <a:t>Nové kapacity od roku 2023</a:t>
            </a:r>
            <a:br>
              <a:rPr lang="cs-CZ" sz="1300" dirty="0"/>
            </a:br>
            <a:endParaRPr lang="cs-CZ" sz="1300" dirty="0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A2C7643B-811E-AA6F-C23C-5874077B5E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561385"/>
              </p:ext>
            </p:extLst>
          </p:nvPr>
        </p:nvGraphicFramePr>
        <p:xfrm>
          <a:off x="197833" y="1027818"/>
          <a:ext cx="8748334" cy="4802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983428">
                  <a:extLst>
                    <a:ext uri="{9D8B030D-6E8A-4147-A177-3AD203B41FA5}">
                      <a16:colId xmlns:a16="http://schemas.microsoft.com/office/drawing/2014/main" val="2693433966"/>
                    </a:ext>
                  </a:extLst>
                </a:gridCol>
                <a:gridCol w="2764906">
                  <a:extLst>
                    <a:ext uri="{9D8B030D-6E8A-4147-A177-3AD203B41FA5}">
                      <a16:colId xmlns:a16="http://schemas.microsoft.com/office/drawing/2014/main" val="541566666"/>
                    </a:ext>
                  </a:extLst>
                </a:gridCol>
              </a:tblGrid>
              <a:tr h="624981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kern="0" dirty="0">
                          <a:effectLst/>
                        </a:rPr>
                        <a:t>Škola- název</a:t>
                      </a:r>
                      <a:endParaRPr lang="cs-CZ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kern="0" dirty="0">
                          <a:effectLst/>
                        </a:rPr>
                        <a:t>Navýšení kapacity školy</a:t>
                      </a:r>
                      <a:endParaRPr lang="cs-CZ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0706155"/>
                  </a:ext>
                </a:extLst>
              </a:tr>
              <a:tr h="7403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Gymnázium Oty Pavla, Praha 5, Loučanská 520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25844430"/>
                  </a:ext>
                </a:extLst>
              </a:tr>
              <a:tr h="507939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Akademie řemesel Praha - Střední škola</a:t>
                      </a:r>
                      <a:br>
                        <a:rPr lang="cs-CZ" sz="1800" b="1" i="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cs-CZ" sz="1800" b="1" i="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technická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44884237"/>
                  </a:ext>
                </a:extLst>
              </a:tr>
              <a:tr h="74032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Střední průmyslová škola stavební Josefa Gočára, Praha</a:t>
                      </a:r>
                      <a:br>
                        <a:rPr lang="cs-CZ" sz="1800" b="1" i="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cs-CZ" sz="1800" b="1" i="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4, Družstevní ochoz 3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25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50624010"/>
                  </a:ext>
                </a:extLst>
              </a:tr>
              <a:tr h="987094">
                <a:tc>
                  <a:txBody>
                    <a:bodyPr/>
                    <a:lstStyle/>
                    <a:p>
                      <a:pPr algn="l" fontAlgn="ctr"/>
                      <a:r>
                        <a:rPr lang="nn-NO" sz="1800" b="1" i="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Gymnázium, Praha 10, Voděradská 2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809245020"/>
                  </a:ext>
                </a:extLst>
              </a:tr>
              <a:tr h="49354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Obchodní akademie Hovorčovická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04838842"/>
                  </a:ext>
                </a:extLst>
              </a:tr>
              <a:tr h="49444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800" b="1" i="0" u="none" strike="noStrike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</a:rPr>
                        <a:t>ŠKOLA EU PRAHA, střední odborná škola a gymnázium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4334100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527403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9F4088-E37D-41B8-CF5D-310E652A6D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E0B2AD94-B9D0-9A24-8260-BC3876A3B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400" y="291601"/>
            <a:ext cx="8373934" cy="893388"/>
          </a:xfrm>
        </p:spPr>
        <p:txBody>
          <a:bodyPr anchor="t">
            <a:normAutofit fontScale="90000"/>
          </a:bodyPr>
          <a:lstStyle/>
          <a:p>
            <a:r>
              <a:rPr lang="cs-CZ" sz="3600" dirty="0"/>
              <a:t>Nové kapacity od roku 2023</a:t>
            </a:r>
            <a:br>
              <a:rPr lang="cs-CZ" sz="1300" dirty="0"/>
            </a:br>
            <a:endParaRPr lang="cs-CZ" sz="1300" dirty="0"/>
          </a:p>
        </p:txBody>
      </p:sp>
      <p:graphicFrame>
        <p:nvGraphicFramePr>
          <p:cNvPr id="3" name="Tabulka 2">
            <a:extLst>
              <a:ext uri="{FF2B5EF4-FFF2-40B4-BE49-F238E27FC236}">
                <a16:creationId xmlns:a16="http://schemas.microsoft.com/office/drawing/2014/main" id="{3D92B162-DC63-0EBF-FDC5-D85484EFF7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5933541"/>
              </p:ext>
            </p:extLst>
          </p:nvPr>
        </p:nvGraphicFramePr>
        <p:xfrm>
          <a:off x="153955" y="1119770"/>
          <a:ext cx="8836090" cy="461845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043449">
                  <a:extLst>
                    <a:ext uri="{9D8B030D-6E8A-4147-A177-3AD203B41FA5}">
                      <a16:colId xmlns:a16="http://schemas.microsoft.com/office/drawing/2014/main" val="4220169921"/>
                    </a:ext>
                  </a:extLst>
                </a:gridCol>
                <a:gridCol w="2792641">
                  <a:extLst>
                    <a:ext uri="{9D8B030D-6E8A-4147-A177-3AD203B41FA5}">
                      <a16:colId xmlns:a16="http://schemas.microsoft.com/office/drawing/2014/main" val="1699971428"/>
                    </a:ext>
                  </a:extLst>
                </a:gridCol>
              </a:tblGrid>
              <a:tr h="6653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kern="0" dirty="0">
                          <a:effectLst/>
                        </a:rPr>
                        <a:t>Škola- název</a:t>
                      </a:r>
                      <a:endParaRPr lang="cs-CZ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kern="0" dirty="0">
                          <a:effectLst/>
                        </a:rPr>
                        <a:t>Navýšení kapacity školy</a:t>
                      </a:r>
                      <a:endParaRPr lang="cs-CZ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453009758"/>
                  </a:ext>
                </a:extLst>
              </a:tr>
              <a:tr h="7881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Střední odborné učiliště, Praha - Radotín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61829363"/>
                  </a:ext>
                </a:extLst>
              </a:tr>
              <a:tr h="274138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SOŠ logistických služeb, Praha 9, Učňovská 100/1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15574861"/>
                  </a:ext>
                </a:extLst>
              </a:tr>
              <a:tr h="788146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SVŠUAŘ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00089089"/>
                  </a:ext>
                </a:extLst>
              </a:tr>
              <a:tr h="1050861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Akademické gymnázium a Jazyková škola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34239747"/>
                  </a:ext>
                </a:extLst>
              </a:tr>
              <a:tr h="525431">
                <a:tc>
                  <a:txBody>
                    <a:bodyPr/>
                    <a:lstStyle/>
                    <a:p>
                      <a:pPr algn="l" fontAlgn="ctr"/>
                      <a:r>
                        <a:rPr lang="pl-PL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Střední průmyslová škola na Proseku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969664031"/>
                  </a:ext>
                </a:extLst>
              </a:tr>
              <a:tr h="52638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Střední průmyslová škola elektrotechnická a gymnázium </a:t>
                      </a:r>
                    </a:p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 Úžlabině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755864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917583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5FA23-A8DE-EFE2-ACB2-706C7D0D74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CD0C0B1A-8715-188A-91FD-2EF1EDDA88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400" y="291601"/>
            <a:ext cx="8373934" cy="893388"/>
          </a:xfrm>
        </p:spPr>
        <p:txBody>
          <a:bodyPr anchor="t">
            <a:normAutofit fontScale="90000"/>
          </a:bodyPr>
          <a:lstStyle/>
          <a:p>
            <a:r>
              <a:rPr lang="cs-CZ" sz="3600" dirty="0"/>
              <a:t>Nové kapacity od roku 2023</a:t>
            </a:r>
            <a:br>
              <a:rPr lang="cs-CZ" sz="1300" dirty="0"/>
            </a:br>
            <a:endParaRPr lang="cs-CZ" sz="1300" dirty="0"/>
          </a:p>
        </p:txBody>
      </p:sp>
      <p:graphicFrame>
        <p:nvGraphicFramePr>
          <p:cNvPr id="2" name="Tabulka 1">
            <a:extLst>
              <a:ext uri="{FF2B5EF4-FFF2-40B4-BE49-F238E27FC236}">
                <a16:creationId xmlns:a16="http://schemas.microsoft.com/office/drawing/2014/main" id="{5A0CA346-017D-9B5F-C1E6-2D0D65239F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0416104"/>
              </p:ext>
            </p:extLst>
          </p:nvPr>
        </p:nvGraphicFramePr>
        <p:xfrm>
          <a:off x="448457" y="1531710"/>
          <a:ext cx="7995747" cy="408077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468696">
                  <a:extLst>
                    <a:ext uri="{9D8B030D-6E8A-4147-A177-3AD203B41FA5}">
                      <a16:colId xmlns:a16="http://schemas.microsoft.com/office/drawing/2014/main" val="136951095"/>
                    </a:ext>
                  </a:extLst>
                </a:gridCol>
                <a:gridCol w="2527051">
                  <a:extLst>
                    <a:ext uri="{9D8B030D-6E8A-4147-A177-3AD203B41FA5}">
                      <a16:colId xmlns:a16="http://schemas.microsoft.com/office/drawing/2014/main" val="2061559350"/>
                    </a:ext>
                  </a:extLst>
                </a:gridCol>
              </a:tblGrid>
              <a:tr h="64361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kern="0" dirty="0">
                          <a:effectLst/>
                        </a:rPr>
                        <a:t>Škola- název</a:t>
                      </a:r>
                      <a:endParaRPr lang="cs-CZ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2000" kern="0" dirty="0">
                          <a:effectLst/>
                        </a:rPr>
                        <a:t>Navýšení kapacity školy</a:t>
                      </a:r>
                      <a:endParaRPr lang="cs-CZ" sz="2000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93751349"/>
                  </a:ext>
                </a:extLst>
              </a:tr>
              <a:tr h="76239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Střední průmyslová škola strojnická, škola</a:t>
                      </a:r>
                      <a:b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hlavního města Prahy, Praha 1, Betlémská 4/287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688173064"/>
                  </a:ext>
                </a:extLst>
              </a:tr>
              <a:tr h="481184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Střední průmyslová škola strojnická, škola</a:t>
                      </a:r>
                      <a:b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hlavního města Prahy, Praha 1, Betlémská 4/287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563012231"/>
                  </a:ext>
                </a:extLst>
              </a:tr>
              <a:tr h="595087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Smíchovská střední průmyslová škola a gymnázium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35723536"/>
                  </a:ext>
                </a:extLst>
              </a:tr>
              <a:tr h="566935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Střední odborná škola - Centrum odborné přípravy a Gymnázium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350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018867652"/>
                  </a:ext>
                </a:extLst>
              </a:tr>
              <a:tr h="508263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Střední zdravotnická škola, se sídlem Ruská 2200/91, Praha 10 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157761153"/>
                  </a:ext>
                </a:extLst>
              </a:tr>
              <a:tr h="509182">
                <a:tc>
                  <a:txBody>
                    <a:bodyPr/>
                    <a:lstStyle/>
                    <a:p>
                      <a:pPr algn="l" fontAlgn="ctr"/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SŠ DUKE</a:t>
                      </a: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30</a:t>
                      </a: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341775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66475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36A932-DED8-3442-1AED-BED1FB0683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561F69D6-E88F-9362-5534-A6E367486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400" y="151641"/>
            <a:ext cx="8079135" cy="828073"/>
          </a:xfrm>
        </p:spPr>
        <p:txBody>
          <a:bodyPr anchor="t">
            <a:normAutofit fontScale="90000"/>
          </a:bodyPr>
          <a:lstStyle/>
          <a:p>
            <a:r>
              <a:rPr lang="cs-CZ" sz="3600" dirty="0"/>
              <a:t>Nové kapacity od roku 2023</a:t>
            </a:r>
            <a:br>
              <a:rPr lang="cs-CZ" sz="1300" dirty="0"/>
            </a:br>
            <a:endParaRPr lang="cs-CZ" sz="1300" dirty="0"/>
          </a:p>
        </p:txBody>
      </p:sp>
      <p:graphicFrame>
        <p:nvGraphicFramePr>
          <p:cNvPr id="4" name="Tabulka 3">
            <a:extLst>
              <a:ext uri="{FF2B5EF4-FFF2-40B4-BE49-F238E27FC236}">
                <a16:creationId xmlns:a16="http://schemas.microsoft.com/office/drawing/2014/main" id="{D7D7D3AA-6F6C-3A7B-4DAE-C9378EAF46C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2480941"/>
              </p:ext>
            </p:extLst>
          </p:nvPr>
        </p:nvGraphicFramePr>
        <p:xfrm>
          <a:off x="257180" y="1251971"/>
          <a:ext cx="8466942" cy="4588112"/>
        </p:xfrm>
        <a:graphic>
          <a:graphicData uri="http://schemas.openxmlformats.org/drawingml/2006/table">
            <a:tbl>
              <a:tblPr/>
              <a:tblGrid>
                <a:gridCol w="7175165">
                  <a:extLst>
                    <a:ext uri="{9D8B030D-6E8A-4147-A177-3AD203B41FA5}">
                      <a16:colId xmlns:a16="http://schemas.microsoft.com/office/drawing/2014/main" val="3151321508"/>
                    </a:ext>
                  </a:extLst>
                </a:gridCol>
                <a:gridCol w="1291777">
                  <a:extLst>
                    <a:ext uri="{9D8B030D-6E8A-4147-A177-3AD203B41FA5}">
                      <a16:colId xmlns:a16="http://schemas.microsoft.com/office/drawing/2014/main" val="3946929230"/>
                    </a:ext>
                  </a:extLst>
                </a:gridCol>
              </a:tblGrid>
              <a:tr h="77082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Škola- název</a:t>
                      </a:r>
                      <a:endParaRPr lang="cs-CZ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142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</a:rPr>
                        <a:t>Navýšení kapacity školy</a:t>
                      </a:r>
                      <a:endParaRPr lang="cs-CZ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142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7382053"/>
                  </a:ext>
                </a:extLst>
              </a:tr>
              <a:tr h="33016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pl-PL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Gymnázium, Na Zatlance 11, Praha 5</a:t>
                      </a:r>
                      <a:endParaRPr lang="pl-PL" sz="1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142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130</a:t>
                      </a:r>
                      <a:endParaRPr lang="cs-CZ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CC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9066332"/>
                  </a:ext>
                </a:extLst>
              </a:tr>
              <a:tr h="330161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Vyšší odborná škola zdravotnická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8142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60</a:t>
                      </a:r>
                      <a:endParaRPr lang="cs-CZ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98" marR="58298" marT="29149" marB="29149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6912506"/>
                  </a:ext>
                </a:extLst>
              </a:tr>
              <a:tr h="443350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 Střední zdravotnická škola a gymnázium, Praha 1, Alšovo nábřeží 6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142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70361627"/>
                  </a:ext>
                </a:extLst>
              </a:tr>
              <a:tr h="481523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Akademie řemesel Praha - Střední škola technická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142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100</a:t>
                      </a:r>
                      <a:endParaRPr lang="cs-CZ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CC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5687497"/>
                  </a:ext>
                </a:extLst>
              </a:tr>
              <a:tr h="481523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Vyšší odborná škola textilních řemesel a Střední umělecká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C81428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lang="cs-CZ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8298" marR="58298" marT="29149" marB="29149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91088891"/>
                  </a:ext>
                </a:extLst>
              </a:tr>
              <a:tr h="481523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škola textilních řemesel, Praha 1, U Půjčovny 9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1428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95011386"/>
                  </a:ext>
                </a:extLst>
              </a:tr>
              <a:tr h="481523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Gymnázium se sportovní přípravou Šeberov 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142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272</a:t>
                      </a:r>
                      <a:endParaRPr lang="cs-CZ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CC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873406"/>
                  </a:ext>
                </a:extLst>
              </a:tr>
              <a:tr h="260330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Gymnázium Čakovice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b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142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30</a:t>
                      </a:r>
                      <a:endParaRPr lang="cs-CZ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73010726"/>
                  </a:ext>
                </a:extLst>
              </a:tr>
              <a:tr h="26359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</a:rPr>
                        <a:t>EduVia</a:t>
                      </a:r>
                      <a:endParaRPr lang="cs-CZ" sz="1600" b="0" i="0" u="none" strike="noStrike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142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360 </a:t>
                      </a:r>
                      <a:endParaRPr lang="cs-CZ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CCC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2090371"/>
                  </a:ext>
                </a:extLst>
              </a:tr>
              <a:tr h="263599">
                <a:tc>
                  <a:txBody>
                    <a:bodyPr/>
                    <a:lstStyle/>
                    <a:p>
                      <a:pPr algn="l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CELKEM</a:t>
                      </a:r>
                      <a:endParaRPr lang="cs-CZ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81428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3 051</a:t>
                      </a:r>
                      <a:endParaRPr lang="cs-CZ" sz="1600" b="0" i="0" u="none" strike="noStrike" dirty="0">
                        <a:effectLst/>
                        <a:latin typeface="Arial" panose="020B0604020202020204" pitchFamily="34" charset="0"/>
                      </a:endParaRPr>
                    </a:p>
                  </a:txBody>
                  <a:tcPr marL="4858" marR="4858" marT="4858" marB="0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5E7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864383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133324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EAC6E4B-8264-C3D8-65B4-AFFAAC75E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400" y="291601"/>
            <a:ext cx="8373934" cy="893388"/>
          </a:xfrm>
        </p:spPr>
        <p:txBody>
          <a:bodyPr/>
          <a:lstStyle/>
          <a:p>
            <a:r>
              <a:rPr lang="cs-CZ" dirty="0"/>
              <a:t>Jak je to s těmi čísly?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896972-D671-A44D-7555-BA7AB6BE8A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586204"/>
            <a:ext cx="8373934" cy="4506686"/>
          </a:xfrm>
        </p:spPr>
        <p:txBody>
          <a:bodyPr/>
          <a:lstStyle/>
          <a:p>
            <a:pPr algn="just"/>
            <a:r>
              <a:rPr lang="cs-CZ" dirty="0"/>
              <a:t>Celkově jsme přidali za tři roky přes 3 051 židliček.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Zápis do rejstříku nových míst může být najednou (Střední škola EduVia +360 míst) nebo postupně (Gymnázium Čakovice +30 míst). 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U EduVie víme, že máme budovy pro 360 žáků, každý rok tak přibyde 90 míst (letos 60 míst gymnázium a 30 míst na Předškolní a mimoškolní pedagogika).</a:t>
            </a:r>
          </a:p>
          <a:p>
            <a:pPr algn="just"/>
            <a:endParaRPr lang="cs-CZ" dirty="0"/>
          </a:p>
          <a:p>
            <a:pPr algn="just"/>
            <a:r>
              <a:rPr lang="cs-CZ" dirty="0"/>
              <a:t> U Gymnázia Čakovice stavíme přístavbu. Proto přidáváme letos jednu třídu 30 míst (celkově to bude +120 míst).</a:t>
            </a:r>
          </a:p>
        </p:txBody>
      </p:sp>
    </p:spTree>
    <p:extLst>
      <p:ext uri="{BB962C8B-B14F-4D97-AF65-F5344CB8AC3E}">
        <p14:creationId xmlns:p14="http://schemas.microsoft.com/office/powerpoint/2010/main" val="10188358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2CEA57-A59D-BDA8-B442-7FD41ADCD2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51B2DB-4EA1-0C9A-B506-E4AB313974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400" y="317241"/>
            <a:ext cx="8373934" cy="774442"/>
          </a:xfrm>
        </p:spPr>
        <p:txBody>
          <a:bodyPr/>
          <a:lstStyle/>
          <a:p>
            <a:r>
              <a:rPr lang="cs-CZ" dirty="0"/>
              <a:t>Jak je to s těmi čísly?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80F3274-04DC-43CD-1F6A-CDA7B4F6E4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07" y="1287624"/>
            <a:ext cx="8976048" cy="4506686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Gymnázium Čakovice: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    2025/2026	   2026/2027	   2027/2028	   2028/2029	   2029/2030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1.   30 žáků	    60 žáků	     30 žáků	     30 žáků	     30 žáků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2.   30 žáků	    30 žáků	     60 žáků	     30 žáků	     30 žáků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3.   30 žáků	    30 žáků	     30 žáků	     60 žáků	     30 žáků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4.   30 žáků	    30 žáků	     30 žáků	     30 žáků	     60 žáků</a:t>
            </a:r>
          </a:p>
        </p:txBody>
      </p:sp>
    </p:spTree>
    <p:extLst>
      <p:ext uri="{BB962C8B-B14F-4D97-AF65-F5344CB8AC3E}">
        <p14:creationId xmlns:p14="http://schemas.microsoft.com/office/powerpoint/2010/main" val="32773893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8B288-4362-A944-4F2B-BD6BCFBB51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5ADB49F-69A6-DD33-A122-B09D9D263F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400" y="317241"/>
            <a:ext cx="8373934" cy="774442"/>
          </a:xfrm>
        </p:spPr>
        <p:txBody>
          <a:bodyPr/>
          <a:lstStyle/>
          <a:p>
            <a:r>
              <a:rPr lang="cs-CZ" dirty="0"/>
              <a:t>Jak je to s těmi čísly?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A88180-8A97-CD18-344A-B628DC28E6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3307" y="1287624"/>
            <a:ext cx="8976048" cy="4506686"/>
          </a:xfrm>
        </p:spPr>
        <p:txBody>
          <a:bodyPr/>
          <a:lstStyle/>
          <a:p>
            <a:pPr marL="0" indent="0" algn="just">
              <a:buNone/>
            </a:pPr>
            <a:r>
              <a:rPr lang="cs-CZ" dirty="0"/>
              <a:t>Školy zřízené Prahou: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    2025/2026	   2026/2027	   2027/2028	   2028/2029	   2029/2030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1.   12 755	    12 889	     11 752	     12 746	     12 755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2.   12 746	    12 755	     12 889	     11 752	     12 746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3.   11 752	    12 746	     12 755	     12 889	     11 752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4.   11 567	    11 752	     12 746	     12 755	     12 889</a:t>
            </a:r>
          </a:p>
        </p:txBody>
      </p:sp>
    </p:spTree>
    <p:extLst>
      <p:ext uri="{BB962C8B-B14F-4D97-AF65-F5344CB8AC3E}">
        <p14:creationId xmlns:p14="http://schemas.microsoft.com/office/powerpoint/2010/main" val="230275425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85E019-FEB0-88B3-4261-12A8BAE7D3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51A644E-3917-98C0-6DF8-858633CC69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9673" y="447869"/>
            <a:ext cx="8373934" cy="774442"/>
          </a:xfrm>
        </p:spPr>
        <p:txBody>
          <a:bodyPr/>
          <a:lstStyle/>
          <a:p>
            <a:r>
              <a:rPr lang="cs-CZ" dirty="0"/>
              <a:t>Jak je to s těmi čísly?</a:t>
            </a:r>
          </a:p>
        </p:txBody>
      </p:sp>
      <p:graphicFrame>
        <p:nvGraphicFramePr>
          <p:cNvPr id="4" name="Zástupný obsah 3">
            <a:extLst>
              <a:ext uri="{FF2B5EF4-FFF2-40B4-BE49-F238E27FC236}">
                <a16:creationId xmlns:a16="http://schemas.microsoft.com/office/drawing/2014/main" id="{4F340968-0CE7-1462-94BC-9F143625F5A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56616473"/>
              </p:ext>
            </p:extLst>
          </p:nvPr>
        </p:nvGraphicFramePr>
        <p:xfrm>
          <a:off x="662474" y="2080727"/>
          <a:ext cx="7305871" cy="26965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32089">
                  <a:extLst>
                    <a:ext uri="{9D8B030D-6E8A-4147-A177-3AD203B41FA5}">
                      <a16:colId xmlns:a16="http://schemas.microsoft.com/office/drawing/2014/main" val="976727511"/>
                    </a:ext>
                  </a:extLst>
                </a:gridCol>
                <a:gridCol w="1429494">
                  <a:extLst>
                    <a:ext uri="{9D8B030D-6E8A-4147-A177-3AD203B41FA5}">
                      <a16:colId xmlns:a16="http://schemas.microsoft.com/office/drawing/2014/main" val="2966399134"/>
                    </a:ext>
                  </a:extLst>
                </a:gridCol>
                <a:gridCol w="1027679">
                  <a:extLst>
                    <a:ext uri="{9D8B030D-6E8A-4147-A177-3AD203B41FA5}">
                      <a16:colId xmlns:a16="http://schemas.microsoft.com/office/drawing/2014/main" val="2747280782"/>
                    </a:ext>
                  </a:extLst>
                </a:gridCol>
                <a:gridCol w="994124">
                  <a:extLst>
                    <a:ext uri="{9D8B030D-6E8A-4147-A177-3AD203B41FA5}">
                      <a16:colId xmlns:a16="http://schemas.microsoft.com/office/drawing/2014/main" val="1687512932"/>
                    </a:ext>
                  </a:extLst>
                </a:gridCol>
                <a:gridCol w="1622485">
                  <a:extLst>
                    <a:ext uri="{9D8B030D-6E8A-4147-A177-3AD203B41FA5}">
                      <a16:colId xmlns:a16="http://schemas.microsoft.com/office/drawing/2014/main" val="3049421401"/>
                    </a:ext>
                  </a:extLst>
                </a:gridCol>
              </a:tblGrid>
              <a:tr h="90861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u="none" strike="noStrike" dirty="0">
                          <a:effectLst/>
                        </a:rPr>
                        <a:t> 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u="none" strike="noStrike" dirty="0">
                          <a:effectLst/>
                        </a:rPr>
                        <a:t>2023/24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u="none" strike="noStrike" dirty="0">
                          <a:effectLst/>
                        </a:rPr>
                        <a:t>2024/25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u="none" strike="noStrike" dirty="0">
                          <a:effectLst/>
                        </a:rPr>
                        <a:t>2025/26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u="none" strike="noStrike" dirty="0">
                          <a:effectLst/>
                        </a:rPr>
                        <a:t>2026/27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1114711"/>
                  </a:ext>
                </a:extLst>
              </a:tr>
              <a:tr h="908618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800" u="none" strike="noStrike" dirty="0">
                          <a:effectLst/>
                        </a:rPr>
                        <a:t>CELKEM 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858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800" u="none" strike="noStrike" dirty="0">
                          <a:effectLst/>
                        </a:rPr>
                        <a:t>16 530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800" u="none" strike="noStrike" dirty="0">
                          <a:effectLst/>
                        </a:rPr>
                        <a:t>17 820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800" u="none" strike="noStrike" dirty="0">
                          <a:effectLst/>
                        </a:rPr>
                        <a:t>19 034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800" u="none" strike="noStrike" dirty="0">
                          <a:effectLst/>
                        </a:rPr>
                        <a:t>19 144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175022239"/>
                  </a:ext>
                </a:extLst>
              </a:tr>
              <a:tr h="87930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800" u="none" strike="noStrike" dirty="0">
                          <a:effectLst/>
                        </a:rPr>
                        <a:t>Veřejné školy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13716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800" u="none" strike="noStrike" dirty="0">
                          <a:effectLst/>
                        </a:rPr>
                        <a:t>11 750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800" u="none" strike="noStrike" dirty="0">
                          <a:effectLst/>
                        </a:rPr>
                        <a:t>12 746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800" u="none" strike="noStrike" dirty="0">
                          <a:effectLst/>
                        </a:rPr>
                        <a:t>12 755</a:t>
                      </a:r>
                      <a:endParaRPr lang="cs-CZ" sz="18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800" u="none" strike="noStrike" dirty="0">
                          <a:effectLst/>
                        </a:rPr>
                        <a:t>12 889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296606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958787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3A682AF-85C8-735C-76DD-D9963D33C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sz="5400" dirty="0"/>
              <a:t>Školské stavby ve výstavbě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CD57564-F022-64C2-859D-FA57FC5BA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666" y="1287917"/>
            <a:ext cx="8373934" cy="5084891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Sportovní hala u SŠ COPAG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Základní škola a střední škola ŠEBEROV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Gymnázium Na Zatlance – střešní vestavba, Praha 5</a:t>
            </a:r>
          </a:p>
          <a:p>
            <a:endParaRPr lang="cs-CZ" dirty="0"/>
          </a:p>
          <a:p>
            <a:pPr marL="0" indent="0">
              <a:buNone/>
            </a:pPr>
            <a:r>
              <a:rPr lang="cs-CZ" dirty="0"/>
              <a:t>Přístavba MŠ speciální a SŠ Aloyse Klara, Praha 4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ZŠ speciální Zlíchov, Praha 5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ZŠ poruchy zraku – rekonstrukce prostor po internátu na učebny a SPC, Praha 2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9895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9855C8-C001-9D6D-C5E7-26C8B15E5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28E8F94-3235-27A4-C007-AF77ABC90E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Školské stavby ve výstavbě či v přípravě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733D153-CCCA-A87D-FE0F-7B78ED2051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666" y="1287917"/>
            <a:ext cx="8373934" cy="5084891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ZŠ Praha–Kolovraty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MŠ Švestka, Praha 13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Lyceum Březiněves, Praha 8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ZŠ a SŠ Formanská, Újezd u Průhonic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Gymnázium na Pražačce – nástavba, Praha 3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Gymnázium Opatov, nástavba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Gymnázium Nad Štolou, přestavba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932662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5E03305-597B-F04F-6A93-CC2198476D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tx1"/>
                </a:solidFill>
              </a:rPr>
              <a:t>P</a:t>
            </a:r>
            <a:r>
              <a:rPr lang="en-US" sz="3200" dirty="0">
                <a:solidFill>
                  <a:schemeClr val="tx1"/>
                </a:solidFill>
              </a:rPr>
              <a:t>očty žáků v devátých třídách</a:t>
            </a:r>
            <a:r>
              <a:rPr lang="cs-CZ" sz="3200" dirty="0">
                <a:solidFill>
                  <a:schemeClr val="tx1"/>
                </a:solidFill>
              </a:rPr>
              <a:t> (reálně 2025)</a:t>
            </a:r>
            <a:endParaRPr lang="cs-CZ" sz="3200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6BBF18F4-D7BC-217E-462D-F63F3EE7C7A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35236122"/>
              </p:ext>
            </p:extLst>
          </p:nvPr>
        </p:nvGraphicFramePr>
        <p:xfrm>
          <a:off x="158620" y="1912776"/>
          <a:ext cx="8817434" cy="3387011"/>
        </p:xfrm>
        <a:graphic>
          <a:graphicData uri="http://schemas.openxmlformats.org/drawingml/2006/table">
            <a:tbl>
              <a:tblPr/>
              <a:tblGrid>
                <a:gridCol w="1205616">
                  <a:extLst>
                    <a:ext uri="{9D8B030D-6E8A-4147-A177-3AD203B41FA5}">
                      <a16:colId xmlns:a16="http://schemas.microsoft.com/office/drawing/2014/main" val="208050367"/>
                    </a:ext>
                  </a:extLst>
                </a:gridCol>
                <a:gridCol w="1658786">
                  <a:extLst>
                    <a:ext uri="{9D8B030D-6E8A-4147-A177-3AD203B41FA5}">
                      <a16:colId xmlns:a16="http://schemas.microsoft.com/office/drawing/2014/main" val="2929814773"/>
                    </a:ext>
                  </a:extLst>
                </a:gridCol>
                <a:gridCol w="744129">
                  <a:extLst>
                    <a:ext uri="{9D8B030D-6E8A-4147-A177-3AD203B41FA5}">
                      <a16:colId xmlns:a16="http://schemas.microsoft.com/office/drawing/2014/main" val="615928050"/>
                    </a:ext>
                  </a:extLst>
                </a:gridCol>
                <a:gridCol w="744129">
                  <a:extLst>
                    <a:ext uri="{9D8B030D-6E8A-4147-A177-3AD203B41FA5}">
                      <a16:colId xmlns:a16="http://schemas.microsoft.com/office/drawing/2014/main" val="787414368"/>
                    </a:ext>
                  </a:extLst>
                </a:gridCol>
                <a:gridCol w="744129">
                  <a:extLst>
                    <a:ext uri="{9D8B030D-6E8A-4147-A177-3AD203B41FA5}">
                      <a16:colId xmlns:a16="http://schemas.microsoft.com/office/drawing/2014/main" val="532858556"/>
                    </a:ext>
                  </a:extLst>
                </a:gridCol>
                <a:gridCol w="744129">
                  <a:extLst>
                    <a:ext uri="{9D8B030D-6E8A-4147-A177-3AD203B41FA5}">
                      <a16:colId xmlns:a16="http://schemas.microsoft.com/office/drawing/2014/main" val="2723042933"/>
                    </a:ext>
                  </a:extLst>
                </a:gridCol>
                <a:gridCol w="744129">
                  <a:extLst>
                    <a:ext uri="{9D8B030D-6E8A-4147-A177-3AD203B41FA5}">
                      <a16:colId xmlns:a16="http://schemas.microsoft.com/office/drawing/2014/main" val="3083002865"/>
                    </a:ext>
                  </a:extLst>
                </a:gridCol>
                <a:gridCol w="744129">
                  <a:extLst>
                    <a:ext uri="{9D8B030D-6E8A-4147-A177-3AD203B41FA5}">
                      <a16:colId xmlns:a16="http://schemas.microsoft.com/office/drawing/2014/main" val="3253176212"/>
                    </a:ext>
                  </a:extLst>
                </a:gridCol>
                <a:gridCol w="744129">
                  <a:extLst>
                    <a:ext uri="{9D8B030D-6E8A-4147-A177-3AD203B41FA5}">
                      <a16:colId xmlns:a16="http://schemas.microsoft.com/office/drawing/2014/main" val="3074822232"/>
                    </a:ext>
                  </a:extLst>
                </a:gridCol>
                <a:gridCol w="744129">
                  <a:extLst>
                    <a:ext uri="{9D8B030D-6E8A-4147-A177-3AD203B41FA5}">
                      <a16:colId xmlns:a16="http://schemas.microsoft.com/office/drawing/2014/main" val="3422672905"/>
                    </a:ext>
                  </a:extLst>
                </a:gridCol>
              </a:tblGrid>
              <a:tr h="1023979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Zřizovatel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vykázáno 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ODHAD počtu žáků v běžných třídách v 9. ročníku ZŠ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1478189"/>
                  </a:ext>
                </a:extLst>
              </a:tr>
              <a:tr h="393839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šklní</a:t>
                      </a: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 rok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30.09.2024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8"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pro odhad vycházeno pouze z počtu žáků v nižších ročnících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9908425"/>
                  </a:ext>
                </a:extLst>
              </a:tr>
              <a:tr h="78767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Aptos Narrow" panose="020B0004020202020204" pitchFamily="34" charset="0"/>
                        </a:rPr>
                        <a:t> 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2024/25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2025/26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2026/27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2027/28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2028/29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2029/30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2030/31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2031/32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2032/33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2691637"/>
                  </a:ext>
                </a:extLst>
              </a:tr>
              <a:tr h="393839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MČ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11 406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11 257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11 783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11 417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12 666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12 480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13 025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12 680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12 773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68672083"/>
                  </a:ext>
                </a:extLst>
              </a:tr>
              <a:tr h="393839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ostatní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605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657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733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757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1 041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1 086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1 113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1 209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1 303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01091989"/>
                  </a:ext>
                </a:extLst>
              </a:tr>
              <a:tr h="393839">
                <a:tc>
                  <a:txBody>
                    <a:bodyPr/>
                    <a:lstStyle/>
                    <a:p>
                      <a:pPr algn="ctr" rtl="0" fontAlgn="ctr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Celkem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12011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11 914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12 516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12 174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13 707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13 566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14 138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13 889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rtl="0" fontAlgn="b">
                        <a:buNone/>
                      </a:pPr>
                      <a:r>
                        <a:rPr lang="cs-CZ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rebuchet MS" panose="020B0603020202020204" pitchFamily="34" charset="0"/>
                        </a:rPr>
                        <a:t>14 076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3907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79582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3199B-C59C-D740-CF0E-B379BD1BD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045EC4-AB1E-34FF-7C85-80B26A9E27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Školské stavby ve výstavbě či v přípravě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31800A1-4C63-39B1-2D14-7975FC202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666" y="1287917"/>
            <a:ext cx="8373934" cy="5084891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prstClr val="black"/>
                </a:solidFill>
              </a:rPr>
              <a:t>Smíchov City Center SŠ, Praha 5</a:t>
            </a:r>
          </a:p>
          <a:p>
            <a:pPr marL="0" indent="0">
              <a:buNone/>
            </a:pPr>
            <a:endParaRPr lang="cs-CZ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prstClr val="black"/>
                </a:solidFill>
              </a:rPr>
              <a:t>Gymnázium Pergamenka, Praha 7</a:t>
            </a:r>
          </a:p>
          <a:p>
            <a:pPr marL="0" indent="0">
              <a:buNone/>
            </a:pPr>
            <a:endParaRPr lang="cs-CZ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srgbClr val="000000"/>
                </a:solidFill>
              </a:rPr>
              <a:t>Gymnázium Ládví,</a:t>
            </a:r>
            <a:r>
              <a:rPr lang="cs-CZ" dirty="0">
                <a:solidFill>
                  <a:prstClr val="black"/>
                </a:solidFill>
              </a:rPr>
              <a:t> Praha 8</a:t>
            </a:r>
          </a:p>
          <a:p>
            <a:pPr marL="0" indent="0">
              <a:buNone/>
            </a:pPr>
            <a:endParaRPr lang="cs-CZ" dirty="0">
              <a:solidFill>
                <a:prstClr val="black"/>
              </a:solidFill>
            </a:endParaRPr>
          </a:p>
          <a:p>
            <a:pPr marL="0" indent="0">
              <a:buNone/>
            </a:pPr>
            <a:r>
              <a:rPr lang="cs-CZ" dirty="0">
                <a:solidFill>
                  <a:prstClr val="black"/>
                </a:solidFill>
              </a:rPr>
              <a:t>Gymnázium při ZŠ Janského, Praha 13</a:t>
            </a:r>
          </a:p>
          <a:p>
            <a:pPr marL="0" indent="0">
              <a:spcAft>
                <a:spcPts val="800"/>
              </a:spcAft>
              <a:buNone/>
            </a:pPr>
            <a:endParaRPr lang="cs-CZ" dirty="0">
              <a:solidFill>
                <a:prstClr val="black"/>
              </a:solidFill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cs-CZ" dirty="0">
                <a:solidFill>
                  <a:prstClr val="black"/>
                </a:solidFill>
              </a:rPr>
              <a:t>Rozšíření ZŠ speciální Trávníčkova, Praha 13</a:t>
            </a:r>
          </a:p>
          <a:p>
            <a:pPr marL="0" indent="0">
              <a:spcAft>
                <a:spcPts val="800"/>
              </a:spcAft>
              <a:buNone/>
            </a:pPr>
            <a:endParaRPr lang="cs-CZ" dirty="0">
              <a:solidFill>
                <a:srgbClr val="000000"/>
              </a:solidFill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cs-CZ" dirty="0">
                <a:solidFill>
                  <a:srgbClr val="000000"/>
                </a:solidFill>
              </a:rPr>
              <a:t>Gymnázium Hostivař,</a:t>
            </a:r>
            <a:r>
              <a:rPr lang="cs-CZ" dirty="0">
                <a:solidFill>
                  <a:prstClr val="black"/>
                </a:solidFill>
              </a:rPr>
              <a:t> Praha 15</a:t>
            </a:r>
          </a:p>
          <a:p>
            <a:pPr marL="0" indent="0">
              <a:spcAft>
                <a:spcPts val="800"/>
              </a:spcAft>
              <a:buNone/>
            </a:pPr>
            <a:endParaRPr lang="cs-CZ" dirty="0">
              <a:solidFill>
                <a:prstClr val="black"/>
              </a:solidFill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cs-CZ" dirty="0">
                <a:solidFill>
                  <a:prstClr val="black"/>
                </a:solidFill>
              </a:rPr>
              <a:t>SŠ K Berance, Horní Počernice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36886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B6F470-2716-950F-2E69-30CCDC5109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2067A4E-D738-6E84-A783-7BE4F9531F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Školské stavby ve výstavbě či v přípravě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56128C6-4440-0886-7D46-A315976D34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0611" y="1199072"/>
            <a:ext cx="8373934" cy="4761781"/>
          </a:xfrm>
        </p:spPr>
        <p:txBody>
          <a:bodyPr/>
          <a:lstStyle/>
          <a:p>
            <a:pPr marL="0" indent="0">
              <a:spcAft>
                <a:spcPts val="800"/>
              </a:spcAft>
              <a:buNone/>
            </a:pPr>
            <a:r>
              <a:rPr lang="cs-CZ" dirty="0">
                <a:solidFill>
                  <a:srgbClr val="000000"/>
                </a:solidFill>
              </a:rPr>
              <a:t>SŠ Měsíčková,</a:t>
            </a:r>
            <a:r>
              <a:rPr lang="cs-CZ" dirty="0">
                <a:solidFill>
                  <a:prstClr val="black"/>
                </a:solidFill>
              </a:rPr>
              <a:t> Praha</a:t>
            </a:r>
            <a:r>
              <a:rPr lang="cs-CZ" dirty="0"/>
              <a:t>–</a:t>
            </a:r>
            <a:r>
              <a:rPr lang="cs-CZ" dirty="0">
                <a:solidFill>
                  <a:prstClr val="black"/>
                </a:solidFill>
              </a:rPr>
              <a:t>Kolovraty</a:t>
            </a:r>
          </a:p>
          <a:p>
            <a:pPr marL="0" indent="0">
              <a:spcAft>
                <a:spcPts val="800"/>
              </a:spcAft>
              <a:buNone/>
            </a:pPr>
            <a:endParaRPr lang="cs-CZ" sz="1200" dirty="0">
              <a:solidFill>
                <a:prstClr val="black"/>
              </a:solidFill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cs-CZ" dirty="0">
                <a:solidFill>
                  <a:prstClr val="black"/>
                </a:solidFill>
              </a:rPr>
              <a:t>ZŠ a SŠ Elektra II.</a:t>
            </a:r>
          </a:p>
          <a:p>
            <a:pPr marL="0" indent="0">
              <a:spcAft>
                <a:spcPts val="800"/>
              </a:spcAft>
              <a:buNone/>
            </a:pPr>
            <a:endParaRPr lang="cs-CZ" dirty="0">
              <a:solidFill>
                <a:prstClr val="black"/>
              </a:solidFill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cs-CZ" dirty="0">
                <a:solidFill>
                  <a:prstClr val="black"/>
                </a:solidFill>
              </a:rPr>
              <a:t>ZŠ a SŠ Dolní Měcholupy</a:t>
            </a:r>
          </a:p>
          <a:p>
            <a:pPr marL="0" indent="0">
              <a:spcAft>
                <a:spcPts val="800"/>
              </a:spcAft>
              <a:buNone/>
            </a:pPr>
            <a:endParaRPr lang="cs-CZ" dirty="0">
              <a:solidFill>
                <a:prstClr val="black"/>
              </a:solidFill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cs-CZ" dirty="0">
                <a:solidFill>
                  <a:prstClr val="black"/>
                </a:solidFill>
              </a:rPr>
              <a:t>ZŠ a SŠ, Praha 13</a:t>
            </a:r>
          </a:p>
          <a:p>
            <a:pPr marL="0" indent="0">
              <a:spcAft>
                <a:spcPts val="800"/>
              </a:spcAft>
              <a:buNone/>
            </a:pPr>
            <a:endParaRPr lang="cs-CZ" dirty="0">
              <a:solidFill>
                <a:prstClr val="black"/>
              </a:solidFill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cs-CZ" dirty="0">
                <a:solidFill>
                  <a:prstClr val="black"/>
                </a:solidFill>
              </a:rPr>
              <a:t>SŠ Suchdol  </a:t>
            </a:r>
          </a:p>
          <a:p>
            <a:pPr marL="0" indent="0">
              <a:spcAft>
                <a:spcPts val="800"/>
              </a:spcAft>
              <a:buNone/>
            </a:pPr>
            <a:endParaRPr lang="cs-CZ" dirty="0">
              <a:solidFill>
                <a:prstClr val="black"/>
              </a:solidFill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cs-CZ" dirty="0">
                <a:solidFill>
                  <a:prstClr val="black"/>
                </a:solidFill>
              </a:rPr>
              <a:t>SŠ Barrandov </a:t>
            </a:r>
          </a:p>
          <a:p>
            <a:pPr marL="0" indent="0">
              <a:spcAft>
                <a:spcPts val="800"/>
              </a:spcAft>
              <a:buNone/>
            </a:pPr>
            <a:endParaRPr lang="cs-CZ" dirty="0">
              <a:solidFill>
                <a:prstClr val="black"/>
              </a:solidFill>
            </a:endParaRPr>
          </a:p>
          <a:p>
            <a:pPr marL="0" indent="0">
              <a:spcAft>
                <a:spcPts val="800"/>
              </a:spcAft>
              <a:buNone/>
            </a:pPr>
            <a:endParaRPr lang="cs-CZ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43677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8FB4FF-7A84-D84B-EA52-1CC8125421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5B4709-16A9-781F-0FE7-9AB0E702F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Školské stavby ve výstavbě či v přípravě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9D81555-9BC9-9AC9-0A4B-E6D6B5C8FE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666" y="1354347"/>
            <a:ext cx="8373934" cy="4495947"/>
          </a:xfrm>
        </p:spPr>
        <p:txBody>
          <a:bodyPr/>
          <a:lstStyle/>
          <a:p>
            <a:pPr marL="0" indent="0">
              <a:spcAft>
                <a:spcPts val="800"/>
              </a:spcAft>
              <a:buNone/>
            </a:pPr>
            <a:r>
              <a:rPr lang="cs-CZ" dirty="0">
                <a:solidFill>
                  <a:srgbClr val="000000"/>
                </a:solidFill>
              </a:rPr>
              <a:t>SŠ Přívozní</a:t>
            </a:r>
          </a:p>
          <a:p>
            <a:pPr marL="0" indent="0">
              <a:spcAft>
                <a:spcPts val="800"/>
              </a:spcAft>
              <a:buNone/>
            </a:pPr>
            <a:endParaRPr lang="cs-CZ" dirty="0">
              <a:solidFill>
                <a:srgbClr val="000000"/>
              </a:solidFill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cs-CZ" dirty="0"/>
              <a:t>Smíchovská SPŠ a Gymnázium, Praha 5, Preslova</a:t>
            </a:r>
          </a:p>
          <a:p>
            <a:pPr marL="0" indent="0">
              <a:buNone/>
            </a:pPr>
            <a:r>
              <a:rPr lang="cs-CZ" dirty="0"/>
              <a:t>navýšení kapacity rekonstrukcí budovy Arbesovo náměstí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Gymnázium Arabská (přístavba)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Gymnázium Elišky Krásnohorské (přístavba)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Akademické Gymnázium Štěpánská, Praha 1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Gymnázium J. Heyrovského, Praha 13</a:t>
            </a:r>
          </a:p>
          <a:p>
            <a:pPr marL="0" indent="0">
              <a:buNone/>
            </a:pPr>
            <a:r>
              <a:rPr lang="cs-CZ" b="1" dirty="0"/>
              <a:t>	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spcAft>
                <a:spcPts val="800"/>
              </a:spcAft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1916261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A4FA44-38B6-15D1-CB8C-76AC20B940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6D1302-344C-79C2-36F1-643B14D111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Školské stavby ve výstavbě či v přípravě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856E96F-75F2-4365-981C-237688E967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666" y="1287917"/>
            <a:ext cx="8373934" cy="4114507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Gymnázium Jana Nerudy, Praha 1, Hellichova (přístavba)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Gymnázium Opatov, Praha 11 (nástavba - záměr)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Gymnázium Litoměřická (nástavba)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SŠ Prosek (přístavba)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b="1" dirty="0"/>
              <a:t>	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spcAft>
                <a:spcPts val="800"/>
              </a:spcAft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083299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61FDB68-B696-D69E-CABB-BE50F08F02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3964576-7802-A77E-81C8-69AF181FBB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A co pedagogové?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461FC92-C335-E594-91D5-CB9BB6A100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666" y="1287917"/>
            <a:ext cx="8373934" cy="4114507"/>
          </a:xfrm>
        </p:spPr>
        <p:txBody>
          <a:bodyPr/>
          <a:lstStyle/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Střední škola EduVia, která bude v provozu od září 2026, je koncipovaná jako klinická škola Pedagogické fakulty Univerzity Karlovy. Jedná se o výjimečný koncept, který v sobě kombinuje přípravu budoucích učitelů, moderní výuku a pedagogický výzkum. Propojuje čtyřleté všeobecné gymnázium a střední pedagogickou školu v oboru Předškolní a mimoškolní pedagogika.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spcAft>
                <a:spcPts val="800"/>
              </a:spcAft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42525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DFD163-8888-8162-3B90-02E9AB55F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D957353-6F1B-00B3-7B72-E059CBAD5E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/>
              <a:t>A co kvalita výuky?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547CD95-8883-3AE4-E934-F7315C4750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666" y="1287917"/>
            <a:ext cx="8373934" cy="4599699"/>
          </a:xfrm>
        </p:spPr>
        <p:txBody>
          <a:bodyPr/>
          <a:lstStyle/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Pravidelné pohovory s řediteli.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Školní parlamenty na všech školách, které pravidelně vysílají své zástupce na MHMP.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Psychologové a nabídka supervize pro učitele.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Pravidelná setkávání jak s řediteli škol, tak se zřizovateli MŠ a ZŠ.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Spolupráce s vysokými školami.</a:t>
            </a:r>
          </a:p>
          <a:p>
            <a:pPr marL="0" indent="0" algn="just">
              <a:buNone/>
            </a:pPr>
            <a:endParaRPr lang="cs-CZ" dirty="0"/>
          </a:p>
          <a:p>
            <a:pPr marL="0" indent="0" algn="just">
              <a:buNone/>
            </a:pPr>
            <a:r>
              <a:rPr lang="cs-CZ" dirty="0"/>
              <a:t> </a:t>
            </a:r>
          </a:p>
          <a:p>
            <a:pPr marL="0" indent="0">
              <a:buNone/>
            </a:pPr>
            <a:endParaRPr lang="cs-CZ" b="1" dirty="0"/>
          </a:p>
          <a:p>
            <a:pPr marL="0" indent="0">
              <a:spcAft>
                <a:spcPts val="800"/>
              </a:spcAft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10202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Zástupný symbol obrázku 6" descr="Obsah obrázku oblečení, boty, osoba, venku&#10;&#10;Obsah generovaný pomocí AI může být nesprávný.">
            <a:extLst>
              <a:ext uri="{FF2B5EF4-FFF2-40B4-BE49-F238E27FC236}">
                <a16:creationId xmlns:a16="http://schemas.microsoft.com/office/drawing/2014/main" id="{80F13AAF-082F-E442-C4A9-EDEABC8055B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87" b="12887"/>
          <a:stretch>
            <a:fillRect/>
          </a:stretch>
        </p:blipFill>
        <p:spPr>
          <a:xfrm>
            <a:off x="0" y="0"/>
            <a:ext cx="8516344" cy="4739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8852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Děkuji za pozornost</a:t>
            </a:r>
          </a:p>
        </p:txBody>
      </p:sp>
    </p:spTree>
    <p:extLst>
      <p:ext uri="{BB962C8B-B14F-4D97-AF65-F5344CB8AC3E}">
        <p14:creationId xmlns:p14="http://schemas.microsoft.com/office/powerpoint/2010/main" val="42552956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23BE7-09DD-DDC8-F447-891EE88498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454D7C-186D-37E0-10F3-D41759D97C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tx1"/>
                </a:solidFill>
              </a:rPr>
              <a:t>P</a:t>
            </a:r>
            <a:r>
              <a:rPr lang="en-US" sz="3200" dirty="0">
                <a:solidFill>
                  <a:schemeClr val="tx1"/>
                </a:solidFill>
              </a:rPr>
              <a:t>očty žáků v devátých třídách</a:t>
            </a:r>
            <a:r>
              <a:rPr lang="cs-CZ" sz="3200" dirty="0">
                <a:solidFill>
                  <a:schemeClr val="tx1"/>
                </a:solidFill>
              </a:rPr>
              <a:t> (reálně 2026)</a:t>
            </a:r>
            <a:endParaRPr lang="cs-CZ" sz="3200" dirty="0"/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25B8C080-FBB6-CC87-164C-D2018D4F848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454889"/>
              </p:ext>
            </p:extLst>
          </p:nvPr>
        </p:nvGraphicFramePr>
        <p:xfrm>
          <a:off x="374649" y="1464906"/>
          <a:ext cx="8374066" cy="4114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78087">
                  <a:extLst>
                    <a:ext uri="{9D8B030D-6E8A-4147-A177-3AD203B41FA5}">
                      <a16:colId xmlns:a16="http://schemas.microsoft.com/office/drawing/2014/main" val="850830714"/>
                    </a:ext>
                  </a:extLst>
                </a:gridCol>
                <a:gridCol w="939867">
                  <a:extLst>
                    <a:ext uri="{9D8B030D-6E8A-4147-A177-3AD203B41FA5}">
                      <a16:colId xmlns:a16="http://schemas.microsoft.com/office/drawing/2014/main" val="3059579018"/>
                    </a:ext>
                  </a:extLst>
                </a:gridCol>
                <a:gridCol w="832014">
                  <a:extLst>
                    <a:ext uri="{9D8B030D-6E8A-4147-A177-3AD203B41FA5}">
                      <a16:colId xmlns:a16="http://schemas.microsoft.com/office/drawing/2014/main" val="3827958474"/>
                    </a:ext>
                  </a:extLst>
                </a:gridCol>
                <a:gridCol w="832014">
                  <a:extLst>
                    <a:ext uri="{9D8B030D-6E8A-4147-A177-3AD203B41FA5}">
                      <a16:colId xmlns:a16="http://schemas.microsoft.com/office/drawing/2014/main" val="1950163702"/>
                    </a:ext>
                  </a:extLst>
                </a:gridCol>
                <a:gridCol w="832014">
                  <a:extLst>
                    <a:ext uri="{9D8B030D-6E8A-4147-A177-3AD203B41FA5}">
                      <a16:colId xmlns:a16="http://schemas.microsoft.com/office/drawing/2014/main" val="943164591"/>
                    </a:ext>
                  </a:extLst>
                </a:gridCol>
                <a:gridCol w="832014">
                  <a:extLst>
                    <a:ext uri="{9D8B030D-6E8A-4147-A177-3AD203B41FA5}">
                      <a16:colId xmlns:a16="http://schemas.microsoft.com/office/drawing/2014/main" val="3327999714"/>
                    </a:ext>
                  </a:extLst>
                </a:gridCol>
                <a:gridCol w="832014">
                  <a:extLst>
                    <a:ext uri="{9D8B030D-6E8A-4147-A177-3AD203B41FA5}">
                      <a16:colId xmlns:a16="http://schemas.microsoft.com/office/drawing/2014/main" val="1130735350"/>
                    </a:ext>
                  </a:extLst>
                </a:gridCol>
                <a:gridCol w="832014">
                  <a:extLst>
                    <a:ext uri="{9D8B030D-6E8A-4147-A177-3AD203B41FA5}">
                      <a16:colId xmlns:a16="http://schemas.microsoft.com/office/drawing/2014/main" val="352997654"/>
                    </a:ext>
                  </a:extLst>
                </a:gridCol>
                <a:gridCol w="832014">
                  <a:extLst>
                    <a:ext uri="{9D8B030D-6E8A-4147-A177-3AD203B41FA5}">
                      <a16:colId xmlns:a16="http://schemas.microsoft.com/office/drawing/2014/main" val="3157073181"/>
                    </a:ext>
                  </a:extLst>
                </a:gridCol>
                <a:gridCol w="832014">
                  <a:extLst>
                    <a:ext uri="{9D8B030D-6E8A-4147-A177-3AD203B41FA5}">
                      <a16:colId xmlns:a16="http://schemas.microsoft.com/office/drawing/2014/main" val="3562899187"/>
                    </a:ext>
                  </a:extLst>
                </a:gridCol>
              </a:tblGrid>
              <a:tr h="707232">
                <a:tc gridSpan="10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2000" b="1" u="none" strike="noStrike" dirty="0">
                          <a:effectLst/>
                        </a:rPr>
                        <a:t>Počty žáků v devátých třídách (reálně 2026)</a:t>
                      </a:r>
                      <a:endParaRPr lang="cs-CZ" sz="20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8115647"/>
                  </a:ext>
                </a:extLst>
              </a:tr>
              <a:tr h="562570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Zřizovatel</a:t>
                      </a:r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Vykázáno k</a:t>
                      </a:r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ctr"/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Odhad počtu žáků v běžných třídách v 9. ročníku ZŠ</a:t>
                      </a:r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9143619"/>
                  </a:ext>
                </a:extLst>
              </a:tr>
              <a:tr h="562570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školní rok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30.09.2025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ctr"/>
                </a:tc>
                <a:tc gridSpan="8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pro odhad vycházeno pouze z počtu žáků v nižších ročnících</a:t>
                      </a:r>
                      <a:endParaRPr lang="cs-CZ" sz="1300" b="0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736040"/>
                  </a:ext>
                </a:extLst>
              </a:tr>
              <a:tr h="578644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2025/26</a:t>
                      </a:r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2026/27</a:t>
                      </a:r>
                      <a:endParaRPr lang="cs-CZ" sz="1300" b="1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2027/28</a:t>
                      </a:r>
                      <a:endParaRPr lang="cs-CZ" sz="1300" b="1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2028/29</a:t>
                      </a:r>
                      <a:endParaRPr lang="cs-CZ" sz="1300" b="1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2029/30</a:t>
                      </a:r>
                      <a:endParaRPr lang="cs-CZ" sz="1300" b="1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2030/31</a:t>
                      </a:r>
                      <a:endParaRPr lang="cs-CZ" sz="1300" b="1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2031/32</a:t>
                      </a:r>
                      <a:endParaRPr lang="cs-CZ" sz="1300" b="1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2032/33</a:t>
                      </a:r>
                      <a:endParaRPr lang="cs-CZ" sz="1300" b="1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2033/34</a:t>
                      </a:r>
                      <a:endParaRPr lang="cs-CZ" sz="1300" b="1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ctr"/>
                </a:tc>
                <a:extLst>
                  <a:ext uri="{0D108BD9-81ED-4DB2-BD59-A6C34878D82A}">
                    <a16:rowId xmlns:a16="http://schemas.microsoft.com/office/drawing/2014/main" val="2097508646"/>
                  </a:ext>
                </a:extLst>
              </a:tr>
              <a:tr h="5625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MČ</a:t>
                      </a:r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11 113</a:t>
                      </a:r>
                      <a:endParaRPr lang="cs-CZ" sz="13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11 268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11 405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11 452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12 489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13 012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12 664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12 691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12 384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extLst>
                  <a:ext uri="{0D108BD9-81ED-4DB2-BD59-A6C34878D82A}">
                    <a16:rowId xmlns:a16="http://schemas.microsoft.com/office/drawing/2014/main" val="3750846860"/>
                  </a:ext>
                </a:extLst>
              </a:tr>
              <a:tr h="56257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ostatní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707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741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792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830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1 156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1 174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1 248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1 355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300" u="none" strike="noStrike" dirty="0">
                          <a:effectLst/>
                        </a:rPr>
                        <a:t>1 296</a:t>
                      </a:r>
                      <a:endParaRPr lang="cs-CZ" sz="13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extLst>
                  <a:ext uri="{0D108BD9-81ED-4DB2-BD59-A6C34878D82A}">
                    <a16:rowId xmlns:a16="http://schemas.microsoft.com/office/drawing/2014/main" val="2556253417"/>
                  </a:ext>
                </a:extLst>
              </a:tr>
              <a:tr h="578644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Celkem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11 820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12 009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12 197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12 282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13 645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14 186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13 912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14 046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13 680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165" marR="6165" marT="6165" marB="0" anchor="b"/>
                </a:tc>
                <a:extLst>
                  <a:ext uri="{0D108BD9-81ED-4DB2-BD59-A6C34878D82A}">
                    <a16:rowId xmlns:a16="http://schemas.microsoft.com/office/drawing/2014/main" val="7077706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7722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1B3CB4-F4F1-5ED2-EE57-CB3664C257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07CA92-5A10-A3F7-68E6-A24C2F5FE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>
                <a:solidFill>
                  <a:schemeClr val="tx1"/>
                </a:solidFill>
              </a:rPr>
              <a:t>P</a:t>
            </a:r>
            <a:r>
              <a:rPr lang="en-US" sz="3200" dirty="0">
                <a:solidFill>
                  <a:schemeClr val="tx1"/>
                </a:solidFill>
              </a:rPr>
              <a:t>očty žáků v devátých třídách</a:t>
            </a:r>
            <a:r>
              <a:rPr lang="cs-CZ" sz="3200" dirty="0">
                <a:solidFill>
                  <a:schemeClr val="tx1"/>
                </a:solidFill>
              </a:rPr>
              <a:t> (srovnání)</a:t>
            </a:r>
            <a:endParaRPr lang="cs-CZ" sz="3200" dirty="0"/>
          </a:p>
        </p:txBody>
      </p:sp>
      <p:graphicFrame>
        <p:nvGraphicFramePr>
          <p:cNvPr id="5" name="Zástupný obsah 4">
            <a:extLst>
              <a:ext uri="{FF2B5EF4-FFF2-40B4-BE49-F238E27FC236}">
                <a16:creationId xmlns:a16="http://schemas.microsoft.com/office/drawing/2014/main" id="{F895C288-1A4D-7C6A-2379-B2DE320FC12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4081341"/>
              </p:ext>
            </p:extLst>
          </p:nvPr>
        </p:nvGraphicFramePr>
        <p:xfrm>
          <a:off x="374649" y="1371601"/>
          <a:ext cx="8374066" cy="393751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982097">
                  <a:extLst>
                    <a:ext uri="{9D8B030D-6E8A-4147-A177-3AD203B41FA5}">
                      <a16:colId xmlns:a16="http://schemas.microsoft.com/office/drawing/2014/main" val="675276531"/>
                    </a:ext>
                  </a:extLst>
                </a:gridCol>
                <a:gridCol w="914625">
                  <a:extLst>
                    <a:ext uri="{9D8B030D-6E8A-4147-A177-3AD203B41FA5}">
                      <a16:colId xmlns:a16="http://schemas.microsoft.com/office/drawing/2014/main" val="2169638699"/>
                    </a:ext>
                  </a:extLst>
                </a:gridCol>
                <a:gridCol w="809668">
                  <a:extLst>
                    <a:ext uri="{9D8B030D-6E8A-4147-A177-3AD203B41FA5}">
                      <a16:colId xmlns:a16="http://schemas.microsoft.com/office/drawing/2014/main" val="4277163664"/>
                    </a:ext>
                  </a:extLst>
                </a:gridCol>
                <a:gridCol w="809668">
                  <a:extLst>
                    <a:ext uri="{9D8B030D-6E8A-4147-A177-3AD203B41FA5}">
                      <a16:colId xmlns:a16="http://schemas.microsoft.com/office/drawing/2014/main" val="807151764"/>
                    </a:ext>
                  </a:extLst>
                </a:gridCol>
                <a:gridCol w="809668">
                  <a:extLst>
                    <a:ext uri="{9D8B030D-6E8A-4147-A177-3AD203B41FA5}">
                      <a16:colId xmlns:a16="http://schemas.microsoft.com/office/drawing/2014/main" val="3417856005"/>
                    </a:ext>
                  </a:extLst>
                </a:gridCol>
                <a:gridCol w="809668">
                  <a:extLst>
                    <a:ext uri="{9D8B030D-6E8A-4147-A177-3AD203B41FA5}">
                      <a16:colId xmlns:a16="http://schemas.microsoft.com/office/drawing/2014/main" val="3647431075"/>
                    </a:ext>
                  </a:extLst>
                </a:gridCol>
                <a:gridCol w="809668">
                  <a:extLst>
                    <a:ext uri="{9D8B030D-6E8A-4147-A177-3AD203B41FA5}">
                      <a16:colId xmlns:a16="http://schemas.microsoft.com/office/drawing/2014/main" val="4100728887"/>
                    </a:ext>
                  </a:extLst>
                </a:gridCol>
                <a:gridCol w="809668">
                  <a:extLst>
                    <a:ext uri="{9D8B030D-6E8A-4147-A177-3AD203B41FA5}">
                      <a16:colId xmlns:a16="http://schemas.microsoft.com/office/drawing/2014/main" val="2523443931"/>
                    </a:ext>
                  </a:extLst>
                </a:gridCol>
                <a:gridCol w="809668">
                  <a:extLst>
                    <a:ext uri="{9D8B030D-6E8A-4147-A177-3AD203B41FA5}">
                      <a16:colId xmlns:a16="http://schemas.microsoft.com/office/drawing/2014/main" val="802306916"/>
                    </a:ext>
                  </a:extLst>
                </a:gridCol>
                <a:gridCol w="809668">
                  <a:extLst>
                    <a:ext uri="{9D8B030D-6E8A-4147-A177-3AD203B41FA5}">
                      <a16:colId xmlns:a16="http://schemas.microsoft.com/office/drawing/2014/main" val="2691795436"/>
                    </a:ext>
                  </a:extLst>
                </a:gridCol>
              </a:tblGrid>
              <a:tr h="645453">
                <a:tc gridSpan="10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800" b="1" u="none" strike="noStrike" dirty="0">
                          <a:effectLst/>
                        </a:rPr>
                        <a:t>Meziroční srovnání odhadu počtu žáků</a:t>
                      </a:r>
                      <a:endParaRPr lang="cs-CZ" sz="18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46635007"/>
                  </a:ext>
                </a:extLst>
              </a:tr>
              <a:tr h="56477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 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2025/26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2026/27</a:t>
                      </a:r>
                      <a:endParaRPr lang="cs-CZ" sz="1600" b="1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2027/28</a:t>
                      </a:r>
                      <a:endParaRPr lang="cs-CZ" sz="1600" b="1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2028/29</a:t>
                      </a:r>
                      <a:endParaRPr lang="cs-CZ" sz="1600" b="1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2029/30</a:t>
                      </a:r>
                      <a:endParaRPr lang="cs-CZ" sz="1600" b="1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2030/31</a:t>
                      </a:r>
                      <a:endParaRPr lang="cs-CZ" sz="1600" b="1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2031/32</a:t>
                      </a:r>
                      <a:endParaRPr lang="cs-CZ" sz="1600" b="1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2032/33</a:t>
                      </a:r>
                      <a:endParaRPr lang="cs-CZ" sz="1600" b="1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2033/34</a:t>
                      </a:r>
                      <a:endParaRPr lang="cs-CZ" sz="1600" b="1" i="1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extLst>
                  <a:ext uri="{0D108BD9-81ED-4DB2-BD59-A6C34878D82A}">
                    <a16:rowId xmlns:a16="http://schemas.microsoft.com/office/drawing/2014/main" val="564130470"/>
                  </a:ext>
                </a:extLst>
              </a:tr>
              <a:tr h="1081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data k 30.09.25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11 820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12 009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12 197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12 282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13 645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14 186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13 912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14 046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13 680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extLst>
                  <a:ext uri="{0D108BD9-81ED-4DB2-BD59-A6C34878D82A}">
                    <a16:rowId xmlns:a16="http://schemas.microsoft.com/office/drawing/2014/main" val="3783770942"/>
                  </a:ext>
                </a:extLst>
              </a:tr>
              <a:tr h="108126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data k 30.09.24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11 914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12 516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12 174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13 707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13 566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14 138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13 889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14 076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extLst>
                  <a:ext uri="{0D108BD9-81ED-4DB2-BD59-A6C34878D82A}">
                    <a16:rowId xmlns:a16="http://schemas.microsoft.com/office/drawing/2014/main" val="3574165447"/>
                  </a:ext>
                </a:extLst>
              </a:tr>
              <a:tr h="56477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rozdíl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-94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-507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23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-1425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79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48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23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-30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13680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6003" marR="6003" marT="6003" marB="0" anchor="ctr"/>
                </a:tc>
                <a:extLst>
                  <a:ext uri="{0D108BD9-81ED-4DB2-BD59-A6C34878D82A}">
                    <a16:rowId xmlns:a16="http://schemas.microsoft.com/office/drawing/2014/main" val="20897083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46696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BAAC683-1D6E-F38C-7023-81FD9600A7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400" dirty="0"/>
              <a:t>Proč je tak velká chybovost?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FDB1839-0A5A-A6DD-585A-53B1BB6B71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4400" y="1540329"/>
            <a:ext cx="8373934" cy="4408034"/>
          </a:xfrm>
        </p:spPr>
        <p:txBody>
          <a:bodyPr/>
          <a:lstStyle/>
          <a:p>
            <a:r>
              <a:rPr lang="cs-CZ" dirty="0"/>
              <a:t>U školního roku 2028/29 nejde o meziroční úbytek, ale o žáky, kteří se dostali na 8letá gymnázia.</a:t>
            </a:r>
          </a:p>
          <a:p>
            <a:pPr marL="0" indent="0">
              <a:buNone/>
            </a:pPr>
            <a:endParaRPr lang="cs-CZ" dirty="0"/>
          </a:p>
          <a:p>
            <a:r>
              <a:rPr lang="cs-CZ" dirty="0"/>
              <a:t>U školního roku 2026/27 nejde o meziroční úbytek, ale o žáky, kteří se dostali na 6letá gymnázia.</a:t>
            </a:r>
          </a:p>
          <a:p>
            <a:endParaRPr lang="cs-CZ" dirty="0"/>
          </a:p>
          <a:p>
            <a:r>
              <a:rPr lang="cs-CZ" dirty="0"/>
              <a:t>Ostatní školní roky ovlivňuje migrace z Prahy / do Prahy.</a:t>
            </a:r>
          </a:p>
          <a:p>
            <a:endParaRPr lang="cs-CZ" dirty="0"/>
          </a:p>
          <a:p>
            <a:r>
              <a:rPr lang="cs-CZ" dirty="0"/>
              <a:t>V případě 9. ročníku přibývá žáků, kteří se vracejí na Ukrajinu, kde dospějí k maturitě o rok dříve. Proto je úbytek v 9. třídě.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84348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0F46CE5-98B0-F32A-BD19-7C0931BC78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Meziroční pokles žáků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5B8B89F-B84B-76BC-D7DA-324666C43F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Ve školním roce 2025/2026 máme v 9. třídách 11 820 žáků.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Ve školním roce 2024/2025 bylo v 9. třídách 12 011 žáků.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V letošním školním roce je o 191 dětí méně.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Na školách zřízených Prahou je o 108 míst více než loni.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dirty="0"/>
              <a:t>Celková bilance </a:t>
            </a:r>
            <a:r>
              <a:rPr lang="en-GB" dirty="0"/>
              <a:t>+</a:t>
            </a:r>
            <a:r>
              <a:rPr lang="cs-CZ" dirty="0"/>
              <a:t> 299 oproti loňskému roku.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07753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1A4CF2-05B1-5260-10D1-68A54BB228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28700D7-6EA0-B434-2AD3-B1F76EE266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1248729"/>
          </a:xfrm>
        </p:spPr>
        <p:txBody>
          <a:bodyPr anchor="t">
            <a:normAutofit/>
          </a:bodyPr>
          <a:lstStyle/>
          <a:p>
            <a:pPr algn="ctr"/>
            <a:r>
              <a:rPr lang="cs-CZ" sz="4400" dirty="0"/>
              <a:t>Počet míst na SŠ v Praze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9C3B6F55-C59D-D577-CDEE-8D8002D8D3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4400" y="1825625"/>
            <a:ext cx="4093200" cy="407987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cs-CZ" dirty="0"/>
          </a:p>
          <a:p>
            <a:pPr>
              <a:spcAft>
                <a:spcPts val="600"/>
              </a:spcAft>
            </a:pPr>
            <a:endParaRPr lang="cs-CZ" dirty="0"/>
          </a:p>
        </p:txBody>
      </p:sp>
      <p:sp>
        <p:nvSpPr>
          <p:cNvPr id="4" name="Zástupný symbol pro číslo snímku 3" hidden="1">
            <a:extLst>
              <a:ext uri="{FF2B5EF4-FFF2-40B4-BE49-F238E27FC236}">
                <a16:creationId xmlns:a16="http://schemas.microsoft.com/office/drawing/2014/main" id="{FCC387AD-E1E9-852E-4C89-9C0A3471691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934200" y="6096000"/>
            <a:ext cx="2209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BB178BA3-5F69-4290-A717-AEEDF74557F4}" type="slidenum">
              <a:rPr lang="cs-CZ" smtClean="0"/>
              <a:pPr>
                <a:spcAft>
                  <a:spcPts val="600"/>
                </a:spcAft>
              </a:pPr>
              <a:t>7</a:t>
            </a:fld>
            <a:endParaRPr lang="cs-CZ" dirty="0"/>
          </a:p>
        </p:txBody>
      </p:sp>
      <p:graphicFrame>
        <p:nvGraphicFramePr>
          <p:cNvPr id="8" name="Zástupný obsah 7">
            <a:extLst>
              <a:ext uri="{FF2B5EF4-FFF2-40B4-BE49-F238E27FC236}">
                <a16:creationId xmlns:a16="http://schemas.microsoft.com/office/drawing/2014/main" id="{860AC4EF-61D8-143A-C901-8829CC7C5281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900046778"/>
              </p:ext>
            </p:extLst>
          </p:nvPr>
        </p:nvGraphicFramePr>
        <p:xfrm>
          <a:off x="643812" y="1119673"/>
          <a:ext cx="7651101" cy="446935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996809">
                  <a:extLst>
                    <a:ext uri="{9D8B030D-6E8A-4147-A177-3AD203B41FA5}">
                      <a16:colId xmlns:a16="http://schemas.microsoft.com/office/drawing/2014/main" val="3135804634"/>
                    </a:ext>
                  </a:extLst>
                </a:gridCol>
                <a:gridCol w="1654292">
                  <a:extLst>
                    <a:ext uri="{9D8B030D-6E8A-4147-A177-3AD203B41FA5}">
                      <a16:colId xmlns:a16="http://schemas.microsoft.com/office/drawing/2014/main" val="616953312"/>
                    </a:ext>
                  </a:extLst>
                </a:gridCol>
              </a:tblGrid>
              <a:tr h="5529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1.1.1 Gymnázia 4letá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4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4646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955935793"/>
                  </a:ext>
                </a:extLst>
              </a:tr>
              <a:tr h="5529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1.2.1 Lycea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4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1314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127881974"/>
                  </a:ext>
                </a:extLst>
              </a:tr>
              <a:tr h="5529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1.2.2 SOŠ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4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7948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405752264"/>
                  </a:ext>
                </a:extLst>
              </a:tr>
              <a:tr h="5529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2400" u="none" strike="noStrike">
                          <a:effectLst/>
                        </a:rPr>
                        <a:t>1.2.3 SOU s maturitní zkouškou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4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1314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1323355999"/>
                  </a:ext>
                </a:extLst>
              </a:tr>
              <a:tr h="5529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1.2.5 Konzervatoře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4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317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3281161905"/>
                  </a:ext>
                </a:extLst>
              </a:tr>
              <a:tr h="55291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2400" u="none" strike="noStrike" dirty="0">
                          <a:effectLst/>
                        </a:rPr>
                        <a:t>2.1.1 SOU s výučním listem</a:t>
                      </a:r>
                      <a:endParaRPr lang="pt-BR" sz="2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4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4054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2214468765"/>
                  </a:ext>
                </a:extLst>
              </a:tr>
              <a:tr h="5759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pt-BR" sz="2400" u="none" strike="noStrike">
                          <a:effectLst/>
                        </a:rPr>
                        <a:t>2.2.1 SOU bez výučního listu</a:t>
                      </a:r>
                      <a:endParaRPr lang="pt-BR" sz="24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4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2400" u="none" strike="noStrike" dirty="0">
                          <a:effectLst/>
                        </a:rPr>
                        <a:t>150</a:t>
                      </a:r>
                      <a:endParaRPr lang="cs-CZ" sz="2400" b="0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710568228"/>
                  </a:ext>
                </a:extLst>
              </a:tr>
              <a:tr h="575949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cs-CZ" sz="2400" b="1" u="none" strike="noStrike" dirty="0">
                          <a:effectLst/>
                        </a:rPr>
                        <a:t>Celkem: 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40" marR="7620" marT="7620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2400" b="1" u="none" strike="noStrike" dirty="0">
                          <a:effectLst/>
                        </a:rPr>
                        <a:t>19743</a:t>
                      </a:r>
                      <a:endParaRPr lang="cs-CZ" sz="24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b"/>
                </a:tc>
                <a:extLst>
                  <a:ext uri="{0D108BD9-81ED-4DB2-BD59-A6C34878D82A}">
                    <a16:rowId xmlns:a16="http://schemas.microsoft.com/office/drawing/2014/main" val="4108158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96345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A3579-F502-1108-103A-C7C30E52F6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F9A8D9-8F58-1957-92FC-F446F494AD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400" y="291600"/>
            <a:ext cx="8373934" cy="1248729"/>
          </a:xfrm>
        </p:spPr>
        <p:txBody>
          <a:bodyPr anchor="t">
            <a:normAutofit/>
          </a:bodyPr>
          <a:lstStyle/>
          <a:p>
            <a:pPr algn="ctr"/>
            <a:r>
              <a:rPr lang="cs-CZ" sz="4400" dirty="0"/>
              <a:t>Počet míst ve školách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D999FF7-52FA-C74D-193F-05D0D6A7B9B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74400" y="1825625"/>
            <a:ext cx="4093200" cy="407987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endParaRPr lang="cs-CZ" dirty="0"/>
          </a:p>
          <a:p>
            <a:pPr>
              <a:spcAft>
                <a:spcPts val="600"/>
              </a:spcAft>
            </a:pPr>
            <a:endParaRPr lang="cs-CZ" dirty="0"/>
          </a:p>
        </p:txBody>
      </p:sp>
      <p:graphicFrame>
        <p:nvGraphicFramePr>
          <p:cNvPr id="6" name="Zástupný obsah 5">
            <a:extLst>
              <a:ext uri="{FF2B5EF4-FFF2-40B4-BE49-F238E27FC236}">
                <a16:creationId xmlns:a16="http://schemas.microsoft.com/office/drawing/2014/main" id="{A9D7B658-2195-CC69-0F8C-109EF8A57C0D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395666" y="1540329"/>
          <a:ext cx="8104520" cy="424704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482094">
                  <a:extLst>
                    <a:ext uri="{9D8B030D-6E8A-4147-A177-3AD203B41FA5}">
                      <a16:colId xmlns:a16="http://schemas.microsoft.com/office/drawing/2014/main" val="1520000124"/>
                    </a:ext>
                  </a:extLst>
                </a:gridCol>
                <a:gridCol w="977429">
                  <a:extLst>
                    <a:ext uri="{9D8B030D-6E8A-4147-A177-3AD203B41FA5}">
                      <a16:colId xmlns:a16="http://schemas.microsoft.com/office/drawing/2014/main" val="4072898279"/>
                    </a:ext>
                  </a:extLst>
                </a:gridCol>
                <a:gridCol w="977429">
                  <a:extLst>
                    <a:ext uri="{9D8B030D-6E8A-4147-A177-3AD203B41FA5}">
                      <a16:colId xmlns:a16="http://schemas.microsoft.com/office/drawing/2014/main" val="3020104159"/>
                    </a:ext>
                  </a:extLst>
                </a:gridCol>
                <a:gridCol w="977429">
                  <a:extLst>
                    <a:ext uri="{9D8B030D-6E8A-4147-A177-3AD203B41FA5}">
                      <a16:colId xmlns:a16="http://schemas.microsoft.com/office/drawing/2014/main" val="3398667082"/>
                    </a:ext>
                  </a:extLst>
                </a:gridCol>
                <a:gridCol w="1690139">
                  <a:extLst>
                    <a:ext uri="{9D8B030D-6E8A-4147-A177-3AD203B41FA5}">
                      <a16:colId xmlns:a16="http://schemas.microsoft.com/office/drawing/2014/main" val="2605461482"/>
                    </a:ext>
                  </a:extLst>
                </a:gridCol>
              </a:tblGrid>
              <a:tr h="723754">
                <a:tc gridSpan="5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Počty míst 1. kolo: HMP veřejné školy, denní forma studia, bez nástaveb a bez zkráceného studia (pro 9. ročníky)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31477569"/>
                  </a:ext>
                </a:extLst>
              </a:tr>
              <a:tr h="369576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 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2024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2025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2026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rozdíl oproti 2025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980795184"/>
                  </a:ext>
                </a:extLst>
              </a:tr>
              <a:tr h="3695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Veřejné školy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13716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12 209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12 191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12 299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Aptos Narrow" panose="020B000402020202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b="1" u="none" strike="noStrike" dirty="0">
                          <a:effectLst/>
                        </a:rPr>
                        <a:t>108</a:t>
                      </a:r>
                      <a:endParaRPr lang="cs-CZ" sz="1600" b="1" i="1" u="none" strike="noStrike" dirty="0"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132751942"/>
                  </a:ext>
                </a:extLst>
              </a:tr>
              <a:tr h="3695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1.1.1 Gymnázia 4letá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2 324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2 331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2 378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47</a:t>
                      </a:r>
                      <a:endParaRPr lang="cs-CZ" sz="1600" b="1" i="1" u="none" strike="noStrike" dirty="0"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3496273738"/>
                  </a:ext>
                </a:extLst>
              </a:tr>
              <a:tr h="3695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1.2.1 Lycea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740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838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897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59</a:t>
                      </a:r>
                      <a:endParaRPr lang="cs-CZ" sz="1600" b="1" i="1" u="none" strike="noStrike" dirty="0"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80317523"/>
                  </a:ext>
                </a:extLst>
              </a:tr>
              <a:tr h="3695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1.2.2 SOŠ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5 516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5 413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5 237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-176</a:t>
                      </a:r>
                      <a:endParaRPr lang="cs-CZ" sz="1600" b="1" i="1" u="none" strike="noStrike" dirty="0"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192395368"/>
                  </a:ext>
                </a:extLst>
              </a:tr>
              <a:tr h="554364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1.2.3 SOU s maturitní zkouškou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778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783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868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85</a:t>
                      </a:r>
                      <a:endParaRPr lang="cs-CZ" sz="1600" b="1" i="1" u="none" strike="noStrike" dirty="0"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09077877"/>
                  </a:ext>
                </a:extLst>
              </a:tr>
              <a:tr h="3695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1.2.5 Konzervatoře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219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229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215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-14</a:t>
                      </a:r>
                      <a:endParaRPr lang="cs-CZ" sz="1600" b="1" i="1" u="none" strike="noStrike" dirty="0"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474607205"/>
                  </a:ext>
                </a:extLst>
              </a:tr>
              <a:tr h="369576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2.1.1 SOU s výučním listem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2 537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2 491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2 601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110</a:t>
                      </a:r>
                      <a:endParaRPr lang="cs-CZ" sz="1600" b="1" i="1" u="none" strike="noStrike" dirty="0"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739124603"/>
                  </a:ext>
                </a:extLst>
              </a:tr>
              <a:tr h="381895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pt-BR" sz="1600" u="none" strike="noStrike">
                          <a:effectLst/>
                        </a:rPr>
                        <a:t>2.2.1 SOU bez výučního listu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20574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95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106</a:t>
                      </a:r>
                      <a:endParaRPr lang="cs-CZ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103</a:t>
                      </a:r>
                      <a:endParaRPr lang="cs-CZ" sz="1600" b="1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cs-CZ" sz="1600" u="none" strike="noStrike" dirty="0">
                          <a:effectLst/>
                        </a:rPr>
                        <a:t>-3</a:t>
                      </a:r>
                      <a:endParaRPr lang="cs-CZ" sz="1600" b="1" i="1" u="none" strike="noStrike" dirty="0">
                        <a:solidFill>
                          <a:srgbClr val="595959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099295907"/>
                  </a:ext>
                </a:extLst>
              </a:tr>
            </a:tbl>
          </a:graphicData>
        </a:graphic>
      </p:graphicFrame>
      <p:sp>
        <p:nvSpPr>
          <p:cNvPr id="4" name="Zástupný symbol pro číslo snímku 3" hidden="1">
            <a:extLst>
              <a:ext uri="{FF2B5EF4-FFF2-40B4-BE49-F238E27FC236}">
                <a16:creationId xmlns:a16="http://schemas.microsoft.com/office/drawing/2014/main" id="{AA86A485-D37B-9CB1-1CCE-AFFC6D5184C8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6934200" y="6096000"/>
            <a:ext cx="2209800" cy="365125"/>
          </a:xfrm>
        </p:spPr>
        <p:txBody>
          <a:bodyPr/>
          <a:lstStyle/>
          <a:p>
            <a:pPr>
              <a:spcAft>
                <a:spcPts val="600"/>
              </a:spcAft>
            </a:pPr>
            <a:fld id="{BB178BA3-5F69-4290-A717-AEEDF74557F4}" type="slidenum">
              <a:rPr lang="cs-CZ" smtClean="0"/>
              <a:pPr>
                <a:spcAft>
                  <a:spcPts val="600"/>
                </a:spcAft>
              </a:pPr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275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>
            <a:extLst>
              <a:ext uri="{FF2B5EF4-FFF2-40B4-BE49-F238E27FC236}">
                <a16:creationId xmlns:a16="http://schemas.microsoft.com/office/drawing/2014/main" id="{6EF87B4B-F6DF-5CB2-A948-53B5B53C9F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400" y="291601"/>
            <a:ext cx="8373934" cy="893388"/>
          </a:xfrm>
        </p:spPr>
        <p:txBody>
          <a:bodyPr anchor="t">
            <a:normAutofit fontScale="90000"/>
          </a:bodyPr>
          <a:lstStyle/>
          <a:p>
            <a:r>
              <a:rPr lang="cs-CZ" sz="3600" dirty="0"/>
              <a:t>Nové kapacity od roku 2023</a:t>
            </a:r>
            <a:br>
              <a:rPr lang="cs-CZ" sz="1300" dirty="0"/>
            </a:br>
            <a:endParaRPr lang="cs-CZ" sz="1300" dirty="0"/>
          </a:p>
        </p:txBody>
      </p:sp>
      <p:graphicFrame>
        <p:nvGraphicFramePr>
          <p:cNvPr id="14" name="Tabulka 13">
            <a:extLst>
              <a:ext uri="{FF2B5EF4-FFF2-40B4-BE49-F238E27FC236}">
                <a16:creationId xmlns:a16="http://schemas.microsoft.com/office/drawing/2014/main" id="{70CA7CD8-8650-9241-586A-F2BB8E198F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3256880"/>
              </p:ext>
            </p:extLst>
          </p:nvPr>
        </p:nvGraphicFramePr>
        <p:xfrm>
          <a:off x="374401" y="1315617"/>
          <a:ext cx="8471020" cy="461470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93759">
                  <a:extLst>
                    <a:ext uri="{9D8B030D-6E8A-4147-A177-3AD203B41FA5}">
                      <a16:colId xmlns:a16="http://schemas.microsoft.com/office/drawing/2014/main" val="262261677"/>
                    </a:ext>
                  </a:extLst>
                </a:gridCol>
                <a:gridCol w="2677261">
                  <a:extLst>
                    <a:ext uri="{9D8B030D-6E8A-4147-A177-3AD203B41FA5}">
                      <a16:colId xmlns:a16="http://schemas.microsoft.com/office/drawing/2014/main" val="3083842032"/>
                    </a:ext>
                  </a:extLst>
                </a:gridCol>
              </a:tblGrid>
              <a:tr h="64950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0" dirty="0">
                          <a:effectLst/>
                        </a:rPr>
                        <a:t>Škola- název</a:t>
                      </a:r>
                      <a:endParaRPr lang="cs-CZ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0" dirty="0">
                          <a:effectLst/>
                        </a:rPr>
                        <a:t>Navýšení kapacity školy</a:t>
                      </a:r>
                      <a:endParaRPr lang="cs-CZ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62212065"/>
                  </a:ext>
                </a:extLst>
              </a:tr>
              <a:tr h="7693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0" dirty="0">
                          <a:effectLst/>
                        </a:rPr>
                        <a:t>Vyšší odborná škola zdravotnická a Střední zdravotnická škola, Praha 4, 5. května 51</a:t>
                      </a:r>
                      <a:endParaRPr lang="cs-CZ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0" dirty="0">
                          <a:effectLst/>
                        </a:rPr>
                        <a:t>100</a:t>
                      </a:r>
                      <a:endParaRPr lang="cs-CZ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455541934"/>
                  </a:ext>
                </a:extLst>
              </a:tr>
              <a:tr h="26760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0" dirty="0">
                          <a:effectLst/>
                        </a:rPr>
                        <a:t>SŠ DUKE</a:t>
                      </a:r>
                      <a:endParaRPr lang="cs-CZ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0" dirty="0">
                          <a:effectLst/>
                        </a:rPr>
                        <a:t>50</a:t>
                      </a:r>
                      <a:endParaRPr lang="cs-CZ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21627474"/>
                  </a:ext>
                </a:extLst>
              </a:tr>
              <a:tr h="76936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0" dirty="0">
                          <a:effectLst/>
                        </a:rPr>
                        <a:t>Akademie řemesel Praha - Střední škola</a:t>
                      </a:r>
                      <a:br>
                        <a:rPr lang="cs-CZ" sz="1800" b="1" kern="0" dirty="0">
                          <a:effectLst/>
                        </a:rPr>
                      </a:br>
                      <a:r>
                        <a:rPr lang="cs-CZ" sz="1800" b="1" kern="0" dirty="0">
                          <a:effectLst/>
                        </a:rPr>
                        <a:t>technická</a:t>
                      </a:r>
                      <a:endParaRPr lang="cs-CZ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0" dirty="0">
                          <a:effectLst/>
                        </a:rPr>
                        <a:t>100</a:t>
                      </a:r>
                      <a:endParaRPr lang="cs-CZ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165131893"/>
                  </a:ext>
                </a:extLst>
              </a:tr>
              <a:tr h="102582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0" dirty="0">
                          <a:effectLst/>
                        </a:rPr>
                        <a:t>Střední průmyslová škola strojnická, škola</a:t>
                      </a:r>
                      <a:br>
                        <a:rPr lang="cs-CZ" sz="1800" b="1" kern="0" dirty="0">
                          <a:effectLst/>
                        </a:rPr>
                      </a:br>
                      <a:r>
                        <a:rPr lang="cs-CZ" sz="1800" b="1" kern="0" dirty="0">
                          <a:effectLst/>
                        </a:rPr>
                        <a:t>hlavního města Prahy, Praha 1, Betlémská 4/287</a:t>
                      </a:r>
                      <a:endParaRPr lang="cs-CZ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0" dirty="0">
                          <a:effectLst/>
                        </a:rPr>
                        <a:t>50</a:t>
                      </a:r>
                      <a:endParaRPr lang="cs-CZ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41466199"/>
                  </a:ext>
                </a:extLst>
              </a:tr>
              <a:tr h="545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0" dirty="0">
                          <a:effectLst/>
                        </a:rPr>
                        <a:t>Smíchovská střední průmyslová škola a gymnázium</a:t>
                      </a:r>
                      <a:endParaRPr lang="cs-CZ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0" dirty="0">
                          <a:effectLst/>
                        </a:rPr>
                        <a:t>30</a:t>
                      </a:r>
                      <a:endParaRPr lang="cs-CZ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54158726"/>
                  </a:ext>
                </a:extLst>
              </a:tr>
              <a:tr h="545164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0" dirty="0">
                          <a:effectLst/>
                        </a:rPr>
                        <a:t>Střední odborná škola - Centrum odborné přípravy a Gymnázium</a:t>
                      </a:r>
                      <a:endParaRPr lang="cs-CZ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cs-CZ" sz="1800" b="1" kern="0" dirty="0">
                          <a:effectLst/>
                        </a:rPr>
                        <a:t>294</a:t>
                      </a:r>
                      <a:endParaRPr lang="cs-CZ" sz="1800" b="1" kern="100" dirty="0">
                        <a:effectLst/>
                        <a:latin typeface="Aptos" panose="020B0004020202020204" pitchFamily="34" charset="0"/>
                        <a:ea typeface="Aptos" panose="020B000402020202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465099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00008834"/>
      </p:ext>
    </p:extLst>
  </p:cSld>
  <p:clrMapOvr>
    <a:masterClrMapping/>
  </p:clrMapOvr>
</p:sld>
</file>

<file path=ppt/theme/theme1.xml><?xml version="1.0" encoding="utf-8"?>
<a:theme xmlns:a="http://schemas.openxmlformats.org/drawingml/2006/main" name="Tmava">
  <a:themeElements>
    <a:clrScheme name="PrahaPPT_pos">
      <a:dk1>
        <a:srgbClr val="000000"/>
      </a:dk1>
      <a:lt1>
        <a:srgbClr val="FFFFFF"/>
      </a:lt1>
      <a:dk2>
        <a:srgbClr val="001871"/>
      </a:dk2>
      <a:lt2>
        <a:srgbClr val="FFFFFF"/>
      </a:lt2>
      <a:accent1>
        <a:srgbClr val="C81428"/>
      </a:accent1>
      <a:accent2>
        <a:srgbClr val="EF9600"/>
      </a:accent2>
      <a:accent3>
        <a:srgbClr val="6A2C3E"/>
      </a:accent3>
      <a:accent4>
        <a:srgbClr val="00B140"/>
      </a:accent4>
      <a:accent5>
        <a:srgbClr val="0057B8"/>
      </a:accent5>
      <a:accent6>
        <a:srgbClr val="C83737"/>
      </a:accent6>
      <a:hlink>
        <a:srgbClr val="0096FF"/>
      </a:hlink>
      <a:folHlink>
        <a:srgbClr val="75787B"/>
      </a:folHlink>
    </a:clrScheme>
    <a:fontScheme name="Nordic_negati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e1" id="{39A0D0D7-44C4-46E2-BE30-9C1B800E9981}" vid="{E474D25C-F3B5-4610-9821-BDCFF3B5703C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Tmava</Template>
  <TotalTime>10605</TotalTime>
  <Words>1680</Words>
  <Application>Microsoft Office PowerPoint</Application>
  <PresentationFormat>Předvádění na obrazovce (4:3)</PresentationFormat>
  <Paragraphs>453</Paragraphs>
  <Slides>27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27</vt:i4>
      </vt:variant>
    </vt:vector>
  </HeadingPairs>
  <TitlesOfParts>
    <vt:vector size="34" baseType="lpstr">
      <vt:lpstr>Aptos</vt:lpstr>
      <vt:lpstr>Aptos Narrow</vt:lpstr>
      <vt:lpstr>Arial</vt:lpstr>
      <vt:lpstr>Calibri</vt:lpstr>
      <vt:lpstr>Georgia</vt:lpstr>
      <vt:lpstr>Trebuchet MS</vt:lpstr>
      <vt:lpstr>Tmava</vt:lpstr>
      <vt:lpstr>  Školství 2023-2026</vt:lpstr>
      <vt:lpstr>Počty žáků v devátých třídách (reálně 2025)</vt:lpstr>
      <vt:lpstr>Počty žáků v devátých třídách (reálně 2026)</vt:lpstr>
      <vt:lpstr>Počty žáků v devátých třídách (srovnání)</vt:lpstr>
      <vt:lpstr>Proč je tak velká chybovost?</vt:lpstr>
      <vt:lpstr>Meziroční pokles žáků</vt:lpstr>
      <vt:lpstr>Počet míst na SŠ v Praze</vt:lpstr>
      <vt:lpstr>Počet míst ve školách</vt:lpstr>
      <vt:lpstr>Nové kapacity od roku 2023 </vt:lpstr>
      <vt:lpstr>Nové kapacity od roku 2023 </vt:lpstr>
      <vt:lpstr>Nové kapacity od roku 2023 </vt:lpstr>
      <vt:lpstr>Nové kapacity od roku 2023 </vt:lpstr>
      <vt:lpstr>Nové kapacity od roku 2023 </vt:lpstr>
      <vt:lpstr>Jak je to s těmi čísly?</vt:lpstr>
      <vt:lpstr>Jak je to s těmi čísly?</vt:lpstr>
      <vt:lpstr>Jak je to s těmi čísly?</vt:lpstr>
      <vt:lpstr>Jak je to s těmi čísly?</vt:lpstr>
      <vt:lpstr>Školské stavby ve výstavbě</vt:lpstr>
      <vt:lpstr>Školské stavby ve výstavbě či v přípravě</vt:lpstr>
      <vt:lpstr>Školské stavby ve výstavbě či v přípravě</vt:lpstr>
      <vt:lpstr>Školské stavby ve výstavbě či v přípravě</vt:lpstr>
      <vt:lpstr>Školské stavby ve výstavbě či v přípravě</vt:lpstr>
      <vt:lpstr>Školské stavby ve výstavbě či v přípravě</vt:lpstr>
      <vt:lpstr>A co pedagogové?</vt:lpstr>
      <vt:lpstr>A co kvalita výuky?</vt:lpstr>
      <vt:lpstr>Prezentace aplikace PowerPoint</vt:lpstr>
      <vt:lpstr>Děkuji za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Vítězslav Mareš</dc:creator>
  <cp:lastModifiedBy>Kubátová Eva (MHMP, OMM)</cp:lastModifiedBy>
  <cp:revision>51</cp:revision>
  <cp:lastPrinted>2026-02-10T08:16:35Z</cp:lastPrinted>
  <dcterms:created xsi:type="dcterms:W3CDTF">2020-01-10T10:06:52Z</dcterms:created>
  <dcterms:modified xsi:type="dcterms:W3CDTF">2026-02-20T10:37:46Z</dcterms:modified>
</cp:coreProperties>
</file>