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9"/>
  </p:notesMasterIdLst>
  <p:sldIdLst>
    <p:sldId id="291" r:id="rId2"/>
    <p:sldId id="313" r:id="rId3"/>
    <p:sldId id="320" r:id="rId4"/>
    <p:sldId id="321" r:id="rId5"/>
    <p:sldId id="322" r:id="rId6"/>
    <p:sldId id="324" r:id="rId7"/>
    <p:sldId id="312" r:id="rId8"/>
    <p:sldId id="323" r:id="rId9"/>
    <p:sldId id="314" r:id="rId10"/>
    <p:sldId id="315" r:id="rId11"/>
    <p:sldId id="316" r:id="rId12"/>
    <p:sldId id="317" r:id="rId13"/>
    <p:sldId id="318" r:id="rId14"/>
    <p:sldId id="319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275" r:id="rId28"/>
  </p:sldIdLst>
  <p:sldSz cx="9144000" cy="6858000" type="screen4x3"/>
  <p:notesSz cx="6797675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87B"/>
    <a:srgbClr val="FFFF00"/>
    <a:srgbClr val="7A283C"/>
    <a:srgbClr val="00B331"/>
    <a:srgbClr val="0056BC"/>
    <a:srgbClr val="E90C24"/>
    <a:srgbClr val="FF9700"/>
    <a:srgbClr val="FF0000"/>
    <a:srgbClr val="FFC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54" autoAdjust="0"/>
  </p:normalViewPr>
  <p:slideViewPr>
    <p:cSldViewPr snapToGrid="0" showGuides="1">
      <p:cViewPr varScale="1">
        <p:scale>
          <a:sx n="111" d="100"/>
          <a:sy n="111" d="100"/>
        </p:scale>
        <p:origin x="16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50" tIns="45725" rIns="91450" bIns="4572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50" tIns="45725" rIns="91450" bIns="45725" rtlCol="0"/>
          <a:lstStyle>
            <a:lvl1pPr algn="r">
              <a:defRPr sz="1200"/>
            </a:lvl1pPr>
          </a:lstStyle>
          <a:p>
            <a:fld id="{86A72F8E-9C14-4771-8BB4-9FF0607221F8}" type="datetimeFigureOut">
              <a:rPr lang="cs-CZ" smtClean="0"/>
              <a:t>20.02.2026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0" tIns="45725" rIns="91450" bIns="4572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50" tIns="45725" rIns="91450" bIns="4572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50" tIns="45725" rIns="91450" bIns="4572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50" tIns="45725" rIns="91450" bIns="45725" rtlCol="0" anchor="b"/>
          <a:lstStyle>
            <a:lvl1pPr algn="r">
              <a:defRPr sz="12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FAD6-C595-49B9-A010-ACF37127121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1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8502363-A4D5-A144-A998-94390D172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8BD1BDD-9117-1D4E-AA0B-B4F597F8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C752F3-2760-504C-AE8A-F7A4A35DE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883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/>
              <a:t>Edit Master text styles</a:t>
            </a:r>
          </a:p>
          <a:p>
            <a:pPr lvl="0"/>
            <a:endParaRPr lang="cs-CZ" dirty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521D414-B8D7-4A91-9957-91522147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687" y="293208"/>
            <a:ext cx="6087600" cy="2706024"/>
          </a:xfrm>
        </p:spPr>
        <p:txBody>
          <a:bodyPr>
            <a:normAutofit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Školství 2023-2026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8DFF60AA-8C90-49FB-B751-44DF1B622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687" y="5385938"/>
            <a:ext cx="6087600" cy="117885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Mgr. Antonín Klecanda</a:t>
            </a:r>
          </a:p>
          <a:p>
            <a:pPr marL="0" indent="0">
              <a:buNone/>
            </a:pPr>
            <a:r>
              <a:rPr lang="cs-CZ" sz="1800" dirty="0"/>
              <a:t>radní hl. m. Prahy pro oblast školství, sportu a volného času</a:t>
            </a:r>
          </a:p>
        </p:txBody>
      </p:sp>
    </p:spTree>
    <p:extLst>
      <p:ext uri="{BB962C8B-B14F-4D97-AF65-F5344CB8AC3E}">
        <p14:creationId xmlns:p14="http://schemas.microsoft.com/office/powerpoint/2010/main" val="2040024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A4C55-009E-E110-8AC8-7F6576321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9F9220F5-02A2-A404-ECC4-9C5CC3E2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" y="291601"/>
            <a:ext cx="8373934" cy="893388"/>
          </a:xfrm>
        </p:spPr>
        <p:txBody>
          <a:bodyPr anchor="t">
            <a:normAutofit fontScale="90000"/>
          </a:bodyPr>
          <a:lstStyle/>
          <a:p>
            <a:r>
              <a:rPr lang="cs-CZ" sz="3600" dirty="0"/>
              <a:t>Nové kapacity od roku 2023</a:t>
            </a:r>
            <a:br>
              <a:rPr lang="cs-CZ" sz="1300" dirty="0"/>
            </a:br>
            <a:endParaRPr lang="cs-CZ" sz="1300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2C7643B-811E-AA6F-C23C-5874077B5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61385"/>
              </p:ext>
            </p:extLst>
          </p:nvPr>
        </p:nvGraphicFramePr>
        <p:xfrm>
          <a:off x="197833" y="1027818"/>
          <a:ext cx="8748334" cy="4802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3428">
                  <a:extLst>
                    <a:ext uri="{9D8B030D-6E8A-4147-A177-3AD203B41FA5}">
                      <a16:colId xmlns:a16="http://schemas.microsoft.com/office/drawing/2014/main" val="2693433966"/>
                    </a:ext>
                  </a:extLst>
                </a:gridCol>
                <a:gridCol w="2764906">
                  <a:extLst>
                    <a:ext uri="{9D8B030D-6E8A-4147-A177-3AD203B41FA5}">
                      <a16:colId xmlns:a16="http://schemas.microsoft.com/office/drawing/2014/main" val="541566666"/>
                    </a:ext>
                  </a:extLst>
                </a:gridCol>
              </a:tblGrid>
              <a:tr h="624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0" dirty="0">
                          <a:effectLst/>
                        </a:rPr>
                        <a:t>Škola- název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0" dirty="0">
                          <a:effectLst/>
                        </a:rPr>
                        <a:t>Navýšení kapacity školy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706155"/>
                  </a:ext>
                </a:extLst>
              </a:tr>
              <a:tr h="7403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Gymnázium Oty Pavla, Praha 5, Loučanská 520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25844430"/>
                  </a:ext>
                </a:extLst>
              </a:tr>
              <a:tr h="50793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Akademie řemesel Praha - Střední škola</a:t>
                      </a:r>
                      <a:br>
                        <a:rPr lang="cs-CZ" sz="1800" b="1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800" b="1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technická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4884237"/>
                  </a:ext>
                </a:extLst>
              </a:tr>
              <a:tr h="7403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Střední průmyslová škola stavební Josefa Gočára, Praha</a:t>
                      </a:r>
                      <a:br>
                        <a:rPr lang="cs-CZ" sz="1800" b="1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800" b="1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4, Družstevní ochoz 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0624010"/>
                  </a:ext>
                </a:extLst>
              </a:tr>
              <a:tr h="987094">
                <a:tc>
                  <a:txBody>
                    <a:bodyPr/>
                    <a:lstStyle/>
                    <a:p>
                      <a:pPr algn="l" fontAlgn="ctr"/>
                      <a:r>
                        <a:rPr lang="nn-NO" sz="1800" b="1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Gymnázium, Praha 10, Voděradská 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9245020"/>
                  </a:ext>
                </a:extLst>
              </a:tr>
              <a:tr h="4935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Obchodní akademie Hovorčovická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4838842"/>
                  </a:ext>
                </a:extLst>
              </a:tr>
              <a:tr h="4944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ŠKOLA EU PRAHA, střední odborná škola a gymnázium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3410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74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F4088-E37D-41B8-CF5D-310E652A6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E0B2AD94-B9D0-9A24-8260-BC3876A3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" y="291601"/>
            <a:ext cx="8373934" cy="893388"/>
          </a:xfrm>
        </p:spPr>
        <p:txBody>
          <a:bodyPr anchor="t">
            <a:normAutofit fontScale="90000"/>
          </a:bodyPr>
          <a:lstStyle/>
          <a:p>
            <a:r>
              <a:rPr lang="cs-CZ" sz="3600" dirty="0"/>
              <a:t>Nové kapacity od roku 2023</a:t>
            </a:r>
            <a:br>
              <a:rPr lang="cs-CZ" sz="1300" dirty="0"/>
            </a:br>
            <a:endParaRPr lang="cs-CZ" sz="13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D92B162-DC63-0EBF-FDC5-D85484EFF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933541"/>
              </p:ext>
            </p:extLst>
          </p:nvPr>
        </p:nvGraphicFramePr>
        <p:xfrm>
          <a:off x="153955" y="1119770"/>
          <a:ext cx="8836090" cy="4618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3449">
                  <a:extLst>
                    <a:ext uri="{9D8B030D-6E8A-4147-A177-3AD203B41FA5}">
                      <a16:colId xmlns:a16="http://schemas.microsoft.com/office/drawing/2014/main" val="4220169921"/>
                    </a:ext>
                  </a:extLst>
                </a:gridCol>
                <a:gridCol w="2792641">
                  <a:extLst>
                    <a:ext uri="{9D8B030D-6E8A-4147-A177-3AD203B41FA5}">
                      <a16:colId xmlns:a16="http://schemas.microsoft.com/office/drawing/2014/main" val="1699971428"/>
                    </a:ext>
                  </a:extLst>
                </a:gridCol>
              </a:tblGrid>
              <a:tr h="665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0" dirty="0">
                          <a:effectLst/>
                        </a:rPr>
                        <a:t>Škola- název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0" dirty="0">
                          <a:effectLst/>
                        </a:rPr>
                        <a:t>Navýšení kapacity školy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53009758"/>
                  </a:ext>
                </a:extLst>
              </a:tr>
              <a:tr h="78814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Střední odborné učiliště, Praha - Radotín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1829363"/>
                  </a:ext>
                </a:extLst>
              </a:tr>
              <a:tr h="2741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SOŠ logistických služeb, Praha 9, Učňovská 100/1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5574861"/>
                  </a:ext>
                </a:extLst>
              </a:tr>
              <a:tr h="78814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SVŠUAŘ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0089089"/>
                  </a:ext>
                </a:extLst>
              </a:tr>
              <a:tr h="10508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Akademické gymnázium a Jazyková škola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34239747"/>
                  </a:ext>
                </a:extLst>
              </a:tr>
              <a:tr h="5254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Střední průmyslová škola na Proseku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9664031"/>
                  </a:ext>
                </a:extLst>
              </a:tr>
              <a:tr h="5263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Střední průmyslová škola elektrotechnická a gymnázium </a:t>
                      </a:r>
                    </a:p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 Úžlabině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5864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75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5FA23-A8DE-EFE2-ACB2-706C7D0D7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CD0C0B1A-8715-188A-91FD-2EF1EDDA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" y="291601"/>
            <a:ext cx="8373934" cy="893388"/>
          </a:xfrm>
        </p:spPr>
        <p:txBody>
          <a:bodyPr anchor="t">
            <a:normAutofit fontScale="90000"/>
          </a:bodyPr>
          <a:lstStyle/>
          <a:p>
            <a:r>
              <a:rPr lang="cs-CZ" sz="3600" dirty="0"/>
              <a:t>Nové kapacity od roku 2023</a:t>
            </a:r>
            <a:br>
              <a:rPr lang="cs-CZ" sz="1300" dirty="0"/>
            </a:br>
            <a:endParaRPr lang="cs-CZ" sz="1300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A0CA346-017D-9B5F-C1E6-2D0D65239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416104"/>
              </p:ext>
            </p:extLst>
          </p:nvPr>
        </p:nvGraphicFramePr>
        <p:xfrm>
          <a:off x="448457" y="1531710"/>
          <a:ext cx="7995747" cy="4080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8696">
                  <a:extLst>
                    <a:ext uri="{9D8B030D-6E8A-4147-A177-3AD203B41FA5}">
                      <a16:colId xmlns:a16="http://schemas.microsoft.com/office/drawing/2014/main" val="136951095"/>
                    </a:ext>
                  </a:extLst>
                </a:gridCol>
                <a:gridCol w="2527051">
                  <a:extLst>
                    <a:ext uri="{9D8B030D-6E8A-4147-A177-3AD203B41FA5}">
                      <a16:colId xmlns:a16="http://schemas.microsoft.com/office/drawing/2014/main" val="2061559350"/>
                    </a:ext>
                  </a:extLst>
                </a:gridCol>
              </a:tblGrid>
              <a:tr h="643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0" dirty="0">
                          <a:effectLst/>
                        </a:rPr>
                        <a:t>Škola- název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0" dirty="0">
                          <a:effectLst/>
                        </a:rPr>
                        <a:t>Navýšení kapacity školy</a:t>
                      </a:r>
                      <a:endParaRPr lang="cs-CZ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93751349"/>
                  </a:ext>
                </a:extLst>
              </a:tr>
              <a:tr h="762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Střední průmyslová škola strojnická, škola</a:t>
                      </a:r>
                      <a:b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hlavního města Prahy, Praha 1, Betlémská 4/287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8173064"/>
                  </a:ext>
                </a:extLst>
              </a:tr>
              <a:tr h="4811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Střední průmyslová škola strojnická, škola</a:t>
                      </a:r>
                      <a:b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hlavního města Prahy, Praha 1, Betlémská 4/287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63012231"/>
                  </a:ext>
                </a:extLst>
              </a:tr>
              <a:tr h="5950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Smíchovská střední průmyslová škola a gymnázium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35723536"/>
                  </a:ext>
                </a:extLst>
              </a:tr>
              <a:tr h="56693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Střední odborná škola - Centrum odborné přípravy a Gymnázium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8867652"/>
                  </a:ext>
                </a:extLst>
              </a:tr>
              <a:tr h="5082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Střední zdravotnická škola, se sídlem Ruská 2200/91, Praha 10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7761153"/>
                  </a:ext>
                </a:extLst>
              </a:tr>
              <a:tr h="5091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SŠ DUKE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4177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64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6A932-DED8-3442-1AED-BED1FB068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561F69D6-E88F-9362-5534-A6E36748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" y="151641"/>
            <a:ext cx="8079135" cy="828073"/>
          </a:xfrm>
        </p:spPr>
        <p:txBody>
          <a:bodyPr anchor="t">
            <a:normAutofit fontScale="90000"/>
          </a:bodyPr>
          <a:lstStyle/>
          <a:p>
            <a:r>
              <a:rPr lang="cs-CZ" sz="3600" dirty="0"/>
              <a:t>Nové kapacity od roku 2023</a:t>
            </a:r>
            <a:br>
              <a:rPr lang="cs-CZ" sz="1300" dirty="0"/>
            </a:br>
            <a:endParaRPr lang="cs-CZ" sz="13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7D7D3AA-6F6C-3A7B-4DAE-C9378EAF4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80941"/>
              </p:ext>
            </p:extLst>
          </p:nvPr>
        </p:nvGraphicFramePr>
        <p:xfrm>
          <a:off x="257180" y="1251971"/>
          <a:ext cx="8466942" cy="4588112"/>
        </p:xfrm>
        <a:graphic>
          <a:graphicData uri="http://schemas.openxmlformats.org/drawingml/2006/table">
            <a:tbl>
              <a:tblPr/>
              <a:tblGrid>
                <a:gridCol w="7175165">
                  <a:extLst>
                    <a:ext uri="{9D8B030D-6E8A-4147-A177-3AD203B41FA5}">
                      <a16:colId xmlns:a16="http://schemas.microsoft.com/office/drawing/2014/main" val="3151321508"/>
                    </a:ext>
                  </a:extLst>
                </a:gridCol>
                <a:gridCol w="1291777">
                  <a:extLst>
                    <a:ext uri="{9D8B030D-6E8A-4147-A177-3AD203B41FA5}">
                      <a16:colId xmlns:a16="http://schemas.microsoft.com/office/drawing/2014/main" val="3946929230"/>
                    </a:ext>
                  </a:extLst>
                </a:gridCol>
              </a:tblGrid>
              <a:tr h="77082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Škola- název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Navýšení kapacity školy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382053"/>
                  </a:ext>
                </a:extLst>
              </a:tr>
              <a:tr h="33016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Gymnázium, Na Zatlance 11, Praha 5</a:t>
                      </a:r>
                      <a:endParaRPr lang="pl-PL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66332"/>
                  </a:ext>
                </a:extLst>
              </a:tr>
              <a:tr h="33016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Vyšší odborná škola zdravotnická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142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98" marR="58298" marT="29149" marB="291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912506"/>
                  </a:ext>
                </a:extLst>
              </a:tr>
              <a:tr h="4433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 Střední zdravotnická škola a gymnázium, Praha 1, Alšovo nábřeží 6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361627"/>
                  </a:ext>
                </a:extLst>
              </a:tr>
              <a:tr h="48152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Akademie řemesel Praha - Střední škola technická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687497"/>
                  </a:ext>
                </a:extLst>
              </a:tr>
              <a:tr h="48152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Vyšší odborná škola textilních řemesel a Střední umělecká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142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98" marR="58298" marT="29149" marB="291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88891"/>
                  </a:ext>
                </a:extLst>
              </a:tr>
              <a:tr h="48152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škola textilních řemesel, Praha 1, U Půjčovny 9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011386"/>
                  </a:ext>
                </a:extLst>
              </a:tr>
              <a:tr h="48152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Gymnázium se sportovní přípravou Šeberov 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873406"/>
                  </a:ext>
                </a:extLst>
              </a:tr>
              <a:tr h="2603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Gymnázium Čakovice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30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010726"/>
                  </a:ext>
                </a:extLst>
              </a:tr>
              <a:tr h="26359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EduVia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360 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90371"/>
                  </a:ext>
                </a:extLst>
              </a:tr>
              <a:tr h="26359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3 051</a:t>
                      </a:r>
                      <a:endParaRPr lang="cs-CZ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3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332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C6E4B-8264-C3D8-65B4-AFFAAC75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" y="291601"/>
            <a:ext cx="8373934" cy="893388"/>
          </a:xfrm>
        </p:spPr>
        <p:txBody>
          <a:bodyPr/>
          <a:lstStyle/>
          <a:p>
            <a:r>
              <a:rPr lang="cs-CZ" dirty="0"/>
              <a:t>Jak je to s těmi čísly?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896972-D671-A44D-7555-BA7AB6BE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586204"/>
            <a:ext cx="8373934" cy="4506686"/>
          </a:xfrm>
        </p:spPr>
        <p:txBody>
          <a:bodyPr/>
          <a:lstStyle/>
          <a:p>
            <a:pPr algn="just"/>
            <a:r>
              <a:rPr lang="cs-CZ" dirty="0"/>
              <a:t>Celkově jsme přidali za tři roky přes 3 051 židliček.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Zápis do rejstříku nových míst může být najednou (Střední škola EduVia +360 míst) nebo postupně (Gymnázium Čakovice +30 míst).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U EduVie víme, že máme budovy pro 360 žáků, každý rok tak přibyde 90 míst (letos 60 míst gymnázium a 30 míst na Předškolní a mimoškolní pedagogika).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 U Gymnázia Čakovice stavíme přístavbu. Proto přidáváme letos jednu třídu 30 míst (celkově to bude +120 míst).</a:t>
            </a:r>
          </a:p>
        </p:txBody>
      </p:sp>
    </p:spTree>
    <p:extLst>
      <p:ext uri="{BB962C8B-B14F-4D97-AF65-F5344CB8AC3E}">
        <p14:creationId xmlns:p14="http://schemas.microsoft.com/office/powerpoint/2010/main" val="101883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CEA57-A59D-BDA8-B442-7FD41ADCD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1B2DB-4EA1-0C9A-B506-E4AB31397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" y="317241"/>
            <a:ext cx="8373934" cy="774442"/>
          </a:xfrm>
        </p:spPr>
        <p:txBody>
          <a:bodyPr/>
          <a:lstStyle/>
          <a:p>
            <a:r>
              <a:rPr lang="cs-CZ" dirty="0"/>
              <a:t>Jak je to s těmi čísly?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0F3274-04DC-43CD-1F6A-CDA7B4F6E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7" y="1287624"/>
            <a:ext cx="8976048" cy="450668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Gymnázium Čakovice: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    2025/2026	   2026/2027	   2027/2028	   2028/2029	   2029/2030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1.   30 žáků	    60 žáků	     30 žáků	     30 žáků	     30 žáků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2.   30 žáků	    30 žáků	     60 žáků	     30 žáků	     30 žáků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3.   30 žáků	    30 žáků	     30 žáků	     60 žáků	     30 žáků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4.   30 žáků	    30 žáků	     30 žáků	     30 žáků	     60 žáků</a:t>
            </a:r>
          </a:p>
        </p:txBody>
      </p:sp>
    </p:spTree>
    <p:extLst>
      <p:ext uri="{BB962C8B-B14F-4D97-AF65-F5344CB8AC3E}">
        <p14:creationId xmlns:p14="http://schemas.microsoft.com/office/powerpoint/2010/main" val="3277389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8B288-4362-A944-4F2B-BD6BCFBB5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DB49F-69A6-DD33-A122-B09D9D263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" y="317241"/>
            <a:ext cx="8373934" cy="774442"/>
          </a:xfrm>
        </p:spPr>
        <p:txBody>
          <a:bodyPr/>
          <a:lstStyle/>
          <a:p>
            <a:r>
              <a:rPr lang="cs-CZ" dirty="0"/>
              <a:t>Jak je to s těmi čísly?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A88180-8A97-CD18-344A-B628DC28E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7" y="1287624"/>
            <a:ext cx="8976048" cy="4506686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Školy zřízené Prahou: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    2025/2026	   2026/2027	   2027/2028	   2028/2029	   2029/2030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1.   12 755	    12 889	     11 752	     12 746	     12 755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2.   12 746	    12 755	     12 889	     11 752	     12 746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3.   11 752	    12 746	     12 755	     12 889	     11 752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4.   11 567	    11 752	     12 746	     12 755	     12 889</a:t>
            </a:r>
          </a:p>
        </p:txBody>
      </p:sp>
    </p:spTree>
    <p:extLst>
      <p:ext uri="{BB962C8B-B14F-4D97-AF65-F5344CB8AC3E}">
        <p14:creationId xmlns:p14="http://schemas.microsoft.com/office/powerpoint/2010/main" val="230275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5E019-FEB0-88B3-4261-12A8BAE7D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1A644E-3917-98C0-6DF8-858633CC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73" y="447869"/>
            <a:ext cx="8373934" cy="774442"/>
          </a:xfrm>
        </p:spPr>
        <p:txBody>
          <a:bodyPr/>
          <a:lstStyle/>
          <a:p>
            <a:r>
              <a:rPr lang="cs-CZ" dirty="0"/>
              <a:t>Jak je to s těmi čísly?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F340968-0CE7-1462-94BC-9F143625F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616473"/>
              </p:ext>
            </p:extLst>
          </p:nvPr>
        </p:nvGraphicFramePr>
        <p:xfrm>
          <a:off x="662474" y="2080727"/>
          <a:ext cx="7305871" cy="2696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089">
                  <a:extLst>
                    <a:ext uri="{9D8B030D-6E8A-4147-A177-3AD203B41FA5}">
                      <a16:colId xmlns:a16="http://schemas.microsoft.com/office/drawing/2014/main" val="976727511"/>
                    </a:ext>
                  </a:extLst>
                </a:gridCol>
                <a:gridCol w="1429494">
                  <a:extLst>
                    <a:ext uri="{9D8B030D-6E8A-4147-A177-3AD203B41FA5}">
                      <a16:colId xmlns:a16="http://schemas.microsoft.com/office/drawing/2014/main" val="2966399134"/>
                    </a:ext>
                  </a:extLst>
                </a:gridCol>
                <a:gridCol w="1027679">
                  <a:extLst>
                    <a:ext uri="{9D8B030D-6E8A-4147-A177-3AD203B41FA5}">
                      <a16:colId xmlns:a16="http://schemas.microsoft.com/office/drawing/2014/main" val="2747280782"/>
                    </a:ext>
                  </a:extLst>
                </a:gridCol>
                <a:gridCol w="994124">
                  <a:extLst>
                    <a:ext uri="{9D8B030D-6E8A-4147-A177-3AD203B41FA5}">
                      <a16:colId xmlns:a16="http://schemas.microsoft.com/office/drawing/2014/main" val="1687512932"/>
                    </a:ext>
                  </a:extLst>
                </a:gridCol>
                <a:gridCol w="1622485">
                  <a:extLst>
                    <a:ext uri="{9D8B030D-6E8A-4147-A177-3AD203B41FA5}">
                      <a16:colId xmlns:a16="http://schemas.microsoft.com/office/drawing/2014/main" val="3049421401"/>
                    </a:ext>
                  </a:extLst>
                </a:gridCol>
              </a:tblGrid>
              <a:tr h="9086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 dirty="0">
                          <a:effectLst/>
                        </a:rPr>
                        <a:t>2023/24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 dirty="0">
                          <a:effectLst/>
                        </a:rPr>
                        <a:t>2024/25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 dirty="0">
                          <a:effectLst/>
                        </a:rPr>
                        <a:t>2025/26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u="none" strike="noStrike" dirty="0">
                          <a:effectLst/>
                        </a:rPr>
                        <a:t>2026/27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114711"/>
                  </a:ext>
                </a:extLst>
              </a:tr>
              <a:tr h="90861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800" u="none" strike="noStrike" dirty="0">
                          <a:effectLst/>
                        </a:rPr>
                        <a:t>CELKEM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800" u="none" strike="noStrike" dirty="0">
                          <a:effectLst/>
                        </a:rPr>
                        <a:t>16 530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800" u="none" strike="noStrike" dirty="0">
                          <a:effectLst/>
                        </a:rPr>
                        <a:t>17 820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800" u="none" strike="noStrike" dirty="0">
                          <a:effectLst/>
                        </a:rPr>
                        <a:t>19 034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800" u="none" strike="noStrike" dirty="0">
                          <a:effectLst/>
                        </a:rPr>
                        <a:t>19 144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5022239"/>
                  </a:ext>
                </a:extLst>
              </a:tr>
              <a:tr h="8793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800" u="none" strike="noStrike" dirty="0">
                          <a:effectLst/>
                        </a:rPr>
                        <a:t>Veřejné školy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800" u="none" strike="noStrike" dirty="0">
                          <a:effectLst/>
                        </a:rPr>
                        <a:t>11 750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800" u="none" strike="noStrike" dirty="0">
                          <a:effectLst/>
                        </a:rPr>
                        <a:t>12 746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800" u="none" strike="noStrike" dirty="0">
                          <a:effectLst/>
                        </a:rPr>
                        <a:t>12 755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800" u="none" strike="noStrike" dirty="0">
                          <a:effectLst/>
                        </a:rPr>
                        <a:t>12 889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66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58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682AF-85C8-735C-76DD-D9963D33C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/>
              <a:t>Školské stavby ve výstavbě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D57564-F022-64C2-859D-FA57FC5BA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66" y="1287917"/>
            <a:ext cx="8373934" cy="508489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Sportovní hala u SŠ COPAG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Základní škola a střední škola ŠEBEROV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Gymnázium Na Zatlance – střešní vestavba, Praha 5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Přístavba MŠ speciální a SŠ Aloyse Klara, Praha 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ZŠ speciální Zlíchov, Praha 5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ZŠ poruchy zraku – rekonstrukce prostor po internátu na učebny a SPC, Praha 2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89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855C8-C001-9D6D-C5E7-26C8B15E5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E8F94-3235-27A4-C007-AF77ABC9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Školské stavby ve výstavbě či v přípravě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33D153-CCCA-A87D-FE0F-7B78ED205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66" y="1287917"/>
            <a:ext cx="8373934" cy="508489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ZŠ Praha–Kolovraty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MŠ Švestka, Praha 13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Lyceum Březiněves, Praha 8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ZŠ a SŠ Formanská, Újezd u Průhonic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Gymnázium na Pražačce – nástavba, Praha 3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Gymnázium Opatov, nástavba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Gymnázium Nad Štolou, přestavba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26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03305-597B-F04F-6A93-CC219847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P</a:t>
            </a:r>
            <a:r>
              <a:rPr lang="en-US" sz="3200" dirty="0">
                <a:solidFill>
                  <a:schemeClr val="tx1"/>
                </a:solidFill>
              </a:rPr>
              <a:t>očty žáků v devátých třídách</a:t>
            </a:r>
            <a:r>
              <a:rPr lang="cs-CZ" sz="3200" dirty="0">
                <a:solidFill>
                  <a:schemeClr val="tx1"/>
                </a:solidFill>
              </a:rPr>
              <a:t> (reálně 2025)</a:t>
            </a:r>
            <a:endParaRPr lang="cs-CZ" sz="3200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6BBF18F4-D7BC-217E-462D-F63F3EE7C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236122"/>
              </p:ext>
            </p:extLst>
          </p:nvPr>
        </p:nvGraphicFramePr>
        <p:xfrm>
          <a:off x="158620" y="1912776"/>
          <a:ext cx="8817434" cy="3387011"/>
        </p:xfrm>
        <a:graphic>
          <a:graphicData uri="http://schemas.openxmlformats.org/drawingml/2006/table">
            <a:tbl>
              <a:tblPr/>
              <a:tblGrid>
                <a:gridCol w="1205616">
                  <a:extLst>
                    <a:ext uri="{9D8B030D-6E8A-4147-A177-3AD203B41FA5}">
                      <a16:colId xmlns:a16="http://schemas.microsoft.com/office/drawing/2014/main" val="208050367"/>
                    </a:ext>
                  </a:extLst>
                </a:gridCol>
                <a:gridCol w="1658786">
                  <a:extLst>
                    <a:ext uri="{9D8B030D-6E8A-4147-A177-3AD203B41FA5}">
                      <a16:colId xmlns:a16="http://schemas.microsoft.com/office/drawing/2014/main" val="2929814773"/>
                    </a:ext>
                  </a:extLst>
                </a:gridCol>
                <a:gridCol w="744129">
                  <a:extLst>
                    <a:ext uri="{9D8B030D-6E8A-4147-A177-3AD203B41FA5}">
                      <a16:colId xmlns:a16="http://schemas.microsoft.com/office/drawing/2014/main" val="615928050"/>
                    </a:ext>
                  </a:extLst>
                </a:gridCol>
                <a:gridCol w="744129">
                  <a:extLst>
                    <a:ext uri="{9D8B030D-6E8A-4147-A177-3AD203B41FA5}">
                      <a16:colId xmlns:a16="http://schemas.microsoft.com/office/drawing/2014/main" val="787414368"/>
                    </a:ext>
                  </a:extLst>
                </a:gridCol>
                <a:gridCol w="744129">
                  <a:extLst>
                    <a:ext uri="{9D8B030D-6E8A-4147-A177-3AD203B41FA5}">
                      <a16:colId xmlns:a16="http://schemas.microsoft.com/office/drawing/2014/main" val="532858556"/>
                    </a:ext>
                  </a:extLst>
                </a:gridCol>
                <a:gridCol w="744129">
                  <a:extLst>
                    <a:ext uri="{9D8B030D-6E8A-4147-A177-3AD203B41FA5}">
                      <a16:colId xmlns:a16="http://schemas.microsoft.com/office/drawing/2014/main" val="2723042933"/>
                    </a:ext>
                  </a:extLst>
                </a:gridCol>
                <a:gridCol w="744129">
                  <a:extLst>
                    <a:ext uri="{9D8B030D-6E8A-4147-A177-3AD203B41FA5}">
                      <a16:colId xmlns:a16="http://schemas.microsoft.com/office/drawing/2014/main" val="3083002865"/>
                    </a:ext>
                  </a:extLst>
                </a:gridCol>
                <a:gridCol w="744129">
                  <a:extLst>
                    <a:ext uri="{9D8B030D-6E8A-4147-A177-3AD203B41FA5}">
                      <a16:colId xmlns:a16="http://schemas.microsoft.com/office/drawing/2014/main" val="3253176212"/>
                    </a:ext>
                  </a:extLst>
                </a:gridCol>
                <a:gridCol w="744129">
                  <a:extLst>
                    <a:ext uri="{9D8B030D-6E8A-4147-A177-3AD203B41FA5}">
                      <a16:colId xmlns:a16="http://schemas.microsoft.com/office/drawing/2014/main" val="3074822232"/>
                    </a:ext>
                  </a:extLst>
                </a:gridCol>
                <a:gridCol w="744129">
                  <a:extLst>
                    <a:ext uri="{9D8B030D-6E8A-4147-A177-3AD203B41FA5}">
                      <a16:colId xmlns:a16="http://schemas.microsoft.com/office/drawing/2014/main" val="3422672905"/>
                    </a:ext>
                  </a:extLst>
                </a:gridCol>
              </a:tblGrid>
              <a:tr h="102397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Zřizovatel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vykázáno 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ODHAD počtu žáků v běžných třídách v 9. ročníku ZŠ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478189"/>
                  </a:ext>
                </a:extLst>
              </a:tr>
              <a:tr h="39383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šklní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rok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30.09.2024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 odhad vycházeno pouze z počtu žáků v nižších ročnících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908425"/>
                  </a:ext>
                </a:extLst>
              </a:tr>
              <a:tr h="7876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2024/25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2025/26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2026/27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2027/28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2028/29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2029/30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2030/31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2031/32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2032/33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691637"/>
                  </a:ext>
                </a:extLst>
              </a:tr>
              <a:tr h="39383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11 406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11 257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11 783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11 417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12 666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12 480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13 025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12 680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12 773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672083"/>
                  </a:ext>
                </a:extLst>
              </a:tr>
              <a:tr h="39383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1 041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1 086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1 113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1 209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1 303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091989"/>
                  </a:ext>
                </a:extLst>
              </a:tr>
              <a:tr h="39383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Celkem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12011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11 914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12 516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12 174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13 707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13 566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14 138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13 889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14 076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90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958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3199B-C59C-D740-CF0E-B379BD1BD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45EC4-AB1E-34FF-7C85-80B26A9E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Školské stavby ve výstavbě či v přípravě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1800A1-4C63-39B1-2D14-7975FC202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66" y="1287917"/>
            <a:ext cx="8373934" cy="5084891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Smíchov City Center SŠ, Praha 5</a:t>
            </a:r>
          </a:p>
          <a:p>
            <a:pPr marL="0" indent="0">
              <a:buNone/>
            </a:pPr>
            <a:endParaRPr lang="cs-CZ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Gymnázium Pergamenka, Praha 7</a:t>
            </a: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Gymnázium Ládví,</a:t>
            </a:r>
            <a:r>
              <a:rPr lang="cs-CZ" dirty="0">
                <a:solidFill>
                  <a:prstClr val="black"/>
                </a:solidFill>
              </a:rPr>
              <a:t> Praha 8</a:t>
            </a:r>
          </a:p>
          <a:p>
            <a:pPr marL="0" indent="0">
              <a:buNone/>
            </a:pPr>
            <a:endParaRPr lang="cs-CZ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Gymnázium při ZŠ Janského, Praha 13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solidFill>
                <a:prstClr val="black"/>
              </a:solidFill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dirty="0">
                <a:solidFill>
                  <a:prstClr val="black"/>
                </a:solidFill>
              </a:rPr>
              <a:t>Rozšíření ZŠ speciální Trávníčkova, Praha 13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solidFill>
                <a:srgbClr val="000000"/>
              </a:solidFill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dirty="0">
                <a:solidFill>
                  <a:srgbClr val="000000"/>
                </a:solidFill>
              </a:rPr>
              <a:t>Gymnázium Hostivař,</a:t>
            </a:r>
            <a:r>
              <a:rPr lang="cs-CZ" dirty="0">
                <a:solidFill>
                  <a:prstClr val="black"/>
                </a:solidFill>
              </a:rPr>
              <a:t> Praha 15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solidFill>
                <a:prstClr val="black"/>
              </a:solidFill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dirty="0">
                <a:solidFill>
                  <a:prstClr val="black"/>
                </a:solidFill>
              </a:rPr>
              <a:t>SŠ K Berance, Horní Počernice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688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6F470-2716-950F-2E69-30CCDC510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67A4E-D738-6E84-A783-7BE4F9531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Školské stavby ve výstavbě či v přípravě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128C6-4440-0886-7D46-A315976D3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11" y="1199072"/>
            <a:ext cx="8373934" cy="4761781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cs-CZ" dirty="0">
                <a:solidFill>
                  <a:srgbClr val="000000"/>
                </a:solidFill>
              </a:rPr>
              <a:t>SŠ Měsíčková,</a:t>
            </a:r>
            <a:r>
              <a:rPr lang="cs-CZ" dirty="0">
                <a:solidFill>
                  <a:prstClr val="black"/>
                </a:solidFill>
              </a:rPr>
              <a:t> Praha</a:t>
            </a:r>
            <a:r>
              <a:rPr lang="cs-CZ" dirty="0"/>
              <a:t>–</a:t>
            </a:r>
            <a:r>
              <a:rPr lang="cs-CZ" dirty="0">
                <a:solidFill>
                  <a:prstClr val="black"/>
                </a:solidFill>
              </a:rPr>
              <a:t>Kolovraty</a:t>
            </a:r>
          </a:p>
          <a:p>
            <a:pPr marL="0" indent="0">
              <a:spcAft>
                <a:spcPts val="800"/>
              </a:spcAft>
              <a:buNone/>
            </a:pPr>
            <a:endParaRPr lang="cs-CZ" sz="1200" dirty="0">
              <a:solidFill>
                <a:prstClr val="black"/>
              </a:solidFill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dirty="0">
                <a:solidFill>
                  <a:prstClr val="black"/>
                </a:solidFill>
              </a:rPr>
              <a:t>ZŠ a SŠ Elektra II.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solidFill>
                <a:prstClr val="black"/>
              </a:solidFill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dirty="0">
                <a:solidFill>
                  <a:prstClr val="black"/>
                </a:solidFill>
              </a:rPr>
              <a:t>ZŠ a SŠ Dolní Měcholupy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solidFill>
                <a:prstClr val="black"/>
              </a:solidFill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dirty="0">
                <a:solidFill>
                  <a:prstClr val="black"/>
                </a:solidFill>
              </a:rPr>
              <a:t>ZŠ a SŠ, Praha 13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solidFill>
                <a:prstClr val="black"/>
              </a:solidFill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dirty="0">
                <a:solidFill>
                  <a:prstClr val="black"/>
                </a:solidFill>
              </a:rPr>
              <a:t>SŠ Suchdol  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solidFill>
                <a:prstClr val="black"/>
              </a:solidFill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dirty="0">
                <a:solidFill>
                  <a:prstClr val="black"/>
                </a:solidFill>
              </a:rPr>
              <a:t>SŠ Barrandov 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solidFill>
                <a:prstClr val="black"/>
              </a:solidFill>
            </a:endParaRPr>
          </a:p>
          <a:p>
            <a:pPr marL="0" indent="0">
              <a:spcAft>
                <a:spcPts val="800"/>
              </a:spcAft>
              <a:buNone/>
            </a:pPr>
            <a:endParaRPr lang="cs-CZ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677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FB4FF-7A84-D84B-EA52-1CC812542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B4709-16A9-781F-0FE7-9AB0E702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Školské stavby ve výstavbě či v přípravě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D81555-9BC9-9AC9-0A4B-E6D6B5C8F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66" y="1354347"/>
            <a:ext cx="8373934" cy="4495947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cs-CZ" dirty="0">
                <a:solidFill>
                  <a:srgbClr val="000000"/>
                </a:solidFill>
              </a:rPr>
              <a:t>SŠ Přívozní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Smíchovská SPŠ a Gymnázium, Praha 5, Preslova</a:t>
            </a:r>
          </a:p>
          <a:p>
            <a:pPr marL="0" indent="0">
              <a:buNone/>
            </a:pPr>
            <a:r>
              <a:rPr lang="cs-CZ" dirty="0"/>
              <a:t>navýšení kapacity rekonstrukcí budovy Arbesovo náměstí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Gymnázium Arabská (přístavba)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Gymnázium Elišky Krásnohorské (přístavba)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Akademické Gymnázium Štěpánská, Praha 1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Gymnázium J. Heyrovského, Praha 13</a:t>
            </a:r>
          </a:p>
          <a:p>
            <a:pPr marL="0" indent="0">
              <a:buNone/>
            </a:pPr>
            <a:r>
              <a:rPr lang="cs-CZ" b="1" dirty="0"/>
              <a:t>	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spcAft>
                <a:spcPts val="800"/>
              </a:spcAft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162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4FA44-38B6-15D1-CB8C-76AC20B94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D1302-344C-79C2-36F1-643B14D1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Školské stavby ve výstavbě či v přípravě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56E96F-75F2-4365-981C-237688E9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66" y="1287917"/>
            <a:ext cx="8373934" cy="411450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Gymnázium Jana Nerudy, Praha 1, Hellichova (přístavba)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Gymnázium Opatov, Praha 11 (nástavba - záměr)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Gymnázium Litoměřická (nástavba)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SŠ Prosek (přístavba)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	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spcAft>
                <a:spcPts val="800"/>
              </a:spcAft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329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FDB68-B696-D69E-CABB-BE50F08F0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64576-7802-A77E-81C8-69AF181F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A co pedagogové?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1FC92-C335-E594-91D5-CB9BB6A10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66" y="1287917"/>
            <a:ext cx="8373934" cy="4114507"/>
          </a:xfrm>
        </p:spPr>
        <p:txBody>
          <a:bodyPr/>
          <a:lstStyle/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Střední škola EduVia, která bude v provozu od září 2026, je koncipovaná jako klinická škola Pedagogické fakulty Univerzity Karlovy. Jedná se o výjimečný koncept, který v sobě kombinuje přípravu budoucích učitelů, moderní výuku a pedagogický výzkum. Propojuje čtyřleté všeobecné gymnázium a střední pedagogickou školu v oboru Předškolní a mimoškolní pedagogika.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spcAft>
                <a:spcPts val="800"/>
              </a:spcAft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4252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FD163-8888-8162-3B90-02E9AB55F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57353-6F1B-00B3-7B72-E059CBAD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A co kvalita výuky?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47CD95-8883-3AE4-E934-F7315C47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66" y="1287917"/>
            <a:ext cx="8373934" cy="4599699"/>
          </a:xfrm>
        </p:spPr>
        <p:txBody>
          <a:bodyPr/>
          <a:lstStyle/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Pravidelné pohovory s řediteli.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Školní parlamenty na všech školách, které pravidelně vysílají své zástupce na MHMP.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Psychologové a nabídka supervize pro učitele.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Pravidelná setkávání jak s řediteli škol, tak se zřizovateli MŠ a ZŠ.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Spolupráce s vysokými školami.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spcAft>
                <a:spcPts val="800"/>
              </a:spcAft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202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rázku 6" descr="Obsah obrázku oblečení, boty, osoba, venku&#10;&#10;Obsah generovaný pomocí AI může být nesprávný.">
            <a:extLst>
              <a:ext uri="{FF2B5EF4-FFF2-40B4-BE49-F238E27FC236}">
                <a16:creationId xmlns:a16="http://schemas.microsoft.com/office/drawing/2014/main" id="{80F13AAF-082F-E442-C4A9-EDEABC805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7" b="12887"/>
          <a:stretch>
            <a:fillRect/>
          </a:stretch>
        </p:blipFill>
        <p:spPr>
          <a:xfrm>
            <a:off x="0" y="0"/>
            <a:ext cx="8516344" cy="47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85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5529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23BE7-09DD-DDC8-F447-891EE8849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54D7C-186D-37E0-10F3-D41759D9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P</a:t>
            </a:r>
            <a:r>
              <a:rPr lang="en-US" sz="3200" dirty="0">
                <a:solidFill>
                  <a:schemeClr val="tx1"/>
                </a:solidFill>
              </a:rPr>
              <a:t>očty žáků v devátých třídách</a:t>
            </a:r>
            <a:r>
              <a:rPr lang="cs-CZ" sz="3200" dirty="0">
                <a:solidFill>
                  <a:schemeClr val="tx1"/>
                </a:solidFill>
              </a:rPr>
              <a:t> (reálně 2026)</a:t>
            </a:r>
            <a:endParaRPr lang="cs-CZ" sz="3200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5B8C080-FBB6-CC87-164C-D2018D4F84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54889"/>
              </p:ext>
            </p:extLst>
          </p:nvPr>
        </p:nvGraphicFramePr>
        <p:xfrm>
          <a:off x="374649" y="1464906"/>
          <a:ext cx="8374066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087">
                  <a:extLst>
                    <a:ext uri="{9D8B030D-6E8A-4147-A177-3AD203B41FA5}">
                      <a16:colId xmlns:a16="http://schemas.microsoft.com/office/drawing/2014/main" val="850830714"/>
                    </a:ext>
                  </a:extLst>
                </a:gridCol>
                <a:gridCol w="939867">
                  <a:extLst>
                    <a:ext uri="{9D8B030D-6E8A-4147-A177-3AD203B41FA5}">
                      <a16:colId xmlns:a16="http://schemas.microsoft.com/office/drawing/2014/main" val="3059579018"/>
                    </a:ext>
                  </a:extLst>
                </a:gridCol>
                <a:gridCol w="832014">
                  <a:extLst>
                    <a:ext uri="{9D8B030D-6E8A-4147-A177-3AD203B41FA5}">
                      <a16:colId xmlns:a16="http://schemas.microsoft.com/office/drawing/2014/main" val="3827958474"/>
                    </a:ext>
                  </a:extLst>
                </a:gridCol>
                <a:gridCol w="832014">
                  <a:extLst>
                    <a:ext uri="{9D8B030D-6E8A-4147-A177-3AD203B41FA5}">
                      <a16:colId xmlns:a16="http://schemas.microsoft.com/office/drawing/2014/main" val="1950163702"/>
                    </a:ext>
                  </a:extLst>
                </a:gridCol>
                <a:gridCol w="832014">
                  <a:extLst>
                    <a:ext uri="{9D8B030D-6E8A-4147-A177-3AD203B41FA5}">
                      <a16:colId xmlns:a16="http://schemas.microsoft.com/office/drawing/2014/main" val="943164591"/>
                    </a:ext>
                  </a:extLst>
                </a:gridCol>
                <a:gridCol w="832014">
                  <a:extLst>
                    <a:ext uri="{9D8B030D-6E8A-4147-A177-3AD203B41FA5}">
                      <a16:colId xmlns:a16="http://schemas.microsoft.com/office/drawing/2014/main" val="3327999714"/>
                    </a:ext>
                  </a:extLst>
                </a:gridCol>
                <a:gridCol w="832014">
                  <a:extLst>
                    <a:ext uri="{9D8B030D-6E8A-4147-A177-3AD203B41FA5}">
                      <a16:colId xmlns:a16="http://schemas.microsoft.com/office/drawing/2014/main" val="1130735350"/>
                    </a:ext>
                  </a:extLst>
                </a:gridCol>
                <a:gridCol w="832014">
                  <a:extLst>
                    <a:ext uri="{9D8B030D-6E8A-4147-A177-3AD203B41FA5}">
                      <a16:colId xmlns:a16="http://schemas.microsoft.com/office/drawing/2014/main" val="352997654"/>
                    </a:ext>
                  </a:extLst>
                </a:gridCol>
                <a:gridCol w="832014">
                  <a:extLst>
                    <a:ext uri="{9D8B030D-6E8A-4147-A177-3AD203B41FA5}">
                      <a16:colId xmlns:a16="http://schemas.microsoft.com/office/drawing/2014/main" val="3157073181"/>
                    </a:ext>
                  </a:extLst>
                </a:gridCol>
                <a:gridCol w="832014">
                  <a:extLst>
                    <a:ext uri="{9D8B030D-6E8A-4147-A177-3AD203B41FA5}">
                      <a16:colId xmlns:a16="http://schemas.microsoft.com/office/drawing/2014/main" val="3562899187"/>
                    </a:ext>
                  </a:extLst>
                </a:gridCol>
              </a:tblGrid>
              <a:tr h="707232">
                <a:tc grid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1" u="none" strike="noStrike" dirty="0">
                          <a:effectLst/>
                        </a:rPr>
                        <a:t>Počty žáků v devátých třídách (reálně 2026)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15647"/>
                  </a:ext>
                </a:extLst>
              </a:tr>
              <a:tr h="56257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Zřizovatel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Vykázáno k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ctr"/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Odhad počtu žáků v běžných třídách v 9. ročníku ZŠ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143619"/>
                  </a:ext>
                </a:extLst>
              </a:tr>
              <a:tr h="562570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školní rok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30.09.2025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ctr"/>
                </a:tc>
                <a:tc grid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pro odhad vycházeno pouze z počtu žáků v nižších ročnících</a:t>
                      </a:r>
                      <a:endParaRPr lang="cs-CZ" sz="13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36040"/>
                  </a:ext>
                </a:extLst>
              </a:tr>
              <a:tr h="5786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2025/26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2026/27</a:t>
                      </a:r>
                      <a:endParaRPr lang="cs-CZ" sz="13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2027/28</a:t>
                      </a:r>
                      <a:endParaRPr lang="cs-CZ" sz="13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2028/29</a:t>
                      </a:r>
                      <a:endParaRPr lang="cs-CZ" sz="13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2029/30</a:t>
                      </a:r>
                      <a:endParaRPr lang="cs-CZ" sz="13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2030/31</a:t>
                      </a:r>
                      <a:endParaRPr lang="cs-CZ" sz="13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2031/32</a:t>
                      </a:r>
                      <a:endParaRPr lang="cs-CZ" sz="13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2032/33</a:t>
                      </a:r>
                      <a:endParaRPr lang="cs-CZ" sz="13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2033/34</a:t>
                      </a:r>
                      <a:endParaRPr lang="cs-CZ" sz="13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ctr"/>
                </a:tc>
                <a:extLst>
                  <a:ext uri="{0D108BD9-81ED-4DB2-BD59-A6C34878D82A}">
                    <a16:rowId xmlns:a16="http://schemas.microsoft.com/office/drawing/2014/main" val="2097508646"/>
                  </a:ext>
                </a:extLst>
              </a:tr>
              <a:tr h="5625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MČ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11 113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11 268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11 405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11 452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12 489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13 012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12 664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12 691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12 384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extLst>
                  <a:ext uri="{0D108BD9-81ED-4DB2-BD59-A6C34878D82A}">
                    <a16:rowId xmlns:a16="http://schemas.microsoft.com/office/drawing/2014/main" val="3750846860"/>
                  </a:ext>
                </a:extLst>
              </a:tr>
              <a:tr h="5625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ostatní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707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741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792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830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1 156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1 174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1 248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1 355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1 296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extLst>
                  <a:ext uri="{0D108BD9-81ED-4DB2-BD59-A6C34878D82A}">
                    <a16:rowId xmlns:a16="http://schemas.microsoft.com/office/drawing/2014/main" val="2556253417"/>
                  </a:ext>
                </a:extLst>
              </a:tr>
              <a:tr h="5786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Celkem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11 820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12 009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12 197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12 282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13 645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14 186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13 912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14 046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13 680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65" marR="6165" marT="6165" marB="0" anchor="b"/>
                </a:tc>
                <a:extLst>
                  <a:ext uri="{0D108BD9-81ED-4DB2-BD59-A6C34878D82A}">
                    <a16:rowId xmlns:a16="http://schemas.microsoft.com/office/drawing/2014/main" val="70777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72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B3CB4-F4F1-5ED2-EE57-CB3664C25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7CA92-5A10-A3F7-68E6-A24C2F5F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P</a:t>
            </a:r>
            <a:r>
              <a:rPr lang="en-US" sz="3200" dirty="0">
                <a:solidFill>
                  <a:schemeClr val="tx1"/>
                </a:solidFill>
              </a:rPr>
              <a:t>očty žáků v devátých třídách</a:t>
            </a:r>
            <a:r>
              <a:rPr lang="cs-CZ" sz="3200" dirty="0">
                <a:solidFill>
                  <a:schemeClr val="tx1"/>
                </a:solidFill>
              </a:rPr>
              <a:t> (srovnání)</a:t>
            </a:r>
            <a:endParaRPr lang="cs-CZ" sz="3200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895C288-1A4D-7C6A-2379-B2DE320FC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081341"/>
              </p:ext>
            </p:extLst>
          </p:nvPr>
        </p:nvGraphicFramePr>
        <p:xfrm>
          <a:off x="374649" y="1371601"/>
          <a:ext cx="8374066" cy="3937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097">
                  <a:extLst>
                    <a:ext uri="{9D8B030D-6E8A-4147-A177-3AD203B41FA5}">
                      <a16:colId xmlns:a16="http://schemas.microsoft.com/office/drawing/2014/main" val="675276531"/>
                    </a:ext>
                  </a:extLst>
                </a:gridCol>
                <a:gridCol w="914625">
                  <a:extLst>
                    <a:ext uri="{9D8B030D-6E8A-4147-A177-3AD203B41FA5}">
                      <a16:colId xmlns:a16="http://schemas.microsoft.com/office/drawing/2014/main" val="2169638699"/>
                    </a:ext>
                  </a:extLst>
                </a:gridCol>
                <a:gridCol w="809668">
                  <a:extLst>
                    <a:ext uri="{9D8B030D-6E8A-4147-A177-3AD203B41FA5}">
                      <a16:colId xmlns:a16="http://schemas.microsoft.com/office/drawing/2014/main" val="4277163664"/>
                    </a:ext>
                  </a:extLst>
                </a:gridCol>
                <a:gridCol w="809668">
                  <a:extLst>
                    <a:ext uri="{9D8B030D-6E8A-4147-A177-3AD203B41FA5}">
                      <a16:colId xmlns:a16="http://schemas.microsoft.com/office/drawing/2014/main" val="807151764"/>
                    </a:ext>
                  </a:extLst>
                </a:gridCol>
                <a:gridCol w="809668">
                  <a:extLst>
                    <a:ext uri="{9D8B030D-6E8A-4147-A177-3AD203B41FA5}">
                      <a16:colId xmlns:a16="http://schemas.microsoft.com/office/drawing/2014/main" val="3417856005"/>
                    </a:ext>
                  </a:extLst>
                </a:gridCol>
                <a:gridCol w="809668">
                  <a:extLst>
                    <a:ext uri="{9D8B030D-6E8A-4147-A177-3AD203B41FA5}">
                      <a16:colId xmlns:a16="http://schemas.microsoft.com/office/drawing/2014/main" val="3647431075"/>
                    </a:ext>
                  </a:extLst>
                </a:gridCol>
                <a:gridCol w="809668">
                  <a:extLst>
                    <a:ext uri="{9D8B030D-6E8A-4147-A177-3AD203B41FA5}">
                      <a16:colId xmlns:a16="http://schemas.microsoft.com/office/drawing/2014/main" val="4100728887"/>
                    </a:ext>
                  </a:extLst>
                </a:gridCol>
                <a:gridCol w="809668">
                  <a:extLst>
                    <a:ext uri="{9D8B030D-6E8A-4147-A177-3AD203B41FA5}">
                      <a16:colId xmlns:a16="http://schemas.microsoft.com/office/drawing/2014/main" val="2523443931"/>
                    </a:ext>
                  </a:extLst>
                </a:gridCol>
                <a:gridCol w="809668">
                  <a:extLst>
                    <a:ext uri="{9D8B030D-6E8A-4147-A177-3AD203B41FA5}">
                      <a16:colId xmlns:a16="http://schemas.microsoft.com/office/drawing/2014/main" val="802306916"/>
                    </a:ext>
                  </a:extLst>
                </a:gridCol>
                <a:gridCol w="809668">
                  <a:extLst>
                    <a:ext uri="{9D8B030D-6E8A-4147-A177-3AD203B41FA5}">
                      <a16:colId xmlns:a16="http://schemas.microsoft.com/office/drawing/2014/main" val="2691795436"/>
                    </a:ext>
                  </a:extLst>
                </a:gridCol>
              </a:tblGrid>
              <a:tr h="645453">
                <a:tc grid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800" b="1" u="none" strike="noStrike" dirty="0">
                          <a:effectLst/>
                        </a:rPr>
                        <a:t>Meziroční srovnání odhadu počtu žáků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635007"/>
                  </a:ext>
                </a:extLst>
              </a:tr>
              <a:tr h="5647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 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2025/26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2026/27</a:t>
                      </a:r>
                      <a:endParaRPr lang="cs-CZ" sz="16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2027/28</a:t>
                      </a:r>
                      <a:endParaRPr lang="cs-CZ" sz="16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2028/29</a:t>
                      </a:r>
                      <a:endParaRPr lang="cs-CZ" sz="16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2029/30</a:t>
                      </a:r>
                      <a:endParaRPr lang="cs-CZ" sz="16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2030/31</a:t>
                      </a:r>
                      <a:endParaRPr lang="cs-CZ" sz="16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2031/32</a:t>
                      </a:r>
                      <a:endParaRPr lang="cs-CZ" sz="16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2032/33</a:t>
                      </a:r>
                      <a:endParaRPr lang="cs-CZ" sz="16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2033/34</a:t>
                      </a:r>
                      <a:endParaRPr lang="cs-CZ" sz="16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extLst>
                  <a:ext uri="{0D108BD9-81ED-4DB2-BD59-A6C34878D82A}">
                    <a16:rowId xmlns:a16="http://schemas.microsoft.com/office/drawing/2014/main" val="564130470"/>
                  </a:ext>
                </a:extLst>
              </a:tr>
              <a:tr h="1081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data k 30.09.25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11 820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12 009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12 197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12 282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13 645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14 186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13 912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14 046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13 680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extLst>
                  <a:ext uri="{0D108BD9-81ED-4DB2-BD59-A6C34878D82A}">
                    <a16:rowId xmlns:a16="http://schemas.microsoft.com/office/drawing/2014/main" val="3783770942"/>
                  </a:ext>
                </a:extLst>
              </a:tr>
              <a:tr h="1081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data k 30.09.24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11 914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12 516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12 174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13 707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13 566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14 138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13 889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14 076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extLst>
                  <a:ext uri="{0D108BD9-81ED-4DB2-BD59-A6C34878D82A}">
                    <a16:rowId xmlns:a16="http://schemas.microsoft.com/office/drawing/2014/main" val="3574165447"/>
                  </a:ext>
                </a:extLst>
              </a:tr>
              <a:tr h="5647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rozdíl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-94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-507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23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-1425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79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48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23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-30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13680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003" marR="6003" marT="6003" marB="0" anchor="ctr"/>
                </a:tc>
                <a:extLst>
                  <a:ext uri="{0D108BD9-81ED-4DB2-BD59-A6C34878D82A}">
                    <a16:rowId xmlns:a16="http://schemas.microsoft.com/office/drawing/2014/main" val="2089708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66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AC683-1D6E-F38C-7023-81FD9600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Proč je tak velká chybovost?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DB1839-0A5A-A6DD-585A-53B1BB6B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540329"/>
            <a:ext cx="8373934" cy="4408034"/>
          </a:xfrm>
        </p:spPr>
        <p:txBody>
          <a:bodyPr/>
          <a:lstStyle/>
          <a:p>
            <a:r>
              <a:rPr lang="cs-CZ" dirty="0"/>
              <a:t>U školního roku 2028/29 nejde o meziroční úbytek, ale o žáky, kteří se dostali na 8letá gymnázia.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U školního roku 2026/27 nejde o meziroční úbytek, ale o žáky, kteří se dostali na 6letá gymnázia.</a:t>
            </a:r>
          </a:p>
          <a:p>
            <a:endParaRPr lang="cs-CZ" dirty="0"/>
          </a:p>
          <a:p>
            <a:r>
              <a:rPr lang="cs-CZ" dirty="0"/>
              <a:t>Ostatní školní roky ovlivňuje migrace z Prahy / do Prahy.</a:t>
            </a:r>
          </a:p>
          <a:p>
            <a:endParaRPr lang="cs-CZ" dirty="0"/>
          </a:p>
          <a:p>
            <a:r>
              <a:rPr lang="cs-CZ" dirty="0"/>
              <a:t>V případě 9. ročníku přibývá žáků, kteří se vracejí na Ukrajinu, kde dospějí k maturitě o rok dříve. Proto je úbytek v 9. třídě.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34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46CE5-98B0-F32A-BD19-7C0931BC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Meziroční pokles žáků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B8B89F-B84B-76BC-D7DA-324666C43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Ve školním roce 2025/2026 máme v 9. třídách 11 820 žáků.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Ve školním roce 2024/2025 bylo v 9. třídách 12 011 žáků.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letošním školním roce je o 191 dětí méně.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Na školách zřízených Prahou je o 108 míst více než loni.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Celková bilance </a:t>
            </a:r>
            <a:r>
              <a:rPr lang="en-GB" dirty="0"/>
              <a:t>+</a:t>
            </a:r>
            <a:r>
              <a:rPr lang="cs-CZ" dirty="0"/>
              <a:t> 299 oproti loňskému roku.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77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A4CF2-05B1-5260-10D1-68A54BB22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700D7-6EA0-B434-2AD3-B1F76EE2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</p:spPr>
        <p:txBody>
          <a:bodyPr anchor="t">
            <a:normAutofit/>
          </a:bodyPr>
          <a:lstStyle/>
          <a:p>
            <a:pPr algn="ctr"/>
            <a:r>
              <a:rPr lang="cs-CZ" sz="4400" dirty="0"/>
              <a:t>Počet míst na SŠ v Praze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3B6F55-C59D-D577-CDEE-8D8002D8D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400" y="1825625"/>
            <a:ext cx="4093200" cy="40798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FCC387AD-E1E9-852E-4C89-9C0A347169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934200" y="6096000"/>
            <a:ext cx="2209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178BA3-5F69-4290-A717-AEEDF74557F4}" type="slidenum">
              <a:rPr lang="cs-CZ" smtClean="0"/>
              <a:pPr>
                <a:spcAft>
                  <a:spcPts val="600"/>
                </a:spcAft>
              </a:pPr>
              <a:t>7</a:t>
            </a:fld>
            <a:endParaRPr lang="cs-CZ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860AC4EF-61D8-143A-C901-8829CC7C528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0046778"/>
              </p:ext>
            </p:extLst>
          </p:nvPr>
        </p:nvGraphicFramePr>
        <p:xfrm>
          <a:off x="643812" y="1119673"/>
          <a:ext cx="7651101" cy="4469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09">
                  <a:extLst>
                    <a:ext uri="{9D8B030D-6E8A-4147-A177-3AD203B41FA5}">
                      <a16:colId xmlns:a16="http://schemas.microsoft.com/office/drawing/2014/main" val="3135804634"/>
                    </a:ext>
                  </a:extLst>
                </a:gridCol>
                <a:gridCol w="1654292">
                  <a:extLst>
                    <a:ext uri="{9D8B030D-6E8A-4147-A177-3AD203B41FA5}">
                      <a16:colId xmlns:a16="http://schemas.microsoft.com/office/drawing/2014/main" val="616953312"/>
                    </a:ext>
                  </a:extLst>
                </a:gridCol>
              </a:tblGrid>
              <a:tr h="5529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1.1.1 Gymnázia 4letá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4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4646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5935793"/>
                  </a:ext>
                </a:extLst>
              </a:tr>
              <a:tr h="5529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1.2.1 Lycea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4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1314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7881974"/>
                  </a:ext>
                </a:extLst>
              </a:tr>
              <a:tr h="5529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1.2.2 SOŠ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4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7948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05752264"/>
                  </a:ext>
                </a:extLst>
              </a:tr>
              <a:tr h="5529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400" u="none" strike="noStrike">
                          <a:effectLst/>
                        </a:rPr>
                        <a:t>1.2.3 SOU s maturitní zkouškou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4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1314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3355999"/>
                  </a:ext>
                </a:extLst>
              </a:tr>
              <a:tr h="5529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1.2.5 Konzervatoře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4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317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1161905"/>
                  </a:ext>
                </a:extLst>
              </a:tr>
              <a:tr h="5529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400" u="none" strike="noStrike" dirty="0">
                          <a:effectLst/>
                        </a:rPr>
                        <a:t>2.1.1 SOU s výučním listem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4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4054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4468765"/>
                  </a:ext>
                </a:extLst>
              </a:tr>
              <a:tr h="5759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400" u="none" strike="noStrike">
                          <a:effectLst/>
                        </a:rPr>
                        <a:t>2.2.1 SOU bez výučního listu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4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150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0568228"/>
                  </a:ext>
                </a:extLst>
              </a:tr>
              <a:tr h="5759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400" b="1" u="none" strike="noStrike" dirty="0">
                          <a:effectLst/>
                        </a:rPr>
                        <a:t>Celkem: 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4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2400" b="1" u="none" strike="noStrike" dirty="0">
                          <a:effectLst/>
                        </a:rPr>
                        <a:t>19743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815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63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A3579-F502-1108-103A-C7C30E52F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9A8D9-8F58-1957-92FC-F446F494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</p:spPr>
        <p:txBody>
          <a:bodyPr anchor="t">
            <a:normAutofit/>
          </a:bodyPr>
          <a:lstStyle/>
          <a:p>
            <a:pPr algn="ctr"/>
            <a:r>
              <a:rPr lang="cs-CZ" sz="4400" dirty="0"/>
              <a:t>Počet míst ve školách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999FF7-52FA-C74D-193F-05D0D6A7B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400" y="1825625"/>
            <a:ext cx="4093200" cy="40798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9D7B658-2195-CC69-0F8C-109EF8A57C0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95666" y="1540329"/>
          <a:ext cx="8104520" cy="4247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2094">
                  <a:extLst>
                    <a:ext uri="{9D8B030D-6E8A-4147-A177-3AD203B41FA5}">
                      <a16:colId xmlns:a16="http://schemas.microsoft.com/office/drawing/2014/main" val="1520000124"/>
                    </a:ext>
                  </a:extLst>
                </a:gridCol>
                <a:gridCol w="977429">
                  <a:extLst>
                    <a:ext uri="{9D8B030D-6E8A-4147-A177-3AD203B41FA5}">
                      <a16:colId xmlns:a16="http://schemas.microsoft.com/office/drawing/2014/main" val="4072898279"/>
                    </a:ext>
                  </a:extLst>
                </a:gridCol>
                <a:gridCol w="977429">
                  <a:extLst>
                    <a:ext uri="{9D8B030D-6E8A-4147-A177-3AD203B41FA5}">
                      <a16:colId xmlns:a16="http://schemas.microsoft.com/office/drawing/2014/main" val="3020104159"/>
                    </a:ext>
                  </a:extLst>
                </a:gridCol>
                <a:gridCol w="977429">
                  <a:extLst>
                    <a:ext uri="{9D8B030D-6E8A-4147-A177-3AD203B41FA5}">
                      <a16:colId xmlns:a16="http://schemas.microsoft.com/office/drawing/2014/main" val="3398667082"/>
                    </a:ext>
                  </a:extLst>
                </a:gridCol>
                <a:gridCol w="1690139">
                  <a:extLst>
                    <a:ext uri="{9D8B030D-6E8A-4147-A177-3AD203B41FA5}">
                      <a16:colId xmlns:a16="http://schemas.microsoft.com/office/drawing/2014/main" val="2605461482"/>
                    </a:ext>
                  </a:extLst>
                </a:gridCol>
              </a:tblGrid>
              <a:tr h="723754">
                <a:tc gridSpan="5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Počty míst 1. kolo: HMP veřejné školy, denní forma studia, bez nástaveb a bez zkráceného studia (pro 9. ročníky)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477569"/>
                  </a:ext>
                </a:extLst>
              </a:tr>
              <a:tr h="369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2024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2025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2026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rozdíl oproti 2025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80795184"/>
                  </a:ext>
                </a:extLst>
              </a:tr>
              <a:tr h="36957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Veřejné školy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12 209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12 191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12 299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b="1" u="none" strike="noStrike" dirty="0">
                          <a:effectLst/>
                        </a:rPr>
                        <a:t>108</a:t>
                      </a:r>
                      <a:endParaRPr lang="cs-CZ" sz="1600" b="1" i="1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32751942"/>
                  </a:ext>
                </a:extLst>
              </a:tr>
              <a:tr h="36957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1.1.1 Gymnázia 4letá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4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2 324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2 331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2 378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47</a:t>
                      </a:r>
                      <a:endParaRPr lang="cs-CZ" sz="1600" b="1" i="1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96273738"/>
                  </a:ext>
                </a:extLst>
              </a:tr>
              <a:tr h="36957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1.2.1 Lycea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4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740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838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897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59</a:t>
                      </a:r>
                      <a:endParaRPr lang="cs-CZ" sz="1600" b="1" i="1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317523"/>
                  </a:ext>
                </a:extLst>
              </a:tr>
              <a:tr h="36957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1.2.2 SOŠ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4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5 516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5 413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5 237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-176</a:t>
                      </a:r>
                      <a:endParaRPr lang="cs-CZ" sz="1600" b="1" i="1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92395368"/>
                  </a:ext>
                </a:extLst>
              </a:tr>
              <a:tr h="5543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1.2.3 SOU s maturitní zkouškou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4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778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783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868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85</a:t>
                      </a:r>
                      <a:endParaRPr lang="cs-CZ" sz="1600" b="1" i="1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9077877"/>
                  </a:ext>
                </a:extLst>
              </a:tr>
              <a:tr h="36957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1.2.5 Konzervatoře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4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219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229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215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-14</a:t>
                      </a:r>
                      <a:endParaRPr lang="cs-CZ" sz="1600" b="1" i="1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4607205"/>
                  </a:ext>
                </a:extLst>
              </a:tr>
              <a:tr h="36957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2.1.1 SOU s výučním listem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4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2 537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2 491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2 601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110</a:t>
                      </a:r>
                      <a:endParaRPr lang="cs-CZ" sz="1600" b="1" i="1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9124603"/>
                  </a:ext>
                </a:extLst>
              </a:tr>
              <a:tr h="381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2.2.1 SOU bez výučního listu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574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95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106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103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600" u="none" strike="noStrike" dirty="0">
                          <a:effectLst/>
                        </a:rPr>
                        <a:t>-3</a:t>
                      </a:r>
                      <a:endParaRPr lang="cs-CZ" sz="1600" b="1" i="1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99295907"/>
                  </a:ext>
                </a:extLst>
              </a:tr>
            </a:tbl>
          </a:graphicData>
        </a:graphic>
      </p:graphicFrame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AA86A485-D37B-9CB1-1CCE-AFFC6D5184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934200" y="6096000"/>
            <a:ext cx="2209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178BA3-5F69-4290-A717-AEEDF74557F4}" type="slidenum">
              <a:rPr lang="cs-CZ" smtClean="0"/>
              <a:pPr>
                <a:spcAft>
                  <a:spcPts val="600"/>
                </a:spcAft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6EF87B4B-F6DF-5CB2-A948-53B5B53C9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" y="291601"/>
            <a:ext cx="8373934" cy="893388"/>
          </a:xfrm>
        </p:spPr>
        <p:txBody>
          <a:bodyPr anchor="t">
            <a:normAutofit fontScale="90000"/>
          </a:bodyPr>
          <a:lstStyle/>
          <a:p>
            <a:r>
              <a:rPr lang="cs-CZ" sz="3600" dirty="0"/>
              <a:t>Nové kapacity od roku 2023</a:t>
            </a:r>
            <a:br>
              <a:rPr lang="cs-CZ" sz="1300" dirty="0"/>
            </a:br>
            <a:endParaRPr lang="cs-CZ" sz="1300" dirty="0"/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70CA7CD8-8650-9241-586A-F2BB8E198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56880"/>
              </p:ext>
            </p:extLst>
          </p:nvPr>
        </p:nvGraphicFramePr>
        <p:xfrm>
          <a:off x="374401" y="1315617"/>
          <a:ext cx="8471020" cy="4614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3759">
                  <a:extLst>
                    <a:ext uri="{9D8B030D-6E8A-4147-A177-3AD203B41FA5}">
                      <a16:colId xmlns:a16="http://schemas.microsoft.com/office/drawing/2014/main" val="262261677"/>
                    </a:ext>
                  </a:extLst>
                </a:gridCol>
                <a:gridCol w="2677261">
                  <a:extLst>
                    <a:ext uri="{9D8B030D-6E8A-4147-A177-3AD203B41FA5}">
                      <a16:colId xmlns:a16="http://schemas.microsoft.com/office/drawing/2014/main" val="3083842032"/>
                    </a:ext>
                  </a:extLst>
                </a:gridCol>
              </a:tblGrid>
              <a:tr h="649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0" dirty="0">
                          <a:effectLst/>
                        </a:rPr>
                        <a:t>Škola- název</a:t>
                      </a:r>
                      <a:endParaRPr lang="cs-CZ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0" dirty="0">
                          <a:effectLst/>
                        </a:rPr>
                        <a:t>Navýšení kapacity školy</a:t>
                      </a:r>
                      <a:endParaRPr lang="cs-CZ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2212065"/>
                  </a:ext>
                </a:extLst>
              </a:tr>
              <a:tr h="769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0" dirty="0">
                          <a:effectLst/>
                        </a:rPr>
                        <a:t>Vyšší odborná škola zdravotnická a Střední zdravotnická škola, Praha 4, 5. května 51</a:t>
                      </a:r>
                      <a:endParaRPr lang="cs-CZ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0" dirty="0">
                          <a:effectLst/>
                        </a:rPr>
                        <a:t>100</a:t>
                      </a:r>
                      <a:endParaRPr lang="cs-CZ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55541934"/>
                  </a:ext>
                </a:extLst>
              </a:tr>
              <a:tr h="267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0" dirty="0">
                          <a:effectLst/>
                        </a:rPr>
                        <a:t>SŠ DUKE</a:t>
                      </a:r>
                      <a:endParaRPr lang="cs-CZ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0" dirty="0">
                          <a:effectLst/>
                        </a:rPr>
                        <a:t>50</a:t>
                      </a:r>
                      <a:endParaRPr lang="cs-CZ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21627474"/>
                  </a:ext>
                </a:extLst>
              </a:tr>
              <a:tr h="769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0" dirty="0">
                          <a:effectLst/>
                        </a:rPr>
                        <a:t>Akademie řemesel Praha - Střední škola</a:t>
                      </a:r>
                      <a:br>
                        <a:rPr lang="cs-CZ" sz="1800" b="1" kern="0" dirty="0">
                          <a:effectLst/>
                        </a:rPr>
                      </a:br>
                      <a:r>
                        <a:rPr lang="cs-CZ" sz="1800" b="1" kern="0" dirty="0">
                          <a:effectLst/>
                        </a:rPr>
                        <a:t>technická</a:t>
                      </a:r>
                      <a:endParaRPr lang="cs-CZ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0" dirty="0">
                          <a:effectLst/>
                        </a:rPr>
                        <a:t>100</a:t>
                      </a:r>
                      <a:endParaRPr lang="cs-CZ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5131893"/>
                  </a:ext>
                </a:extLst>
              </a:tr>
              <a:tr h="1025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0" dirty="0">
                          <a:effectLst/>
                        </a:rPr>
                        <a:t>Střední průmyslová škola strojnická, škola</a:t>
                      </a:r>
                      <a:br>
                        <a:rPr lang="cs-CZ" sz="1800" b="1" kern="0" dirty="0">
                          <a:effectLst/>
                        </a:rPr>
                      </a:br>
                      <a:r>
                        <a:rPr lang="cs-CZ" sz="1800" b="1" kern="0" dirty="0">
                          <a:effectLst/>
                        </a:rPr>
                        <a:t>hlavního města Prahy, Praha 1, Betlémská 4/287</a:t>
                      </a:r>
                      <a:endParaRPr lang="cs-CZ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0" dirty="0">
                          <a:effectLst/>
                        </a:rPr>
                        <a:t>50</a:t>
                      </a:r>
                      <a:endParaRPr lang="cs-CZ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41466199"/>
                  </a:ext>
                </a:extLst>
              </a:tr>
              <a:tr h="545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0" dirty="0">
                          <a:effectLst/>
                        </a:rPr>
                        <a:t>Smíchovská střední průmyslová škola a gymnázium</a:t>
                      </a:r>
                      <a:endParaRPr lang="cs-CZ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0" dirty="0">
                          <a:effectLst/>
                        </a:rPr>
                        <a:t>30</a:t>
                      </a:r>
                      <a:endParaRPr lang="cs-CZ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54158726"/>
                  </a:ext>
                </a:extLst>
              </a:tr>
              <a:tr h="545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0" dirty="0">
                          <a:effectLst/>
                        </a:rPr>
                        <a:t>Střední odborná škola - Centrum odborné přípravy a Gymnázium</a:t>
                      </a:r>
                      <a:endParaRPr lang="cs-CZ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0" dirty="0">
                          <a:effectLst/>
                        </a:rPr>
                        <a:t>294</a:t>
                      </a:r>
                      <a:endParaRPr lang="cs-CZ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46509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008834"/>
      </p:ext>
    </p:extLst>
  </p:cSld>
  <p:clrMapOvr>
    <a:masterClrMapping/>
  </p:clrMapOvr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Tmava</Template>
  <TotalTime>10605</TotalTime>
  <Words>1680</Words>
  <Application>Microsoft Office PowerPoint</Application>
  <PresentationFormat>Předvádění na obrazovce (4:3)</PresentationFormat>
  <Paragraphs>453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Aptos</vt:lpstr>
      <vt:lpstr>Aptos Narrow</vt:lpstr>
      <vt:lpstr>Arial</vt:lpstr>
      <vt:lpstr>Calibri</vt:lpstr>
      <vt:lpstr>Georgia</vt:lpstr>
      <vt:lpstr>Trebuchet MS</vt:lpstr>
      <vt:lpstr>Tmava</vt:lpstr>
      <vt:lpstr>  Školství 2023-2026</vt:lpstr>
      <vt:lpstr>Počty žáků v devátých třídách (reálně 2025)</vt:lpstr>
      <vt:lpstr>Počty žáků v devátých třídách (reálně 2026)</vt:lpstr>
      <vt:lpstr>Počty žáků v devátých třídách (srovnání)</vt:lpstr>
      <vt:lpstr>Proč je tak velká chybovost?</vt:lpstr>
      <vt:lpstr>Meziroční pokles žáků</vt:lpstr>
      <vt:lpstr>Počet míst na SŠ v Praze</vt:lpstr>
      <vt:lpstr>Počet míst ve školách</vt:lpstr>
      <vt:lpstr>Nové kapacity od roku 2023 </vt:lpstr>
      <vt:lpstr>Nové kapacity od roku 2023 </vt:lpstr>
      <vt:lpstr>Nové kapacity od roku 2023 </vt:lpstr>
      <vt:lpstr>Nové kapacity od roku 2023 </vt:lpstr>
      <vt:lpstr>Nové kapacity od roku 2023 </vt:lpstr>
      <vt:lpstr>Jak je to s těmi čísly?</vt:lpstr>
      <vt:lpstr>Jak je to s těmi čísly?</vt:lpstr>
      <vt:lpstr>Jak je to s těmi čísly?</vt:lpstr>
      <vt:lpstr>Jak je to s těmi čísly?</vt:lpstr>
      <vt:lpstr>Školské stavby ve výstavbě</vt:lpstr>
      <vt:lpstr>Školské stavby ve výstavbě či v přípravě</vt:lpstr>
      <vt:lpstr>Školské stavby ve výstavbě či v přípravě</vt:lpstr>
      <vt:lpstr>Školské stavby ve výstavbě či v přípravě</vt:lpstr>
      <vt:lpstr>Školské stavby ve výstavbě či v přípravě</vt:lpstr>
      <vt:lpstr>Školské stavby ve výstavbě či v přípravě</vt:lpstr>
      <vt:lpstr>A co pedagogové?</vt:lpstr>
      <vt:lpstr>A co kvalita výuky?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Vítězslav Mareš</dc:creator>
  <cp:lastModifiedBy>Kubátová Eva (MHMP, OMM)</cp:lastModifiedBy>
  <cp:revision>51</cp:revision>
  <cp:lastPrinted>2026-02-10T08:16:35Z</cp:lastPrinted>
  <dcterms:created xsi:type="dcterms:W3CDTF">2020-01-10T10:06:52Z</dcterms:created>
  <dcterms:modified xsi:type="dcterms:W3CDTF">2026-02-20T10:37:46Z</dcterms:modified>
</cp:coreProperties>
</file>