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8"/>
  </p:notesMasterIdLst>
  <p:sldIdLst>
    <p:sldId id="256" r:id="rId2"/>
    <p:sldId id="278" r:id="rId3"/>
    <p:sldId id="279" r:id="rId4"/>
    <p:sldId id="280" r:id="rId5"/>
    <p:sldId id="281" r:id="rId6"/>
    <p:sldId id="282" r:id="rId7"/>
    <p:sldId id="283" r:id="rId8"/>
    <p:sldId id="284" r:id="rId9"/>
    <p:sldId id="285" r:id="rId10"/>
    <p:sldId id="286" r:id="rId11"/>
    <p:sldId id="290" r:id="rId12"/>
    <p:sldId id="291" r:id="rId13"/>
    <p:sldId id="292" r:id="rId14"/>
    <p:sldId id="287" r:id="rId15"/>
    <p:sldId id="288" r:id="rId16"/>
    <p:sldId id="277" r:id="rId17"/>
  </p:sldIdLst>
  <p:sldSz cx="20104100" cy="11309350"/>
  <p:notesSz cx="20104100" cy="1130935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90B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>
      <p:cViewPr varScale="1">
        <p:scale>
          <a:sx n="43" d="100"/>
          <a:sy n="43" d="100"/>
        </p:scale>
        <p:origin x="900" y="6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090863-32E1-43B2-9A9F-1E2508C35C38}" type="datetimeFigureOut">
              <a:rPr lang="cs-CZ" smtClean="0"/>
              <a:t>23.05.2025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F1096E-8179-4FB6-BD92-CC100968126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476766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r>
              <a:rPr lang="cs-CZ"/>
              <a:t>Kliknutím můžete upravit styl předlohy.</a:t>
            </a:r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5/23/2025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2450" b="0" i="0">
                <a:solidFill>
                  <a:srgbClr val="878B8E"/>
                </a:solidFill>
                <a:latin typeface="Arial"/>
                <a:cs typeface="Arial"/>
              </a:defRPr>
            </a:lvl1pPr>
          </a:lstStyle>
          <a:p>
            <a:pPr marL="214629">
              <a:lnSpc>
                <a:spcPct val="100000"/>
              </a:lnSpc>
              <a:spcBef>
                <a:spcPts val="535"/>
              </a:spcBef>
            </a:pPr>
            <a:fld id="{81D60167-4931-47E6-BA6A-407CBD079E47}" type="slidenum">
              <a:rPr spc="25" dirty="0"/>
              <a:t>‹#›</a:t>
            </a:fld>
            <a:r>
              <a:rPr spc="165" dirty="0"/>
              <a:t>/24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950" b="1" i="0">
                <a:solidFill>
                  <a:srgbClr val="E90B23"/>
                </a:solidFill>
                <a:latin typeface="Arial"/>
                <a:cs typeface="Arial"/>
              </a:defRPr>
            </a:lvl1pPr>
          </a:lstStyle>
          <a:p>
            <a:r>
              <a:rPr lang="cs-CZ"/>
              <a:t>Kliknutím lze upravit styl.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5/23/2025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2450" b="0" i="0">
                <a:solidFill>
                  <a:srgbClr val="878B8E"/>
                </a:solidFill>
                <a:latin typeface="Arial"/>
                <a:cs typeface="Arial"/>
              </a:defRPr>
            </a:lvl1pPr>
          </a:lstStyle>
          <a:p>
            <a:pPr marL="214629">
              <a:lnSpc>
                <a:spcPct val="100000"/>
              </a:lnSpc>
              <a:spcBef>
                <a:spcPts val="535"/>
              </a:spcBef>
            </a:pPr>
            <a:fld id="{81D60167-4931-47E6-BA6A-407CBD079E47}" type="slidenum">
              <a:rPr spc="25" dirty="0"/>
              <a:t>‹#›</a:t>
            </a:fld>
            <a:r>
              <a:rPr spc="165" dirty="0"/>
              <a:t>/24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950" b="1" i="0">
                <a:solidFill>
                  <a:srgbClr val="E90B23"/>
                </a:solidFill>
                <a:latin typeface="Arial"/>
                <a:cs typeface="Arial"/>
              </a:defRPr>
            </a:lvl1pPr>
          </a:lstStyle>
          <a:p>
            <a:r>
              <a:rPr lang="cs-CZ"/>
              <a:t>Kliknutím lze upravit styl.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5/23/2025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2450" b="0" i="0">
                <a:solidFill>
                  <a:srgbClr val="878B8E"/>
                </a:solidFill>
                <a:latin typeface="Arial"/>
                <a:cs typeface="Arial"/>
              </a:defRPr>
            </a:lvl1pPr>
          </a:lstStyle>
          <a:p>
            <a:pPr marL="214629">
              <a:lnSpc>
                <a:spcPct val="100000"/>
              </a:lnSpc>
              <a:spcBef>
                <a:spcPts val="535"/>
              </a:spcBef>
            </a:pPr>
            <a:fld id="{81D60167-4931-47E6-BA6A-407CBD079E47}" type="slidenum">
              <a:rPr spc="25" dirty="0"/>
              <a:t>‹#›</a:t>
            </a:fld>
            <a:r>
              <a:rPr spc="165" dirty="0"/>
              <a:t>/24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950" b="1" i="0">
                <a:solidFill>
                  <a:srgbClr val="E90B23"/>
                </a:solidFill>
                <a:latin typeface="Arial"/>
                <a:cs typeface="Arial"/>
              </a:defRPr>
            </a:lvl1pPr>
          </a:lstStyle>
          <a:p>
            <a:r>
              <a:rPr lang="cs-CZ"/>
              <a:t>Kliknutím lze upravit styl.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5/23/2025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2450" b="0" i="0">
                <a:solidFill>
                  <a:srgbClr val="878B8E"/>
                </a:solidFill>
                <a:latin typeface="Arial"/>
                <a:cs typeface="Arial"/>
              </a:defRPr>
            </a:lvl1pPr>
          </a:lstStyle>
          <a:p>
            <a:pPr marL="214629">
              <a:lnSpc>
                <a:spcPct val="100000"/>
              </a:lnSpc>
              <a:spcBef>
                <a:spcPts val="535"/>
              </a:spcBef>
            </a:pPr>
            <a:fld id="{81D60167-4931-47E6-BA6A-407CBD079E47}" type="slidenum">
              <a:rPr spc="25" dirty="0"/>
              <a:t>‹#›</a:t>
            </a:fld>
            <a:r>
              <a:rPr spc="165" dirty="0"/>
              <a:t>/24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5/23/2025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2450" b="0" i="0">
                <a:solidFill>
                  <a:srgbClr val="878B8E"/>
                </a:solidFill>
                <a:latin typeface="Arial"/>
                <a:cs typeface="Arial"/>
              </a:defRPr>
            </a:lvl1pPr>
          </a:lstStyle>
          <a:p>
            <a:pPr marL="214629">
              <a:lnSpc>
                <a:spcPct val="100000"/>
              </a:lnSpc>
              <a:spcBef>
                <a:spcPts val="535"/>
              </a:spcBef>
            </a:pPr>
            <a:fld id="{81D60167-4931-47E6-BA6A-407CBD079E47}" type="slidenum">
              <a:rPr spc="25" dirty="0"/>
              <a:t>‹#›</a:t>
            </a:fld>
            <a:r>
              <a:rPr spc="165" dirty="0"/>
              <a:t>/24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28253" y="9978753"/>
            <a:ext cx="18848070" cy="0"/>
          </a:xfrm>
          <a:custGeom>
            <a:avLst/>
            <a:gdLst/>
            <a:ahLst/>
            <a:cxnLst/>
            <a:rect l="l" t="t" r="r" b="b"/>
            <a:pathLst>
              <a:path w="18848070">
                <a:moveTo>
                  <a:pt x="0" y="0"/>
                </a:moveTo>
                <a:lnTo>
                  <a:pt x="18847593" y="0"/>
                </a:lnTo>
              </a:path>
            </a:pathLst>
          </a:custGeom>
          <a:ln w="20941">
            <a:solidFill>
              <a:srgbClr val="E90B2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18418277" y="628253"/>
            <a:ext cx="582295" cy="1047115"/>
          </a:xfrm>
          <a:custGeom>
            <a:avLst/>
            <a:gdLst/>
            <a:ahLst/>
            <a:cxnLst/>
            <a:rect l="l" t="t" r="r" b="b"/>
            <a:pathLst>
              <a:path w="582294" h="1047114">
                <a:moveTo>
                  <a:pt x="513377" y="0"/>
                </a:moveTo>
                <a:lnTo>
                  <a:pt x="0" y="0"/>
                </a:lnTo>
                <a:lnTo>
                  <a:pt x="0" y="1047088"/>
                </a:lnTo>
                <a:lnTo>
                  <a:pt x="513377" y="1047088"/>
                </a:lnTo>
                <a:lnTo>
                  <a:pt x="513377" y="693811"/>
                </a:lnTo>
                <a:lnTo>
                  <a:pt x="473115" y="686492"/>
                </a:lnTo>
                <a:lnTo>
                  <a:pt x="191292" y="686492"/>
                </a:lnTo>
                <a:lnTo>
                  <a:pt x="191292" y="427505"/>
                </a:lnTo>
                <a:lnTo>
                  <a:pt x="95955" y="427505"/>
                </a:lnTo>
                <a:lnTo>
                  <a:pt x="95955" y="358743"/>
                </a:lnTo>
                <a:lnTo>
                  <a:pt x="476949" y="358743"/>
                </a:lnTo>
                <a:lnTo>
                  <a:pt x="513377" y="353015"/>
                </a:lnTo>
                <a:lnTo>
                  <a:pt x="513377" y="0"/>
                </a:lnTo>
                <a:close/>
              </a:path>
              <a:path w="582294" h="1047114">
                <a:moveTo>
                  <a:pt x="476949" y="358743"/>
                </a:moveTo>
                <a:lnTo>
                  <a:pt x="368690" y="358743"/>
                </a:lnTo>
                <a:lnTo>
                  <a:pt x="368690" y="427505"/>
                </a:lnTo>
                <a:lnTo>
                  <a:pt x="272431" y="427505"/>
                </a:lnTo>
                <a:lnTo>
                  <a:pt x="272431" y="686492"/>
                </a:lnTo>
                <a:lnTo>
                  <a:pt x="473115" y="686492"/>
                </a:lnTo>
                <a:lnTo>
                  <a:pt x="460393" y="684179"/>
                </a:lnTo>
                <a:lnTo>
                  <a:pt x="419729" y="662321"/>
                </a:lnTo>
                <a:lnTo>
                  <a:pt x="393363" y="628591"/>
                </a:lnTo>
                <a:lnTo>
                  <a:pt x="383276" y="583343"/>
                </a:lnTo>
                <a:lnTo>
                  <a:pt x="578025" y="583343"/>
                </a:lnTo>
                <a:lnTo>
                  <a:pt x="576896" y="579590"/>
                </a:lnTo>
                <a:lnTo>
                  <a:pt x="562844" y="568740"/>
                </a:lnTo>
                <a:lnTo>
                  <a:pt x="540369" y="560723"/>
                </a:lnTo>
                <a:lnTo>
                  <a:pt x="510246" y="553093"/>
                </a:lnTo>
                <a:lnTo>
                  <a:pt x="468005" y="541610"/>
                </a:lnTo>
                <a:lnTo>
                  <a:pt x="430489" y="524156"/>
                </a:lnTo>
                <a:lnTo>
                  <a:pt x="403630" y="496305"/>
                </a:lnTo>
                <a:lnTo>
                  <a:pt x="393359" y="453630"/>
                </a:lnTo>
                <a:lnTo>
                  <a:pt x="402500" y="410095"/>
                </a:lnTo>
                <a:lnTo>
                  <a:pt x="427735" y="379288"/>
                </a:lnTo>
                <a:lnTo>
                  <a:pt x="465787" y="360498"/>
                </a:lnTo>
                <a:lnTo>
                  <a:pt x="476949" y="358743"/>
                </a:lnTo>
                <a:close/>
              </a:path>
              <a:path w="582294" h="1047114">
                <a:moveTo>
                  <a:pt x="578025" y="583343"/>
                </a:moveTo>
                <a:lnTo>
                  <a:pt x="464865" y="583343"/>
                </a:lnTo>
                <a:lnTo>
                  <a:pt x="470964" y="604573"/>
                </a:lnTo>
                <a:lnTo>
                  <a:pt x="483720" y="619101"/>
                </a:lnTo>
                <a:lnTo>
                  <a:pt x="503093" y="627440"/>
                </a:lnTo>
                <a:lnTo>
                  <a:pt x="529041" y="630106"/>
                </a:lnTo>
                <a:lnTo>
                  <a:pt x="548493" y="628214"/>
                </a:lnTo>
                <a:lnTo>
                  <a:pt x="565366" y="622195"/>
                </a:lnTo>
                <a:lnTo>
                  <a:pt x="577254" y="611535"/>
                </a:lnTo>
                <a:lnTo>
                  <a:pt x="581751" y="595720"/>
                </a:lnTo>
                <a:lnTo>
                  <a:pt x="578025" y="583343"/>
                </a:lnTo>
                <a:close/>
              </a:path>
            </a:pathLst>
          </a:custGeom>
          <a:solidFill>
            <a:srgbClr val="E90B2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18891844" y="628253"/>
            <a:ext cx="574040" cy="1047115"/>
          </a:xfrm>
          <a:custGeom>
            <a:avLst/>
            <a:gdLst/>
            <a:ahLst/>
            <a:cxnLst/>
            <a:rect l="l" t="t" r="r" b="b"/>
            <a:pathLst>
              <a:path w="574040" h="1047114">
                <a:moveTo>
                  <a:pt x="47213" y="414228"/>
                </a:moveTo>
                <a:lnTo>
                  <a:pt x="27847" y="416448"/>
                </a:lnTo>
                <a:lnTo>
                  <a:pt x="12949" y="422708"/>
                </a:lnTo>
                <a:lnTo>
                  <a:pt x="3380" y="432405"/>
                </a:lnTo>
                <a:lnTo>
                  <a:pt x="0" y="444939"/>
                </a:lnTo>
                <a:lnTo>
                  <a:pt x="4706" y="459216"/>
                </a:lnTo>
                <a:lnTo>
                  <a:pt x="18737" y="469115"/>
                </a:lnTo>
                <a:lnTo>
                  <a:pt x="41965" y="476781"/>
                </a:lnTo>
                <a:lnTo>
                  <a:pt x="74259" y="484362"/>
                </a:lnTo>
                <a:lnTo>
                  <a:pt x="118097" y="496604"/>
                </a:lnTo>
                <a:lnTo>
                  <a:pt x="155102" y="514954"/>
                </a:lnTo>
                <a:lnTo>
                  <a:pt x="180677" y="543789"/>
                </a:lnTo>
                <a:lnTo>
                  <a:pt x="190224" y="587489"/>
                </a:lnTo>
                <a:lnTo>
                  <a:pt x="180246" y="632431"/>
                </a:lnTo>
                <a:lnTo>
                  <a:pt x="152776" y="665631"/>
                </a:lnTo>
                <a:lnTo>
                  <a:pt x="111510" y="686442"/>
                </a:lnTo>
                <a:lnTo>
                  <a:pt x="60144" y="694219"/>
                </a:lnTo>
                <a:lnTo>
                  <a:pt x="60144" y="1047088"/>
                </a:lnTo>
                <a:lnTo>
                  <a:pt x="573511" y="1047088"/>
                </a:lnTo>
                <a:lnTo>
                  <a:pt x="573511" y="686502"/>
                </a:lnTo>
                <a:lnTo>
                  <a:pt x="223249" y="686502"/>
                </a:lnTo>
                <a:lnTo>
                  <a:pt x="223249" y="453640"/>
                </a:lnTo>
                <a:lnTo>
                  <a:pt x="99923" y="453640"/>
                </a:lnTo>
                <a:lnTo>
                  <a:pt x="94589" y="436849"/>
                </a:lnTo>
                <a:lnTo>
                  <a:pt x="83710" y="424483"/>
                </a:lnTo>
                <a:lnTo>
                  <a:pt x="67760" y="416842"/>
                </a:lnTo>
                <a:lnTo>
                  <a:pt x="47213" y="414228"/>
                </a:lnTo>
                <a:close/>
              </a:path>
              <a:path w="574040" h="1047114">
                <a:moveTo>
                  <a:pt x="304315" y="532245"/>
                </a:moveTo>
                <a:lnTo>
                  <a:pt x="304315" y="686502"/>
                </a:lnTo>
                <a:lnTo>
                  <a:pt x="405610" y="686502"/>
                </a:lnTo>
                <a:lnTo>
                  <a:pt x="304315" y="532245"/>
                </a:lnTo>
                <a:close/>
              </a:path>
              <a:path w="574040" h="1047114">
                <a:moveTo>
                  <a:pt x="573511" y="360020"/>
                </a:moveTo>
                <a:lnTo>
                  <a:pt x="497513" y="360020"/>
                </a:lnTo>
                <a:lnTo>
                  <a:pt x="385967" y="523272"/>
                </a:lnTo>
                <a:lnTo>
                  <a:pt x="497513" y="686502"/>
                </a:lnTo>
                <a:lnTo>
                  <a:pt x="573511" y="686502"/>
                </a:lnTo>
                <a:lnTo>
                  <a:pt x="573511" y="360020"/>
                </a:lnTo>
                <a:close/>
              </a:path>
              <a:path w="574040" h="1047114">
                <a:moveTo>
                  <a:pt x="573511" y="359015"/>
                </a:moveTo>
                <a:lnTo>
                  <a:pt x="304315" y="359015"/>
                </a:lnTo>
                <a:lnTo>
                  <a:pt x="304315" y="514288"/>
                </a:lnTo>
                <a:lnTo>
                  <a:pt x="405610" y="360020"/>
                </a:lnTo>
                <a:lnTo>
                  <a:pt x="573511" y="360020"/>
                </a:lnTo>
                <a:lnTo>
                  <a:pt x="573511" y="359015"/>
                </a:lnTo>
                <a:close/>
              </a:path>
              <a:path w="574040" h="1047114">
                <a:moveTo>
                  <a:pt x="573511" y="0"/>
                </a:moveTo>
                <a:lnTo>
                  <a:pt x="60144" y="0"/>
                </a:lnTo>
                <a:lnTo>
                  <a:pt x="60144" y="353057"/>
                </a:lnTo>
                <a:lnTo>
                  <a:pt x="106186" y="360823"/>
                </a:lnTo>
                <a:lnTo>
                  <a:pt x="143308" y="379926"/>
                </a:lnTo>
                <a:lnTo>
                  <a:pt x="168617" y="410741"/>
                </a:lnTo>
                <a:lnTo>
                  <a:pt x="179219" y="453640"/>
                </a:lnTo>
                <a:lnTo>
                  <a:pt x="223249" y="453640"/>
                </a:lnTo>
                <a:lnTo>
                  <a:pt x="223249" y="359015"/>
                </a:lnTo>
                <a:lnTo>
                  <a:pt x="573511" y="359015"/>
                </a:lnTo>
                <a:lnTo>
                  <a:pt x="573511" y="0"/>
                </a:lnTo>
                <a:close/>
              </a:path>
            </a:pathLst>
          </a:custGeom>
          <a:solidFill>
            <a:srgbClr val="878B8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15553" y="467285"/>
            <a:ext cx="4734560" cy="7797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950" b="1" i="0">
                <a:solidFill>
                  <a:srgbClr val="E90B2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28253" y="2303594"/>
            <a:ext cx="12405994" cy="45091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5/23/2025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8588034" y="10305239"/>
            <a:ext cx="901065" cy="4984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50" b="0" i="0">
                <a:solidFill>
                  <a:srgbClr val="878B8E"/>
                </a:solidFill>
                <a:latin typeface="Arial"/>
                <a:cs typeface="Arial"/>
              </a:defRPr>
            </a:lvl1pPr>
          </a:lstStyle>
          <a:p>
            <a:pPr marL="214629">
              <a:lnSpc>
                <a:spcPct val="100000"/>
              </a:lnSpc>
              <a:spcBef>
                <a:spcPts val="535"/>
              </a:spcBef>
            </a:pPr>
            <a:fld id="{81D60167-4931-47E6-BA6A-407CBD079E47}" type="slidenum">
              <a:rPr spc="25" dirty="0"/>
              <a:t>‹#›</a:t>
            </a:fld>
            <a:r>
              <a:rPr spc="165" dirty="0"/>
              <a:t>/24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 eaLnBrk="1" hangingPunct="1">
        <a:defRPr>
          <a:latin typeface="+mj-lt"/>
          <a:ea typeface="+mj-ea"/>
          <a:cs typeface="+mj-cs"/>
        </a:defRPr>
      </a:lvl1pPr>
    </p:titleStyle>
    <p:body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hyperlink" Target="http://www.tsk-praha.cz/" TargetMode="Externa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s://opravujeme.to/action/2096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615553" y="3677229"/>
            <a:ext cx="18047097" cy="222817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cs-CZ" sz="7200" spc="65" dirty="0"/>
              <a:t>Rekonstrukce plynovodu, vodovodu </a:t>
            </a:r>
            <a:br>
              <a:rPr lang="cs-CZ" sz="7200" spc="65" dirty="0"/>
            </a:br>
            <a:r>
              <a:rPr lang="cs-CZ" sz="7200" spc="65" dirty="0"/>
              <a:t>a komunikace v části Plzeňské ulice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615553" y="6490844"/>
            <a:ext cx="17213361" cy="85023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cs-CZ" sz="5450" b="1" spc="-5" dirty="0">
                <a:solidFill>
                  <a:srgbClr val="878B8E"/>
                </a:solidFill>
                <a:latin typeface="Arial"/>
                <a:cs typeface="Arial"/>
              </a:rPr>
              <a:t>Koordinovaná akce PPD, TSK, PVS a DPP</a:t>
            </a:r>
            <a:endParaRPr sz="5450" b="1" spc="-5" dirty="0">
              <a:solidFill>
                <a:srgbClr val="878B8E"/>
              </a:solidFill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28253" y="9978753"/>
            <a:ext cx="18848070" cy="0"/>
          </a:xfrm>
          <a:custGeom>
            <a:avLst/>
            <a:gdLst/>
            <a:ahLst/>
            <a:cxnLst/>
            <a:rect l="l" t="t" r="r" b="b"/>
            <a:pathLst>
              <a:path w="18848070">
                <a:moveTo>
                  <a:pt x="0" y="0"/>
                </a:moveTo>
                <a:lnTo>
                  <a:pt x="18847593" y="0"/>
                </a:lnTo>
              </a:path>
            </a:pathLst>
          </a:custGeom>
          <a:ln w="20941">
            <a:solidFill>
              <a:srgbClr val="E90B2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Obrázek 8" descr="Obsah obrázku text, Písmo, logo, snímek obrazovky&#10;&#10;Obsah vygenerovaný umělou inteligencí může být nesprávný.">
            <a:extLst>
              <a:ext uri="{FF2B5EF4-FFF2-40B4-BE49-F238E27FC236}">
                <a16:creationId xmlns:a16="http://schemas.microsoft.com/office/drawing/2014/main" id="{3BBCA9FE-DBA2-B62D-E85E-B3F2864054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954" y="830113"/>
            <a:ext cx="15494287" cy="208916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023EE3-55CF-7D92-A59A-3DDC05937C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F597AD5D-8A25-E960-853A-07CBD061B93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5552" y="467285"/>
            <a:ext cx="19157578" cy="62773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cs-CZ" sz="4000" spc="65" dirty="0"/>
              <a:t>Rekonstrukce plynovodu, vodovodu a komunikace v části Plzeňské ulice</a:t>
            </a:r>
            <a:endParaRPr sz="4000" spc="65" dirty="0"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C4D8934F-85A6-5C19-7F02-402225AE513C}"/>
              </a:ext>
            </a:extLst>
          </p:cNvPr>
          <p:cNvSpPr txBox="1"/>
          <p:nvPr/>
        </p:nvSpPr>
        <p:spPr>
          <a:xfrm>
            <a:off x="615553" y="1744168"/>
            <a:ext cx="17056496" cy="610615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lang="cs-CZ" sz="3300" b="1" spc="-5" dirty="0">
                <a:solidFill>
                  <a:srgbClr val="878B8E"/>
                </a:solidFill>
                <a:latin typeface="Arial"/>
                <a:cs typeface="Arial"/>
              </a:rPr>
              <a:t>Dopravní omezení pro automobilovou dopravu:</a:t>
            </a: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cs-CZ" sz="3300" spc="20" dirty="0">
              <a:solidFill>
                <a:srgbClr val="878B8E"/>
              </a:solidFill>
              <a:latin typeface="Arial"/>
              <a:cs typeface="Arial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sz="3300" b="1" spc="65" dirty="0">
                <a:solidFill>
                  <a:srgbClr val="E90B23"/>
                </a:solidFill>
                <a:latin typeface="Arial"/>
                <a:ea typeface="+mj-ea"/>
                <a:cs typeface="Arial"/>
              </a:rPr>
              <a:t>Od 26. června do 29. června 2025: </a:t>
            </a:r>
            <a:r>
              <a:rPr lang="cs-CZ" sz="3300" spc="20" dirty="0">
                <a:solidFill>
                  <a:srgbClr val="878B8E"/>
                </a:solidFill>
                <a:latin typeface="Arial"/>
                <a:cs typeface="Arial"/>
              </a:rPr>
              <a:t>Bude zavedena jednosměrná uzavírka Plzeňské ulice ve směru na Zličín, a to v úseku od budovy „Smíchov </a:t>
            </a:r>
            <a:r>
              <a:rPr lang="cs-CZ" sz="3300" spc="20" dirty="0" err="1">
                <a:solidFill>
                  <a:srgbClr val="878B8E"/>
                </a:solidFill>
                <a:latin typeface="Arial"/>
                <a:cs typeface="Arial"/>
              </a:rPr>
              <a:t>Gate</a:t>
            </a:r>
            <a:r>
              <a:rPr lang="cs-CZ" sz="3300" spc="20" dirty="0">
                <a:solidFill>
                  <a:srgbClr val="878B8E"/>
                </a:solidFill>
                <a:latin typeface="Arial"/>
                <a:cs typeface="Arial"/>
              </a:rPr>
              <a:t>“ až po křižovatku s ulicí Kartouzská.</a:t>
            </a: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cs-CZ" sz="3300" spc="20" dirty="0">
              <a:solidFill>
                <a:srgbClr val="878B8E"/>
              </a:solidFill>
              <a:latin typeface="Arial"/>
              <a:cs typeface="Arial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sz="3300" b="1" spc="65" dirty="0">
                <a:solidFill>
                  <a:srgbClr val="E90B23"/>
                </a:solidFill>
                <a:latin typeface="Arial"/>
                <a:ea typeface="+mj-ea"/>
                <a:cs typeface="Arial"/>
              </a:rPr>
              <a:t>Od 30. června do 15. července 2025: </a:t>
            </a:r>
            <a:r>
              <a:rPr lang="cs-CZ" sz="3300" spc="20" dirty="0">
                <a:solidFill>
                  <a:srgbClr val="878B8E"/>
                </a:solidFill>
                <a:latin typeface="Arial"/>
                <a:cs typeface="Arial"/>
              </a:rPr>
              <a:t>Bude uzavřena ulice Kartouzská v úseku mezi Radlickou a Plzeňskou. Pro dopravu bude vyznačena objízdná trasa ulicí Radlická.</a:t>
            </a: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cs-CZ" sz="3300" b="1" spc="65" dirty="0">
              <a:solidFill>
                <a:srgbClr val="E90B23"/>
              </a:solidFill>
              <a:latin typeface="Arial"/>
              <a:ea typeface="+mj-ea"/>
              <a:cs typeface="Arial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sz="3300" b="1" spc="65" dirty="0">
                <a:solidFill>
                  <a:srgbClr val="E90B23"/>
                </a:solidFill>
                <a:latin typeface="Arial"/>
                <a:ea typeface="+mj-ea"/>
                <a:cs typeface="Arial"/>
              </a:rPr>
              <a:t>Od 16. července 2025: </a:t>
            </a:r>
            <a:r>
              <a:rPr lang="cs-CZ" sz="3300" spc="20" dirty="0">
                <a:solidFill>
                  <a:srgbClr val="878B8E"/>
                </a:solidFill>
                <a:latin typeface="Arial"/>
                <a:cs typeface="Arial"/>
              </a:rPr>
              <a:t>Bude uzavřena Plzeňská ulice pro veškerou automobilovou </a:t>
            </a:r>
            <a:br>
              <a:rPr lang="cs-CZ" sz="3300" spc="20" dirty="0">
                <a:solidFill>
                  <a:srgbClr val="878B8E"/>
                </a:solidFill>
                <a:latin typeface="Arial"/>
                <a:cs typeface="Arial"/>
              </a:rPr>
            </a:br>
            <a:r>
              <a:rPr lang="cs-CZ" sz="3300" spc="20" dirty="0">
                <a:solidFill>
                  <a:srgbClr val="878B8E"/>
                </a:solidFill>
                <a:latin typeface="Arial"/>
                <a:cs typeface="Arial"/>
              </a:rPr>
              <a:t>a autobusovou dopravu v úseku mezi ulicemi Kartouzská a Erbenova. Jako objízdná trasa budou sloužit ulice Mozartova, Vrchlického a Erbenova.</a:t>
            </a:r>
          </a:p>
        </p:txBody>
      </p:sp>
      <p:sp>
        <p:nvSpPr>
          <p:cNvPr id="5" name="object 7">
            <a:extLst>
              <a:ext uri="{FF2B5EF4-FFF2-40B4-BE49-F238E27FC236}">
                <a16:creationId xmlns:a16="http://schemas.microsoft.com/office/drawing/2014/main" id="{B3190C57-00C5-0D27-3902-F003894C4ADA}"/>
              </a:ext>
            </a:extLst>
          </p:cNvPr>
          <p:cNvSpPr/>
          <p:nvPr/>
        </p:nvSpPr>
        <p:spPr>
          <a:xfrm>
            <a:off x="628253" y="9978753"/>
            <a:ext cx="18848070" cy="0"/>
          </a:xfrm>
          <a:custGeom>
            <a:avLst/>
            <a:gdLst/>
            <a:ahLst/>
            <a:cxnLst/>
            <a:rect l="l" t="t" r="r" b="b"/>
            <a:pathLst>
              <a:path w="18848070">
                <a:moveTo>
                  <a:pt x="0" y="0"/>
                </a:moveTo>
                <a:lnTo>
                  <a:pt x="18847593" y="0"/>
                </a:lnTo>
              </a:path>
            </a:pathLst>
          </a:custGeom>
          <a:ln w="20941">
            <a:solidFill>
              <a:srgbClr val="E90B2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Obrázek 5" descr="Obsah obrázku text, Písmo, logo, snímek obrazovky&#10;&#10;Obsah vygenerovaný umělou inteligencí může být nesprávný.">
            <a:extLst>
              <a:ext uri="{FF2B5EF4-FFF2-40B4-BE49-F238E27FC236}">
                <a16:creationId xmlns:a16="http://schemas.microsoft.com/office/drawing/2014/main" id="{920445CD-49BB-C60F-FC67-EA4223F5B7F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978" y="10111401"/>
            <a:ext cx="8800469" cy="1186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6062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15552" y="467285"/>
            <a:ext cx="17589897" cy="52001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cs-CZ" sz="3300" spc="65" dirty="0"/>
              <a:t>Rekonstrukce plynovodu, vodovodu a komunikace v části Plzeňské ulice</a:t>
            </a:r>
            <a:endParaRPr sz="3300" spc="-35" dirty="0"/>
          </a:p>
        </p:txBody>
      </p:sp>
      <p:sp>
        <p:nvSpPr>
          <p:cNvPr id="3" name="object 3"/>
          <p:cNvSpPr txBox="1"/>
          <p:nvPr/>
        </p:nvSpPr>
        <p:spPr>
          <a:xfrm>
            <a:off x="615553" y="1179305"/>
            <a:ext cx="17208897" cy="528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cs-CZ" sz="3300" b="1" spc="-5" dirty="0">
                <a:solidFill>
                  <a:srgbClr val="878B8E"/>
                </a:solidFill>
                <a:latin typeface="Arial"/>
                <a:cs typeface="Arial"/>
              </a:rPr>
              <a:t>1_termín 26.6. - 29.6.2025						2_termín 30.6. - 11.7.2025</a:t>
            </a:r>
            <a:endParaRPr sz="3300" dirty="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28253" y="2303594"/>
            <a:ext cx="9214485" cy="7120255"/>
          </a:xfrm>
          <a:custGeom>
            <a:avLst/>
            <a:gdLst/>
            <a:ahLst/>
            <a:cxnLst/>
            <a:rect l="l" t="t" r="r" b="b"/>
            <a:pathLst>
              <a:path w="9214485" h="7120255">
                <a:moveTo>
                  <a:pt x="9214379" y="0"/>
                </a:moveTo>
                <a:lnTo>
                  <a:pt x="0" y="0"/>
                </a:lnTo>
                <a:lnTo>
                  <a:pt x="0" y="7120202"/>
                </a:lnTo>
                <a:lnTo>
                  <a:pt x="9214379" y="7120202"/>
                </a:lnTo>
                <a:lnTo>
                  <a:pt x="9214379" y="0"/>
                </a:lnTo>
                <a:close/>
              </a:path>
            </a:pathLst>
          </a:custGeom>
          <a:solidFill>
            <a:srgbClr val="878B8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261467" y="2303594"/>
            <a:ext cx="9214485" cy="7120255"/>
          </a:xfrm>
          <a:custGeom>
            <a:avLst/>
            <a:gdLst/>
            <a:ahLst/>
            <a:cxnLst/>
            <a:rect l="l" t="t" r="r" b="b"/>
            <a:pathLst>
              <a:path w="9214485" h="7120255">
                <a:moveTo>
                  <a:pt x="9214379" y="0"/>
                </a:moveTo>
                <a:lnTo>
                  <a:pt x="0" y="0"/>
                </a:lnTo>
                <a:lnTo>
                  <a:pt x="0" y="7120202"/>
                </a:lnTo>
                <a:lnTo>
                  <a:pt x="9214379" y="7120202"/>
                </a:lnTo>
                <a:lnTo>
                  <a:pt x="9214379" y="0"/>
                </a:lnTo>
                <a:close/>
              </a:path>
            </a:pathLst>
          </a:custGeom>
          <a:solidFill>
            <a:srgbClr val="878B8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id="{8E6FF3B6-EBC0-9688-4609-B90994E61DCE}"/>
              </a:ext>
            </a:extLst>
          </p:cNvPr>
          <p:cNvSpPr/>
          <p:nvPr/>
        </p:nvSpPr>
        <p:spPr>
          <a:xfrm>
            <a:off x="628253" y="9978753"/>
            <a:ext cx="18848070" cy="0"/>
          </a:xfrm>
          <a:custGeom>
            <a:avLst/>
            <a:gdLst/>
            <a:ahLst/>
            <a:cxnLst/>
            <a:rect l="l" t="t" r="r" b="b"/>
            <a:pathLst>
              <a:path w="18848070">
                <a:moveTo>
                  <a:pt x="0" y="0"/>
                </a:moveTo>
                <a:lnTo>
                  <a:pt x="18847593" y="0"/>
                </a:lnTo>
              </a:path>
            </a:pathLst>
          </a:custGeom>
          <a:ln w="20941">
            <a:solidFill>
              <a:srgbClr val="E90B2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Obrázek 7" descr="Obsah obrázku text, Písmo, logo, snímek obrazovky&#10;&#10;Obsah vygenerovaný umělou inteligencí může být nesprávný.">
            <a:extLst>
              <a:ext uri="{FF2B5EF4-FFF2-40B4-BE49-F238E27FC236}">
                <a16:creationId xmlns:a16="http://schemas.microsoft.com/office/drawing/2014/main" id="{F9768907-22FD-FA97-A546-A041E01A74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978" y="10111401"/>
            <a:ext cx="8800469" cy="1186608"/>
          </a:xfrm>
          <a:prstGeom prst="rect">
            <a:avLst/>
          </a:prstGeom>
        </p:spPr>
      </p:pic>
      <p:pic>
        <p:nvPicPr>
          <p:cNvPr id="10" name="Obrázek 9" descr="Obsah obrázku mapa, text, atlas&#10;&#10;Obsah vygenerovaný umělou inteligencí může být nesprávný.">
            <a:extLst>
              <a:ext uri="{FF2B5EF4-FFF2-40B4-BE49-F238E27FC236}">
                <a16:creationId xmlns:a16="http://schemas.microsoft.com/office/drawing/2014/main" id="{A2378824-36FF-6D22-AA5B-6726E650A3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40" y="2626967"/>
            <a:ext cx="9099510" cy="6432443"/>
          </a:xfrm>
          <a:prstGeom prst="rect">
            <a:avLst/>
          </a:prstGeom>
        </p:spPr>
      </p:pic>
      <p:pic>
        <p:nvPicPr>
          <p:cNvPr id="11" name="Obrázek 10" descr="Obsah obrázku mapa, text, atlas&#10;&#10;Obsah vygenerovaný umělou inteligencí může být nesprávný.">
            <a:extLst>
              <a:ext uri="{FF2B5EF4-FFF2-40B4-BE49-F238E27FC236}">
                <a16:creationId xmlns:a16="http://schemas.microsoft.com/office/drawing/2014/main" id="{CB64E5C5-97A8-24AE-D604-7FB50B814FA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8309" y="2626511"/>
            <a:ext cx="9100800" cy="6433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9134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15552" y="467285"/>
            <a:ext cx="17589897" cy="52001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cs-CZ" sz="3300" spc="65" dirty="0"/>
              <a:t>Rekonstrukce plynovodu, vodovodu a komunikace v části Plzeňské ulice</a:t>
            </a:r>
            <a:endParaRPr sz="3300" spc="-35" dirty="0"/>
          </a:p>
        </p:txBody>
      </p:sp>
      <p:sp>
        <p:nvSpPr>
          <p:cNvPr id="3" name="object 3"/>
          <p:cNvSpPr txBox="1"/>
          <p:nvPr/>
        </p:nvSpPr>
        <p:spPr>
          <a:xfrm>
            <a:off x="615553" y="1179305"/>
            <a:ext cx="17208897" cy="528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cs-CZ" sz="3300" b="1" spc="-5" dirty="0">
                <a:solidFill>
                  <a:srgbClr val="878B8E"/>
                </a:solidFill>
                <a:latin typeface="Arial"/>
                <a:cs typeface="Arial"/>
              </a:rPr>
              <a:t>3_termín 12.7. - 15.7.2025						4_termín 16.7.2025</a:t>
            </a:r>
            <a:endParaRPr sz="3300" dirty="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28253" y="2303594"/>
            <a:ext cx="9214485" cy="7120255"/>
          </a:xfrm>
          <a:custGeom>
            <a:avLst/>
            <a:gdLst/>
            <a:ahLst/>
            <a:cxnLst/>
            <a:rect l="l" t="t" r="r" b="b"/>
            <a:pathLst>
              <a:path w="9214485" h="7120255">
                <a:moveTo>
                  <a:pt x="9214379" y="0"/>
                </a:moveTo>
                <a:lnTo>
                  <a:pt x="0" y="0"/>
                </a:lnTo>
                <a:lnTo>
                  <a:pt x="0" y="7120202"/>
                </a:lnTo>
                <a:lnTo>
                  <a:pt x="9214379" y="7120202"/>
                </a:lnTo>
                <a:lnTo>
                  <a:pt x="9214379" y="0"/>
                </a:lnTo>
                <a:close/>
              </a:path>
            </a:pathLst>
          </a:custGeom>
          <a:solidFill>
            <a:srgbClr val="878B8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261467" y="2303594"/>
            <a:ext cx="9214485" cy="7120255"/>
          </a:xfrm>
          <a:custGeom>
            <a:avLst/>
            <a:gdLst/>
            <a:ahLst/>
            <a:cxnLst/>
            <a:rect l="l" t="t" r="r" b="b"/>
            <a:pathLst>
              <a:path w="9214485" h="7120255">
                <a:moveTo>
                  <a:pt x="9214379" y="0"/>
                </a:moveTo>
                <a:lnTo>
                  <a:pt x="0" y="0"/>
                </a:lnTo>
                <a:lnTo>
                  <a:pt x="0" y="7120202"/>
                </a:lnTo>
                <a:lnTo>
                  <a:pt x="9214379" y="7120202"/>
                </a:lnTo>
                <a:lnTo>
                  <a:pt x="9214379" y="0"/>
                </a:lnTo>
                <a:close/>
              </a:path>
            </a:pathLst>
          </a:custGeom>
          <a:solidFill>
            <a:srgbClr val="878B8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id="{8E6FF3B6-EBC0-9688-4609-B90994E61DCE}"/>
              </a:ext>
            </a:extLst>
          </p:cNvPr>
          <p:cNvSpPr/>
          <p:nvPr/>
        </p:nvSpPr>
        <p:spPr>
          <a:xfrm>
            <a:off x="628253" y="9978753"/>
            <a:ext cx="18848070" cy="0"/>
          </a:xfrm>
          <a:custGeom>
            <a:avLst/>
            <a:gdLst/>
            <a:ahLst/>
            <a:cxnLst/>
            <a:rect l="l" t="t" r="r" b="b"/>
            <a:pathLst>
              <a:path w="18848070">
                <a:moveTo>
                  <a:pt x="0" y="0"/>
                </a:moveTo>
                <a:lnTo>
                  <a:pt x="18847593" y="0"/>
                </a:lnTo>
              </a:path>
            </a:pathLst>
          </a:custGeom>
          <a:ln w="20941">
            <a:solidFill>
              <a:srgbClr val="E90B2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Obrázek 7" descr="Obsah obrázku text, Písmo, logo, snímek obrazovky&#10;&#10;Obsah vygenerovaný umělou inteligencí může být nesprávný.">
            <a:extLst>
              <a:ext uri="{FF2B5EF4-FFF2-40B4-BE49-F238E27FC236}">
                <a16:creationId xmlns:a16="http://schemas.microsoft.com/office/drawing/2014/main" id="{F9768907-22FD-FA97-A546-A041E01A74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978" y="10111401"/>
            <a:ext cx="8800469" cy="1186608"/>
          </a:xfrm>
          <a:prstGeom prst="rect">
            <a:avLst/>
          </a:prstGeom>
        </p:spPr>
      </p:pic>
      <p:pic>
        <p:nvPicPr>
          <p:cNvPr id="12" name="Obrázek 11" descr="Obsah obrázku mapa, text, atlas&#10;&#10;Obsah vygenerovaný umělou inteligencí může být nesprávný.">
            <a:extLst>
              <a:ext uri="{FF2B5EF4-FFF2-40B4-BE49-F238E27FC236}">
                <a16:creationId xmlns:a16="http://schemas.microsoft.com/office/drawing/2014/main" id="{7D4FB97A-4938-B9B7-577D-65E4B4082A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1615" y="2742305"/>
            <a:ext cx="9100800" cy="6433355"/>
          </a:xfrm>
          <a:prstGeom prst="rect">
            <a:avLst/>
          </a:prstGeom>
        </p:spPr>
      </p:pic>
      <p:pic>
        <p:nvPicPr>
          <p:cNvPr id="14" name="Obrázek 13" descr="Obsah obrázku mapa, text, atlas&#10;&#10;Obsah vygenerovaný umělou inteligencí může být nesprávný.">
            <a:extLst>
              <a:ext uri="{FF2B5EF4-FFF2-40B4-BE49-F238E27FC236}">
                <a16:creationId xmlns:a16="http://schemas.microsoft.com/office/drawing/2014/main" id="{D8ED5735-4976-0140-9856-AB80A49AEB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85" y="2742460"/>
            <a:ext cx="9100581" cy="643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4703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15552" y="467285"/>
            <a:ext cx="17589897" cy="52001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cs-CZ" sz="3300" spc="65" dirty="0"/>
              <a:t>Rekonstrukce plynovodu, vodovodu a komunikace v části Plzeňské ulice</a:t>
            </a:r>
            <a:endParaRPr sz="3300" spc="-35" dirty="0"/>
          </a:p>
        </p:txBody>
      </p:sp>
      <p:sp>
        <p:nvSpPr>
          <p:cNvPr id="3" name="object 3"/>
          <p:cNvSpPr txBox="1"/>
          <p:nvPr/>
        </p:nvSpPr>
        <p:spPr>
          <a:xfrm>
            <a:off x="615553" y="1179305"/>
            <a:ext cx="17208897" cy="528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cs-CZ" sz="3300" b="1" spc="-5" dirty="0">
                <a:solidFill>
                  <a:srgbClr val="878B8E"/>
                </a:solidFill>
                <a:latin typeface="Arial"/>
                <a:cs typeface="Arial"/>
              </a:rPr>
              <a:t>5_termín 17.7. - 29.8.2025</a:t>
            </a:r>
            <a:endParaRPr sz="3300" dirty="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28253" y="2303594"/>
            <a:ext cx="9214485" cy="7120255"/>
          </a:xfrm>
          <a:custGeom>
            <a:avLst/>
            <a:gdLst/>
            <a:ahLst/>
            <a:cxnLst/>
            <a:rect l="l" t="t" r="r" b="b"/>
            <a:pathLst>
              <a:path w="9214485" h="7120255">
                <a:moveTo>
                  <a:pt x="9214379" y="0"/>
                </a:moveTo>
                <a:lnTo>
                  <a:pt x="0" y="0"/>
                </a:lnTo>
                <a:lnTo>
                  <a:pt x="0" y="7120202"/>
                </a:lnTo>
                <a:lnTo>
                  <a:pt x="9214379" y="7120202"/>
                </a:lnTo>
                <a:lnTo>
                  <a:pt x="9214379" y="0"/>
                </a:lnTo>
                <a:close/>
              </a:path>
            </a:pathLst>
          </a:custGeom>
          <a:solidFill>
            <a:srgbClr val="878B8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id="{8E6FF3B6-EBC0-9688-4609-B90994E61DCE}"/>
              </a:ext>
            </a:extLst>
          </p:cNvPr>
          <p:cNvSpPr/>
          <p:nvPr/>
        </p:nvSpPr>
        <p:spPr>
          <a:xfrm>
            <a:off x="628253" y="9978753"/>
            <a:ext cx="18848070" cy="0"/>
          </a:xfrm>
          <a:custGeom>
            <a:avLst/>
            <a:gdLst/>
            <a:ahLst/>
            <a:cxnLst/>
            <a:rect l="l" t="t" r="r" b="b"/>
            <a:pathLst>
              <a:path w="18848070">
                <a:moveTo>
                  <a:pt x="0" y="0"/>
                </a:moveTo>
                <a:lnTo>
                  <a:pt x="18847593" y="0"/>
                </a:lnTo>
              </a:path>
            </a:pathLst>
          </a:custGeom>
          <a:ln w="20941">
            <a:solidFill>
              <a:srgbClr val="E90B2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Obrázek 7" descr="Obsah obrázku text, Písmo, logo, snímek obrazovky&#10;&#10;Obsah vygenerovaný umělou inteligencí může být nesprávný.">
            <a:extLst>
              <a:ext uri="{FF2B5EF4-FFF2-40B4-BE49-F238E27FC236}">
                <a16:creationId xmlns:a16="http://schemas.microsoft.com/office/drawing/2014/main" id="{F9768907-22FD-FA97-A546-A041E01A74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978" y="10111401"/>
            <a:ext cx="8800469" cy="1186608"/>
          </a:xfrm>
          <a:prstGeom prst="rect">
            <a:avLst/>
          </a:prstGeom>
        </p:spPr>
      </p:pic>
      <p:pic>
        <p:nvPicPr>
          <p:cNvPr id="13" name="Obrázek 12" descr="Obsah obrázku mapa, text, atlas&#10;&#10;Obsah vygenerovaný umělou inteligencí může být nesprávný.">
            <a:extLst>
              <a:ext uri="{FF2B5EF4-FFF2-40B4-BE49-F238E27FC236}">
                <a16:creationId xmlns:a16="http://schemas.microsoft.com/office/drawing/2014/main" id="{DAE6C9D5-3EDA-F7DC-E44A-B7C3135C78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095" y="2647043"/>
            <a:ext cx="9100800" cy="6433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2308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023EE3-55CF-7D92-A59A-3DDC05937C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F597AD5D-8A25-E960-853A-07CBD061B93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5552" y="467285"/>
            <a:ext cx="19157578" cy="62773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cs-CZ" sz="4000" spc="65" dirty="0"/>
              <a:t>Dopravní podnik hl. m. Prahy (DPP)</a:t>
            </a:r>
            <a:endParaRPr sz="4000" spc="65" dirty="0"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C4D8934F-85A6-5C19-7F02-402225AE513C}"/>
              </a:ext>
            </a:extLst>
          </p:cNvPr>
          <p:cNvSpPr txBox="1"/>
          <p:nvPr/>
        </p:nvSpPr>
        <p:spPr>
          <a:xfrm>
            <a:off x="615553" y="1744168"/>
            <a:ext cx="17056496" cy="813748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buSzPts val="1000"/>
              <a:tabLst>
                <a:tab pos="457200" algn="l"/>
              </a:tabLst>
            </a:pPr>
            <a:r>
              <a:rPr lang="cs-CZ" sz="3300" b="1" spc="-5" dirty="0">
                <a:solidFill>
                  <a:srgbClr val="878B8E"/>
                </a:solidFill>
                <a:latin typeface="Arial"/>
                <a:cs typeface="Arial"/>
              </a:rPr>
              <a:t>Změna v městské hromadné dopravě (MHD), vyplývající z rekonstrukcí plynovodu </a:t>
            </a:r>
            <a:br>
              <a:rPr lang="cs-CZ" sz="3300" b="1" spc="-5" dirty="0">
                <a:solidFill>
                  <a:srgbClr val="878B8E"/>
                </a:solidFill>
                <a:latin typeface="Arial"/>
                <a:cs typeface="Arial"/>
              </a:rPr>
            </a:br>
            <a:r>
              <a:rPr lang="cs-CZ" sz="3300" b="1" spc="-5" dirty="0">
                <a:solidFill>
                  <a:srgbClr val="878B8E"/>
                </a:solidFill>
                <a:latin typeface="Arial"/>
                <a:cs typeface="Arial"/>
              </a:rPr>
              <a:t>a souvisejících činností v Plzeňské ulici a oblasti Smíchova:</a:t>
            </a: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cs-CZ" sz="3300" b="1" spc="-5" dirty="0">
              <a:solidFill>
                <a:srgbClr val="878B8E"/>
              </a:solidFill>
              <a:latin typeface="Arial"/>
              <a:cs typeface="Arial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sz="3300" b="1" spc="65" dirty="0">
                <a:solidFill>
                  <a:srgbClr val="E90B23"/>
                </a:solidFill>
                <a:latin typeface="Arial"/>
                <a:ea typeface="+mj-ea"/>
                <a:cs typeface="Arial"/>
              </a:rPr>
              <a:t>Víkend 28. – 29. června 2025: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cs-CZ" sz="3300" spc="20" dirty="0">
                <a:solidFill>
                  <a:srgbClr val="878B8E"/>
                </a:solidFill>
                <a:latin typeface="Arial"/>
                <a:cs typeface="Arial"/>
              </a:rPr>
              <a:t>Přerušen provoz tramvají v úseku Anděl – Sídliště Řepy.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cs-CZ" sz="3300" spc="20" dirty="0">
              <a:solidFill>
                <a:srgbClr val="878B8E"/>
              </a:solidFill>
              <a:latin typeface="Arial"/>
              <a:cs typeface="Arial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cs-CZ" sz="3300" spc="20" dirty="0">
                <a:solidFill>
                  <a:srgbClr val="878B8E"/>
                </a:solidFill>
                <a:latin typeface="Arial"/>
                <a:cs typeface="Arial"/>
              </a:rPr>
              <a:t>Náhradní autobusová doprava bude zajištěna.</a:t>
            </a: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cs-CZ" sz="3300" spc="20" dirty="0">
              <a:solidFill>
                <a:srgbClr val="878B8E"/>
              </a:solidFill>
              <a:latin typeface="Arial"/>
              <a:cs typeface="Arial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sz="3300" b="1" spc="65" dirty="0">
                <a:solidFill>
                  <a:srgbClr val="E90B23"/>
                </a:solidFill>
                <a:latin typeface="Arial"/>
                <a:ea typeface="+mj-ea"/>
                <a:cs typeface="Arial"/>
              </a:rPr>
              <a:t>Pondělí 30. června – pátek 11. července 2025: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cs-CZ" sz="3300" spc="20" dirty="0">
                <a:solidFill>
                  <a:srgbClr val="878B8E"/>
                </a:solidFill>
                <a:latin typeface="Arial"/>
                <a:cs typeface="Arial"/>
              </a:rPr>
              <a:t>Přerušen provoz tramvají v krátkém úseku u Anděla.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cs-CZ" sz="3300" spc="20" dirty="0">
              <a:solidFill>
                <a:srgbClr val="878B8E"/>
              </a:solidFill>
              <a:latin typeface="Arial"/>
              <a:cs typeface="Arial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cs-CZ" sz="3300" spc="20" dirty="0">
                <a:solidFill>
                  <a:srgbClr val="878B8E"/>
                </a:solidFill>
                <a:latin typeface="Arial"/>
                <a:cs typeface="Arial"/>
              </a:rPr>
              <a:t>Tramvajové linky do Košíř a Řep budou objíždět ulicemi Nádražní, Za Ženskými domovy a Radlická.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cs-CZ" sz="3300" spc="20" dirty="0">
              <a:solidFill>
                <a:srgbClr val="878B8E"/>
              </a:solidFill>
              <a:latin typeface="Arial"/>
              <a:cs typeface="Arial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cs-CZ" sz="3300" spc="20" dirty="0">
                <a:solidFill>
                  <a:srgbClr val="878B8E"/>
                </a:solidFill>
                <a:latin typeface="Arial"/>
                <a:cs typeface="Arial"/>
              </a:rPr>
              <a:t>Tramvajová doprava do Radlic bude přerušena a nahrazena autobusovou dopravou.</a:t>
            </a:r>
          </a:p>
          <a:p>
            <a:pPr lvl="0">
              <a:buSzPts val="1000"/>
              <a:tabLst>
                <a:tab pos="457200" algn="l"/>
              </a:tabLst>
            </a:pPr>
            <a:endParaRPr lang="cs-CZ" sz="3300" spc="20" dirty="0">
              <a:solidFill>
                <a:srgbClr val="878B8E"/>
              </a:solidFill>
              <a:latin typeface="Arial"/>
              <a:cs typeface="Arial"/>
            </a:endParaRPr>
          </a:p>
        </p:txBody>
      </p:sp>
      <p:sp>
        <p:nvSpPr>
          <p:cNvPr id="5" name="object 7">
            <a:extLst>
              <a:ext uri="{FF2B5EF4-FFF2-40B4-BE49-F238E27FC236}">
                <a16:creationId xmlns:a16="http://schemas.microsoft.com/office/drawing/2014/main" id="{B3190C57-00C5-0D27-3902-F003894C4ADA}"/>
              </a:ext>
            </a:extLst>
          </p:cNvPr>
          <p:cNvSpPr/>
          <p:nvPr/>
        </p:nvSpPr>
        <p:spPr>
          <a:xfrm>
            <a:off x="628253" y="9978753"/>
            <a:ext cx="18848070" cy="0"/>
          </a:xfrm>
          <a:custGeom>
            <a:avLst/>
            <a:gdLst/>
            <a:ahLst/>
            <a:cxnLst/>
            <a:rect l="l" t="t" r="r" b="b"/>
            <a:pathLst>
              <a:path w="18848070">
                <a:moveTo>
                  <a:pt x="0" y="0"/>
                </a:moveTo>
                <a:lnTo>
                  <a:pt x="18847593" y="0"/>
                </a:lnTo>
              </a:path>
            </a:pathLst>
          </a:custGeom>
          <a:ln w="20941">
            <a:solidFill>
              <a:srgbClr val="E90B2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Obrázek 5" descr="Obsah obrázku text, Písmo, logo, snímek obrazovky&#10;&#10;Obsah vygenerovaný umělou inteligencí může být nesprávný.">
            <a:extLst>
              <a:ext uri="{FF2B5EF4-FFF2-40B4-BE49-F238E27FC236}">
                <a16:creationId xmlns:a16="http://schemas.microsoft.com/office/drawing/2014/main" id="{920445CD-49BB-C60F-FC67-EA4223F5B7F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978" y="10111401"/>
            <a:ext cx="8800469" cy="1186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3957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023EE3-55CF-7D92-A59A-3DDC05937C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F597AD5D-8A25-E960-853A-07CBD061B93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5552" y="467285"/>
            <a:ext cx="19157578" cy="62773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cs-CZ" sz="4000" spc="65" dirty="0"/>
              <a:t>Dopravní podnik hl. m. Prahy (DPP)</a:t>
            </a:r>
            <a:endParaRPr sz="4000" spc="65" dirty="0"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C4D8934F-85A6-5C19-7F02-402225AE513C}"/>
              </a:ext>
            </a:extLst>
          </p:cNvPr>
          <p:cNvSpPr txBox="1"/>
          <p:nvPr/>
        </p:nvSpPr>
        <p:spPr>
          <a:xfrm>
            <a:off x="615553" y="1744168"/>
            <a:ext cx="17056496" cy="762965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buSzPts val="1000"/>
              <a:tabLst>
                <a:tab pos="457200" algn="l"/>
              </a:tabLst>
            </a:pPr>
            <a:r>
              <a:rPr lang="cs-CZ" sz="3300" b="1" spc="-5" dirty="0">
                <a:solidFill>
                  <a:srgbClr val="878B8E"/>
                </a:solidFill>
                <a:latin typeface="Arial"/>
                <a:cs typeface="Arial"/>
              </a:rPr>
              <a:t>Změna v městské hromadné dopravě (MHD), vyplývající z rekonstrukcí plynovodu a souvisejících činností v Plzeňské ulici a oblasti Smíchova:</a:t>
            </a: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cs-CZ" sz="3300" b="1" spc="-5" dirty="0">
              <a:solidFill>
                <a:srgbClr val="878B8E"/>
              </a:solidFill>
              <a:latin typeface="Arial"/>
              <a:cs typeface="Arial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sz="3300" b="1" spc="65" dirty="0">
                <a:solidFill>
                  <a:srgbClr val="E90B23"/>
                </a:solidFill>
                <a:latin typeface="Arial"/>
                <a:ea typeface="+mj-ea"/>
                <a:cs typeface="Arial"/>
              </a:rPr>
              <a:t>Od 12. července do konce prázdnin: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cs-CZ" sz="3300" spc="20" dirty="0">
                <a:solidFill>
                  <a:srgbClr val="878B8E"/>
                </a:solidFill>
                <a:latin typeface="Arial"/>
                <a:cs typeface="Arial"/>
              </a:rPr>
              <a:t>Provoz tramvají v oblasti bude bez omezení.</a:t>
            </a: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cs-CZ" sz="3300" b="1" spc="65" dirty="0">
              <a:solidFill>
                <a:srgbClr val="E90B23"/>
              </a:solidFill>
              <a:latin typeface="Arial"/>
              <a:ea typeface="+mj-ea"/>
              <a:cs typeface="Arial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sz="3300" b="1" spc="65" dirty="0">
                <a:solidFill>
                  <a:srgbClr val="E90B23"/>
                </a:solidFill>
                <a:latin typeface="Arial"/>
                <a:ea typeface="+mj-ea"/>
                <a:cs typeface="Arial"/>
              </a:rPr>
              <a:t>Po celou dobu prázdnin (do 29. srpna):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cs-CZ" sz="3300" spc="20" dirty="0">
                <a:solidFill>
                  <a:srgbClr val="878B8E"/>
                </a:solidFill>
                <a:latin typeface="Arial"/>
                <a:cs typeface="Arial"/>
              </a:rPr>
              <a:t>Omezen provoz autobusových linek 123 a 191.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cs-CZ" sz="3300" spc="20" dirty="0">
              <a:solidFill>
                <a:srgbClr val="878B8E"/>
              </a:solidFill>
              <a:latin typeface="Arial"/>
              <a:cs typeface="Arial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cs-CZ" sz="3300" spc="20" dirty="0">
                <a:solidFill>
                  <a:srgbClr val="878B8E"/>
                </a:solidFill>
                <a:latin typeface="Arial"/>
                <a:cs typeface="Arial"/>
              </a:rPr>
              <a:t>Tyto linky budou ve směru od </a:t>
            </a:r>
            <a:r>
              <a:rPr lang="cs-CZ" sz="3300" spc="20" dirty="0" err="1">
                <a:solidFill>
                  <a:srgbClr val="878B8E"/>
                </a:solidFill>
                <a:latin typeface="Arial"/>
                <a:cs typeface="Arial"/>
              </a:rPr>
              <a:t>Šmukýřky</a:t>
            </a:r>
            <a:r>
              <a:rPr lang="cs-CZ" sz="3300" spc="20" dirty="0">
                <a:solidFill>
                  <a:srgbClr val="878B8E"/>
                </a:solidFill>
                <a:latin typeface="Arial"/>
                <a:cs typeface="Arial"/>
              </a:rPr>
              <a:t> a Strahova ukončeny v oblasti Klamovky/Kavalírky.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cs-CZ" sz="3300" spc="20" dirty="0">
              <a:solidFill>
                <a:srgbClr val="878B8E"/>
              </a:solidFill>
              <a:latin typeface="Arial"/>
              <a:cs typeface="Arial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cs-CZ" sz="3300" spc="20" dirty="0">
                <a:solidFill>
                  <a:srgbClr val="878B8E"/>
                </a:solidFill>
                <a:latin typeface="Arial"/>
                <a:cs typeface="Arial"/>
              </a:rPr>
              <a:t>Linka 167 zůstane v provozu k Andělu.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cs-CZ" sz="3300" spc="20" dirty="0">
              <a:solidFill>
                <a:srgbClr val="878B8E"/>
              </a:solidFill>
              <a:latin typeface="Arial"/>
              <a:cs typeface="Arial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cs-CZ" sz="3300" spc="20" dirty="0">
                <a:solidFill>
                  <a:srgbClr val="878B8E"/>
                </a:solidFill>
                <a:latin typeface="Arial"/>
                <a:cs typeface="Arial"/>
              </a:rPr>
              <a:t>Tramvajová doprava v Plzeňské ulici bude posílena další linkou.</a:t>
            </a:r>
          </a:p>
        </p:txBody>
      </p:sp>
      <p:sp>
        <p:nvSpPr>
          <p:cNvPr id="5" name="object 7">
            <a:extLst>
              <a:ext uri="{FF2B5EF4-FFF2-40B4-BE49-F238E27FC236}">
                <a16:creationId xmlns:a16="http://schemas.microsoft.com/office/drawing/2014/main" id="{B3190C57-00C5-0D27-3902-F003894C4ADA}"/>
              </a:ext>
            </a:extLst>
          </p:cNvPr>
          <p:cNvSpPr/>
          <p:nvPr/>
        </p:nvSpPr>
        <p:spPr>
          <a:xfrm>
            <a:off x="628253" y="9978753"/>
            <a:ext cx="18848070" cy="0"/>
          </a:xfrm>
          <a:custGeom>
            <a:avLst/>
            <a:gdLst/>
            <a:ahLst/>
            <a:cxnLst/>
            <a:rect l="l" t="t" r="r" b="b"/>
            <a:pathLst>
              <a:path w="18848070">
                <a:moveTo>
                  <a:pt x="0" y="0"/>
                </a:moveTo>
                <a:lnTo>
                  <a:pt x="18847593" y="0"/>
                </a:lnTo>
              </a:path>
            </a:pathLst>
          </a:custGeom>
          <a:ln w="20941">
            <a:solidFill>
              <a:srgbClr val="E90B2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Obrázek 5" descr="Obsah obrázku text, Písmo, logo, snímek obrazovky&#10;&#10;Obsah vygenerovaný umělou inteligencí může být nesprávný.">
            <a:extLst>
              <a:ext uri="{FF2B5EF4-FFF2-40B4-BE49-F238E27FC236}">
                <a16:creationId xmlns:a16="http://schemas.microsoft.com/office/drawing/2014/main" id="{920445CD-49BB-C60F-FC67-EA4223F5B7F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978" y="10111401"/>
            <a:ext cx="8800469" cy="1186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4263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615553" y="3749939"/>
            <a:ext cx="4832350" cy="123190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7900" spc="60" dirty="0"/>
              <a:t>Děkujeme</a:t>
            </a:r>
            <a:endParaRPr sz="7900"/>
          </a:p>
        </p:txBody>
      </p:sp>
      <p:sp>
        <p:nvSpPr>
          <p:cNvPr id="6" name="object 6"/>
          <p:cNvSpPr txBox="1"/>
          <p:nvPr/>
        </p:nvSpPr>
        <p:spPr>
          <a:xfrm>
            <a:off x="615553" y="10098196"/>
            <a:ext cx="3496945" cy="656590"/>
          </a:xfrm>
          <a:prstGeom prst="rect">
            <a:avLst/>
          </a:prstGeom>
        </p:spPr>
        <p:txBody>
          <a:bodyPr vert="horz" wrap="square" lIns="0" tIns="819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45"/>
              </a:spcBef>
            </a:pPr>
            <a:r>
              <a:rPr sz="3300" b="1" spc="100" dirty="0">
                <a:solidFill>
                  <a:srgbClr val="878B8E"/>
                </a:solidFill>
                <a:latin typeface="Arial"/>
                <a:cs typeface="Arial"/>
                <a:hlinkClick r:id="rId2"/>
              </a:rPr>
              <a:t>ww</a:t>
            </a:r>
            <a:r>
              <a:rPr sz="3300" b="1" spc="-35" dirty="0">
                <a:solidFill>
                  <a:srgbClr val="878B8E"/>
                </a:solidFill>
                <a:latin typeface="Arial"/>
                <a:cs typeface="Arial"/>
                <a:hlinkClick r:id="rId2"/>
              </a:rPr>
              <a:t>w</a:t>
            </a:r>
            <a:r>
              <a:rPr sz="3300" b="1" spc="-235" dirty="0">
                <a:solidFill>
                  <a:srgbClr val="878B8E"/>
                </a:solidFill>
                <a:latin typeface="Arial"/>
                <a:cs typeface="Arial"/>
                <a:hlinkClick r:id="rId2"/>
              </a:rPr>
              <a:t>.</a:t>
            </a:r>
            <a:r>
              <a:rPr sz="3300" b="1" spc="-25" dirty="0">
                <a:solidFill>
                  <a:srgbClr val="878B8E"/>
                </a:solidFill>
                <a:latin typeface="Arial"/>
                <a:cs typeface="Arial"/>
                <a:hlinkClick r:id="rId2"/>
              </a:rPr>
              <a:t>ts</a:t>
            </a:r>
            <a:r>
              <a:rPr sz="3300" b="1" spc="-100" dirty="0">
                <a:solidFill>
                  <a:srgbClr val="878B8E"/>
                </a:solidFill>
                <a:latin typeface="Arial"/>
                <a:cs typeface="Arial"/>
                <a:hlinkClick r:id="rId2"/>
              </a:rPr>
              <a:t>k</a:t>
            </a:r>
            <a:r>
              <a:rPr sz="3300" b="1" spc="-30" dirty="0">
                <a:solidFill>
                  <a:srgbClr val="878B8E"/>
                </a:solidFill>
                <a:latin typeface="Arial"/>
                <a:cs typeface="Arial"/>
                <a:hlinkClick r:id="rId2"/>
              </a:rPr>
              <a:t>-p</a:t>
            </a:r>
            <a:r>
              <a:rPr sz="3300" b="1" spc="-85" dirty="0">
                <a:solidFill>
                  <a:srgbClr val="878B8E"/>
                </a:solidFill>
                <a:latin typeface="Arial"/>
                <a:cs typeface="Arial"/>
                <a:hlinkClick r:id="rId2"/>
              </a:rPr>
              <a:t>r</a:t>
            </a:r>
            <a:r>
              <a:rPr sz="3300" b="1" spc="-30" dirty="0">
                <a:solidFill>
                  <a:srgbClr val="878B8E"/>
                </a:solidFill>
                <a:latin typeface="Arial"/>
                <a:cs typeface="Arial"/>
                <a:hlinkClick r:id="rId2"/>
              </a:rPr>
              <a:t>aha.</a:t>
            </a:r>
            <a:r>
              <a:rPr sz="3300" b="1" spc="-50" dirty="0">
                <a:solidFill>
                  <a:srgbClr val="878B8E"/>
                </a:solidFill>
                <a:latin typeface="Arial"/>
                <a:cs typeface="Arial"/>
                <a:hlinkClick r:id="rId2"/>
              </a:rPr>
              <a:t>c</a:t>
            </a:r>
            <a:r>
              <a:rPr sz="3300" b="1" spc="-55" dirty="0">
                <a:solidFill>
                  <a:srgbClr val="878B8E"/>
                </a:solidFill>
                <a:latin typeface="Arial"/>
                <a:cs typeface="Arial"/>
                <a:hlinkClick r:id="rId2"/>
              </a:rPr>
              <a:t>z</a:t>
            </a:r>
            <a:endParaRPr sz="3300">
              <a:latin typeface="Arial"/>
              <a:cs typeface="Arial"/>
            </a:endParaRPr>
          </a:p>
        </p:txBody>
      </p:sp>
      <p:pic>
        <p:nvPicPr>
          <p:cNvPr id="7" name="Obrázek 6" descr="Obsah obrázku text, Písmo, logo, snímek obrazovky&#10;&#10;Obsah vygenerovaný umělou inteligencí může být nesprávný.">
            <a:extLst>
              <a:ext uri="{FF2B5EF4-FFF2-40B4-BE49-F238E27FC236}">
                <a16:creationId xmlns:a16="http://schemas.microsoft.com/office/drawing/2014/main" id="{24FCD244-CCAA-067C-2BBB-6C15961E71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954" y="830113"/>
            <a:ext cx="15494287" cy="208916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15552" y="467285"/>
            <a:ext cx="18860771" cy="62773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cs-CZ" sz="4000" spc="65" dirty="0"/>
              <a:t>Rekonstrukce plynovodu, vodovodu a komunikace v části Plzeňské ulice</a:t>
            </a:r>
            <a:endParaRPr sz="4000" spc="-35" dirty="0"/>
          </a:p>
        </p:txBody>
      </p:sp>
      <p:sp>
        <p:nvSpPr>
          <p:cNvPr id="3" name="object 3"/>
          <p:cNvSpPr txBox="1"/>
          <p:nvPr/>
        </p:nvSpPr>
        <p:spPr>
          <a:xfrm>
            <a:off x="634289" y="1982267"/>
            <a:ext cx="17056496" cy="83939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cs-CZ" sz="3300" b="1" spc="65" dirty="0">
                <a:solidFill>
                  <a:srgbClr val="E90B2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Termín rekonstrukce:</a:t>
            </a:r>
            <a:r>
              <a:rPr lang="cs-CZ" sz="3300" b="1" spc="-5" dirty="0">
                <a:solidFill>
                  <a:srgbClr val="878B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cs-CZ" sz="3300" spc="55" dirty="0">
                <a:solidFill>
                  <a:srgbClr val="878B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 26. června do 29. srpna 2025.</a:t>
            </a:r>
            <a:endParaRPr lang="cs-CZ" sz="3300" spc="-5" dirty="0">
              <a:solidFill>
                <a:srgbClr val="878B8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pl-PL" sz="3300" b="1" spc="65" dirty="0">
                <a:solidFill>
                  <a:srgbClr val="E90B2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Místo: </a:t>
            </a:r>
            <a:r>
              <a:rPr lang="cs-CZ" sz="3300" spc="55" dirty="0">
                <a:solidFill>
                  <a:srgbClr val="878B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Část Plzeňské ulice na Praze 5 v úseku od Kartouzské po ulici U </a:t>
            </a:r>
            <a:r>
              <a:rPr lang="cs-CZ" sz="3300" spc="55" dirty="0" err="1">
                <a:solidFill>
                  <a:srgbClr val="878B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Paliárky</a:t>
            </a:r>
            <a:r>
              <a:rPr lang="cs-CZ" sz="3300" spc="55" dirty="0">
                <a:solidFill>
                  <a:srgbClr val="878B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pl-PL" sz="3300" spc="55" dirty="0">
              <a:solidFill>
                <a:srgbClr val="878B8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endParaRPr sz="3300" spc="-5" dirty="0">
              <a:solidFill>
                <a:srgbClr val="878B8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cs-CZ" sz="3300" b="1" spc="65" dirty="0">
                <a:solidFill>
                  <a:srgbClr val="E90B2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Zapojené společnosti a jejich práce: </a:t>
            </a:r>
          </a:p>
          <a:p>
            <a:pPr marL="457200" lvl="0" indent="-457200"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cs-CZ" sz="3300" spc="-5" dirty="0">
                <a:solidFill>
                  <a:srgbClr val="878B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PPD (Pražská plynárenská Distribuce):			Oprava plynovodu</a:t>
            </a:r>
          </a:p>
          <a:p>
            <a:pPr marL="457200" lvl="0" indent="-457200"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cs-CZ" sz="3300" spc="-5" dirty="0">
                <a:solidFill>
                  <a:srgbClr val="878B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TSK (Technická správa komunikací hl. m. Prahy): 	Oprava vozovky</a:t>
            </a:r>
          </a:p>
          <a:p>
            <a:pPr marL="457200" lvl="0" indent="-457200"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cs-CZ" sz="3300" spc="-5" dirty="0">
                <a:solidFill>
                  <a:srgbClr val="878B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PVS (Pražská vodohospodářská společnost): 		Oprava vodovodu</a:t>
            </a:r>
          </a:p>
          <a:p>
            <a:pPr marL="457200" lvl="0" indent="-457200"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cs-CZ" sz="3300" spc="-5" dirty="0">
                <a:solidFill>
                  <a:srgbClr val="878B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DPP (Dopravní podnik hl. m. Prahy): 			Oprava tramvajové trati</a:t>
            </a:r>
          </a:p>
          <a:p>
            <a:endParaRPr lang="cs-CZ" sz="3300" spc="-5" dirty="0">
              <a:solidFill>
                <a:srgbClr val="878B8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cs-CZ" sz="3300" b="1" spc="65" dirty="0">
                <a:solidFill>
                  <a:srgbClr val="E90B2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Hlavní přínos: </a:t>
            </a:r>
            <a:r>
              <a:rPr lang="cs-CZ" sz="3300" spc="55" dirty="0">
                <a:solidFill>
                  <a:srgbClr val="878B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Zkrácení doby prací díky koordinaci. </a:t>
            </a:r>
          </a:p>
          <a:p>
            <a:pPr>
              <a:buNone/>
            </a:pPr>
            <a:endParaRPr lang="cs-CZ" sz="3300" b="1" spc="65" dirty="0">
              <a:solidFill>
                <a:srgbClr val="E90B23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>
              <a:buNone/>
            </a:pPr>
            <a:r>
              <a:rPr lang="cs-CZ" sz="3300" b="1" spc="65" dirty="0">
                <a:solidFill>
                  <a:srgbClr val="E90B2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Důvod volby termínu: </a:t>
            </a:r>
            <a:r>
              <a:rPr lang="cs-CZ" sz="3300" spc="55" dirty="0">
                <a:solidFill>
                  <a:srgbClr val="878B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Mimo topnou sezónu a v prázdninovém čase pro minimalizaci dopadu na provoz.</a:t>
            </a:r>
          </a:p>
          <a:p>
            <a:endParaRPr lang="cs-CZ" sz="3300" spc="55" dirty="0">
              <a:solidFill>
                <a:srgbClr val="878B8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3300" spc="55" dirty="0">
                <a:solidFill>
                  <a:srgbClr val="878B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Kde najdou informace na webu: </a:t>
            </a:r>
            <a:r>
              <a:rPr lang="cs-CZ" sz="3300" spc="55" dirty="0">
                <a:solidFill>
                  <a:srgbClr val="878B8E"/>
                </a:solidFill>
                <a:latin typeface="Arial" panose="020B060402020202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https://opravujeme.to/action/2096/</a:t>
            </a:r>
            <a:r>
              <a:rPr lang="cs-CZ" sz="3300" spc="55" dirty="0">
                <a:solidFill>
                  <a:srgbClr val="878B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2700">
              <a:lnSpc>
                <a:spcPct val="100000"/>
              </a:lnSpc>
              <a:spcBef>
                <a:spcPts val="1810"/>
              </a:spcBef>
              <a:tabLst>
                <a:tab pos="318135" algn="l"/>
              </a:tabLst>
            </a:pPr>
            <a:endParaRPr sz="3300" spc="-5" dirty="0">
              <a:solidFill>
                <a:srgbClr val="878B8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7">
            <a:extLst>
              <a:ext uri="{FF2B5EF4-FFF2-40B4-BE49-F238E27FC236}">
                <a16:creationId xmlns:a16="http://schemas.microsoft.com/office/drawing/2014/main" id="{E7666A1C-5A13-F80B-BF60-85E6DEE7D486}"/>
              </a:ext>
            </a:extLst>
          </p:cNvPr>
          <p:cNvSpPr/>
          <p:nvPr/>
        </p:nvSpPr>
        <p:spPr>
          <a:xfrm>
            <a:off x="628253" y="9978753"/>
            <a:ext cx="18848070" cy="0"/>
          </a:xfrm>
          <a:custGeom>
            <a:avLst/>
            <a:gdLst/>
            <a:ahLst/>
            <a:cxnLst/>
            <a:rect l="l" t="t" r="r" b="b"/>
            <a:pathLst>
              <a:path w="18848070">
                <a:moveTo>
                  <a:pt x="0" y="0"/>
                </a:moveTo>
                <a:lnTo>
                  <a:pt x="18847593" y="0"/>
                </a:lnTo>
              </a:path>
            </a:pathLst>
          </a:custGeom>
          <a:ln w="20941">
            <a:solidFill>
              <a:srgbClr val="E90B2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Obrázek 5" descr="Obsah obrázku text, Písmo, logo, snímek obrazovky&#10;&#10;Obsah vygenerovaný umělou inteligencí může být nesprávný.">
            <a:extLst>
              <a:ext uri="{FF2B5EF4-FFF2-40B4-BE49-F238E27FC236}">
                <a16:creationId xmlns:a16="http://schemas.microsoft.com/office/drawing/2014/main" id="{9EE929DA-98F4-79F4-1270-E4AA0E9FBF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978" y="10111401"/>
            <a:ext cx="8800469" cy="1186608"/>
          </a:xfrm>
          <a:prstGeom prst="rect">
            <a:avLst/>
          </a:prstGeom>
        </p:spPr>
      </p:pic>
      <p:pic>
        <p:nvPicPr>
          <p:cNvPr id="8" name="Obrázek 7" descr="Obsah obrázku vzor, čtverec, umění, Symetrie&#10;&#10;Obsah vygenerovaný umělou inteligencí může být nesprávný.">
            <a:extLst>
              <a:ext uri="{FF2B5EF4-FFF2-40B4-BE49-F238E27FC236}">
                <a16:creationId xmlns:a16="http://schemas.microsoft.com/office/drawing/2014/main" id="{5CAEAA19-082C-D371-70F4-F8DCA47F41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0482" y="8273477"/>
            <a:ext cx="1636059" cy="163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1764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15552" y="467285"/>
            <a:ext cx="17056497" cy="62773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cs-CZ" sz="4000" spc="65" dirty="0"/>
              <a:t>Rekonstrukce plynovodu v ul. Plzeňská – PP Distribuce</a:t>
            </a:r>
            <a:endParaRPr sz="4000" spc="65" dirty="0"/>
          </a:p>
        </p:txBody>
      </p:sp>
      <p:sp>
        <p:nvSpPr>
          <p:cNvPr id="3" name="object 3"/>
          <p:cNvSpPr txBox="1"/>
          <p:nvPr/>
        </p:nvSpPr>
        <p:spPr>
          <a:xfrm>
            <a:off x="675199" y="1835469"/>
            <a:ext cx="17056496" cy="709617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cs-CZ" sz="3300" b="1" spc="-5" dirty="0">
                <a:solidFill>
                  <a:srgbClr val="878B8E"/>
                </a:solidFill>
                <a:latin typeface="Arial"/>
                <a:cs typeface="Arial"/>
              </a:rPr>
              <a:t>PROČ JE POTŘEBA TO OPRAVIT ?</a:t>
            </a:r>
            <a:endParaRPr sz="3300" b="1" spc="-5" dirty="0">
              <a:solidFill>
                <a:srgbClr val="878B8E"/>
              </a:solidFill>
              <a:latin typeface="Arial"/>
              <a:cs typeface="Arial"/>
            </a:endParaRPr>
          </a:p>
          <a:p>
            <a:pPr marL="469900" indent="-457200">
              <a:lnSpc>
                <a:spcPct val="100000"/>
              </a:lnSpc>
              <a:spcBef>
                <a:spcPts val="4015"/>
              </a:spcBef>
              <a:buFont typeface="Arial" panose="020B0604020202020204" pitchFamily="34" charset="0"/>
              <a:buChar char="•"/>
              <a:tabLst>
                <a:tab pos="318135" algn="l"/>
              </a:tabLst>
            </a:pPr>
            <a:r>
              <a:rPr lang="cs-CZ" sz="3300" spc="-5" dirty="0">
                <a:solidFill>
                  <a:srgbClr val="878B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Naším posláním je zajištění bezpečných a stabilních dodávek plynu v Praze.</a:t>
            </a:r>
          </a:p>
          <a:p>
            <a:pPr marL="469900" indent="-457200">
              <a:lnSpc>
                <a:spcPct val="100000"/>
              </a:lnSpc>
              <a:spcBef>
                <a:spcPts val="4015"/>
              </a:spcBef>
              <a:buFont typeface="Arial" panose="020B0604020202020204" pitchFamily="34" charset="0"/>
              <a:buChar char="•"/>
              <a:tabLst>
                <a:tab pos="318135" algn="l"/>
              </a:tabLst>
            </a:pPr>
            <a:r>
              <a:rPr lang="cs-CZ" sz="3300" spc="-5" dirty="0">
                <a:solidFill>
                  <a:srgbClr val="878B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Rekonstrukci vyžaduje stáří a nevyhovující technický stav plynovodů včetně významného počtu evidovaných oprav.</a:t>
            </a:r>
          </a:p>
          <a:p>
            <a:pPr marL="469900" indent="-457200">
              <a:lnSpc>
                <a:spcPct val="100000"/>
              </a:lnSpc>
              <a:spcBef>
                <a:spcPts val="4015"/>
              </a:spcBef>
              <a:buFont typeface="Arial" panose="020B0604020202020204" pitchFamily="34" charset="0"/>
              <a:buChar char="•"/>
              <a:tabLst>
                <a:tab pos="318135" algn="l"/>
              </a:tabLst>
            </a:pPr>
            <a:r>
              <a:rPr lang="cs-CZ" sz="3300" spc="-5" dirty="0">
                <a:solidFill>
                  <a:srgbClr val="878B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Nárůst potřeby lokálních oprav přináší větší omezení komfortu odběratelů a dopravy.</a:t>
            </a:r>
          </a:p>
          <a:p>
            <a:pPr marL="469900" indent="-457200">
              <a:lnSpc>
                <a:spcPct val="100000"/>
              </a:lnSpc>
              <a:spcBef>
                <a:spcPts val="4015"/>
              </a:spcBef>
              <a:buFont typeface="Arial" panose="020B0604020202020204" pitchFamily="34" charset="0"/>
              <a:buChar char="•"/>
              <a:tabLst>
                <a:tab pos="318135" algn="l"/>
              </a:tabLst>
            </a:pPr>
            <a:r>
              <a:rPr lang="cs-CZ" sz="3300" spc="-5" dirty="0">
                <a:solidFill>
                  <a:srgbClr val="878B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 důvodu oprav Barrandovského mostu nebylo možné v předchozích letech opravu provést.</a:t>
            </a:r>
            <a:endParaRPr sz="3300" spc="-5" dirty="0">
              <a:solidFill>
                <a:srgbClr val="878B8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spcBef>
                <a:spcPts val="1810"/>
              </a:spcBef>
              <a:tabLst>
                <a:tab pos="318135" algn="l"/>
              </a:tabLst>
            </a:pPr>
            <a:endParaRPr sz="33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815"/>
              </a:spcBef>
              <a:tabLst>
                <a:tab pos="318135" algn="l"/>
              </a:tabLst>
            </a:pPr>
            <a:endParaRPr sz="3300" dirty="0">
              <a:latin typeface="Arial"/>
              <a:cs typeface="Arial"/>
            </a:endParaRPr>
          </a:p>
        </p:txBody>
      </p:sp>
      <p:sp>
        <p:nvSpPr>
          <p:cNvPr id="5" name="object 7">
            <a:extLst>
              <a:ext uri="{FF2B5EF4-FFF2-40B4-BE49-F238E27FC236}">
                <a16:creationId xmlns:a16="http://schemas.microsoft.com/office/drawing/2014/main" id="{E7666A1C-5A13-F80B-BF60-85E6DEE7D486}"/>
              </a:ext>
            </a:extLst>
          </p:cNvPr>
          <p:cNvSpPr/>
          <p:nvPr/>
        </p:nvSpPr>
        <p:spPr>
          <a:xfrm>
            <a:off x="628253" y="9978753"/>
            <a:ext cx="18848070" cy="0"/>
          </a:xfrm>
          <a:custGeom>
            <a:avLst/>
            <a:gdLst/>
            <a:ahLst/>
            <a:cxnLst/>
            <a:rect l="l" t="t" r="r" b="b"/>
            <a:pathLst>
              <a:path w="18848070">
                <a:moveTo>
                  <a:pt x="0" y="0"/>
                </a:moveTo>
                <a:lnTo>
                  <a:pt x="18847593" y="0"/>
                </a:lnTo>
              </a:path>
            </a:pathLst>
          </a:custGeom>
          <a:ln w="20941">
            <a:solidFill>
              <a:srgbClr val="E90B2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Obrázek 5" descr="Obsah obrázku text, Písmo, logo, snímek obrazovky&#10;&#10;Obsah vygenerovaný umělou inteligencí může být nesprávný.">
            <a:extLst>
              <a:ext uri="{FF2B5EF4-FFF2-40B4-BE49-F238E27FC236}">
                <a16:creationId xmlns:a16="http://schemas.microsoft.com/office/drawing/2014/main" id="{9EE929DA-98F4-79F4-1270-E4AA0E9FBFE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978" y="10111401"/>
            <a:ext cx="8800469" cy="1186608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023EE3-55CF-7D92-A59A-3DDC05937C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F597AD5D-8A25-E960-853A-07CBD061B93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5552" y="467285"/>
            <a:ext cx="17056497" cy="62773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cs-CZ" sz="4000" spc="65" dirty="0"/>
              <a:t>Rekonstrukce plynovodu v ul. Plzeňská – PP Distribuce</a:t>
            </a:r>
            <a:endParaRPr sz="4000" spc="65" dirty="0"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C4D8934F-85A6-5C19-7F02-402225AE513C}"/>
              </a:ext>
            </a:extLst>
          </p:cNvPr>
          <p:cNvSpPr txBox="1"/>
          <p:nvPr/>
        </p:nvSpPr>
        <p:spPr>
          <a:xfrm>
            <a:off x="615553" y="1744168"/>
            <a:ext cx="17056496" cy="816826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cs-CZ" sz="3300" b="1" spc="-5" dirty="0">
                <a:solidFill>
                  <a:srgbClr val="878B8E"/>
                </a:solidFill>
                <a:latin typeface="Arial"/>
                <a:cs typeface="Arial"/>
              </a:rPr>
              <a:t>CO</a:t>
            </a:r>
            <a:r>
              <a:rPr lang="cs-CZ" sz="3300" b="1" spc="-5" dirty="0">
                <a:latin typeface="Arial"/>
                <a:cs typeface="Arial"/>
              </a:rPr>
              <a:t> </a:t>
            </a:r>
            <a:r>
              <a:rPr lang="cs-CZ" sz="3300" b="1" spc="-5" dirty="0">
                <a:solidFill>
                  <a:srgbClr val="878B8E"/>
                </a:solidFill>
                <a:latin typeface="Arial"/>
                <a:cs typeface="Arial"/>
              </a:rPr>
              <a:t>JSME UDĚLALI PRO SNÍŽENÍ DOPADŮ PRACÍ NA PRAŽANY A DOPRAVU?</a:t>
            </a:r>
            <a:endParaRPr sz="3300" b="1" spc="-5" dirty="0">
              <a:solidFill>
                <a:srgbClr val="878B8E"/>
              </a:solidFill>
              <a:latin typeface="Arial"/>
              <a:cs typeface="Arial"/>
            </a:endParaRPr>
          </a:p>
          <a:p>
            <a:pPr marL="469900" indent="-457200">
              <a:lnSpc>
                <a:spcPct val="100000"/>
              </a:lnSpc>
              <a:spcBef>
                <a:spcPts val="4015"/>
              </a:spcBef>
              <a:buFont typeface="Arial" panose="020B0604020202020204" pitchFamily="34" charset="0"/>
              <a:buChar char="•"/>
              <a:tabLst>
                <a:tab pos="318135" algn="l"/>
              </a:tabLst>
            </a:pPr>
            <a:r>
              <a:rPr lang="cs-CZ" sz="3300" spc="20" dirty="0">
                <a:solidFill>
                  <a:srgbClr val="878B8E"/>
                </a:solidFill>
                <a:latin typeface="Arial"/>
                <a:cs typeface="Arial"/>
              </a:rPr>
              <a:t>Práce jsme rozdělili do etap a část z nich provedeme letos a další v roce 2026.</a:t>
            </a:r>
          </a:p>
          <a:p>
            <a:pPr marL="469900" indent="-457200">
              <a:lnSpc>
                <a:spcPct val="100000"/>
              </a:lnSpc>
              <a:spcBef>
                <a:spcPts val="4015"/>
              </a:spcBef>
              <a:buFont typeface="Arial" panose="020B0604020202020204" pitchFamily="34" charset="0"/>
              <a:buChar char="•"/>
              <a:tabLst>
                <a:tab pos="318135" algn="l"/>
              </a:tabLst>
            </a:pPr>
            <a:r>
              <a:rPr lang="cs-CZ" sz="3300" spc="-55" dirty="0">
                <a:solidFill>
                  <a:srgbClr val="878B8E"/>
                </a:solidFill>
                <a:latin typeface="Arial"/>
                <a:cs typeface="Arial"/>
              </a:rPr>
              <a:t>Rekonstrukci realizujeme mimo topnou sezónu.</a:t>
            </a:r>
          </a:p>
          <a:p>
            <a:pPr marL="469900" indent="-457200">
              <a:lnSpc>
                <a:spcPct val="100000"/>
              </a:lnSpc>
              <a:spcBef>
                <a:spcPts val="4015"/>
              </a:spcBef>
              <a:buFont typeface="Arial" panose="020B0604020202020204" pitchFamily="34" charset="0"/>
              <a:buChar char="•"/>
              <a:tabLst>
                <a:tab pos="318135" algn="l"/>
              </a:tabLst>
            </a:pPr>
            <a:r>
              <a:rPr lang="cs-CZ" sz="3300" spc="-175" dirty="0">
                <a:solidFill>
                  <a:srgbClr val="878B8E"/>
                </a:solidFill>
                <a:latin typeface="Arial"/>
                <a:cs typeface="Arial"/>
              </a:rPr>
              <a:t>Použijeme moderní technologie, které jsou </a:t>
            </a:r>
            <a:r>
              <a:rPr lang="cs-CZ" sz="3300" spc="-175">
                <a:solidFill>
                  <a:srgbClr val="878B8E"/>
                </a:solidFill>
                <a:latin typeface="Arial"/>
                <a:cs typeface="Arial"/>
              </a:rPr>
              <a:t>rychlejší, </a:t>
            </a:r>
            <a:r>
              <a:rPr lang="cs-CZ" sz="3300" spc="-175" dirty="0">
                <a:solidFill>
                  <a:srgbClr val="878B8E"/>
                </a:solidFill>
                <a:latin typeface="Arial"/>
                <a:cs typeface="Arial"/>
              </a:rPr>
              <a:t>sníží rozsahy výkopových prací a dopadů na okolí.</a:t>
            </a:r>
          </a:p>
          <a:p>
            <a:pPr marL="469900" indent="-457200">
              <a:lnSpc>
                <a:spcPct val="100000"/>
              </a:lnSpc>
              <a:spcBef>
                <a:spcPts val="4015"/>
              </a:spcBef>
              <a:buFont typeface="Arial" panose="020B0604020202020204" pitchFamily="34" charset="0"/>
              <a:buChar char="•"/>
              <a:tabLst>
                <a:tab pos="318135" algn="l"/>
              </a:tabLst>
            </a:pPr>
            <a:r>
              <a:rPr lang="cs-CZ" sz="3300" spc="20" dirty="0">
                <a:solidFill>
                  <a:srgbClr val="878B8E"/>
                </a:solidFill>
                <a:latin typeface="Arial"/>
                <a:cs typeface="Arial"/>
              </a:rPr>
              <a:t>Práce v koordinaci městských firem přinese zkrácení termínu prací a omezení dopravy.</a:t>
            </a:r>
          </a:p>
          <a:p>
            <a:pPr marL="469900" indent="-457200">
              <a:lnSpc>
                <a:spcPct val="100000"/>
              </a:lnSpc>
              <a:spcBef>
                <a:spcPts val="4015"/>
              </a:spcBef>
              <a:buFont typeface="Arial" panose="020B0604020202020204" pitchFamily="34" charset="0"/>
              <a:buChar char="•"/>
              <a:tabLst>
                <a:tab pos="318135" algn="l"/>
              </a:tabLst>
            </a:pPr>
            <a:r>
              <a:rPr lang="cs-CZ" sz="3300" spc="20" dirty="0">
                <a:solidFill>
                  <a:srgbClr val="878B8E"/>
                </a:solidFill>
                <a:latin typeface="Arial"/>
                <a:cs typeface="Arial"/>
              </a:rPr>
              <a:t>Nový plynovod vydrží bez dalších oprav min dalších 50-70 let a je připraven na udržitelné / obnovitelné plyny (vodík, biometan).</a:t>
            </a:r>
          </a:p>
          <a:p>
            <a:pPr marL="469900" indent="-457200">
              <a:lnSpc>
                <a:spcPct val="100000"/>
              </a:lnSpc>
              <a:spcBef>
                <a:spcPts val="4015"/>
              </a:spcBef>
              <a:buFont typeface="Arial" panose="020B0604020202020204" pitchFamily="34" charset="0"/>
              <a:buChar char="•"/>
              <a:tabLst>
                <a:tab pos="318135" algn="l"/>
              </a:tabLst>
            </a:pPr>
            <a:r>
              <a:rPr lang="cs-CZ" sz="3300" spc="20" dirty="0">
                <a:solidFill>
                  <a:srgbClr val="878B8E"/>
                </a:solidFill>
                <a:latin typeface="Arial"/>
                <a:cs typeface="Arial"/>
              </a:rPr>
              <a:t>Zvolený rozsah prací přinese omezení, ale je nejlepší možným řešením při kombinaci všech potřebných prací dotčených firem.</a:t>
            </a:r>
            <a:endParaRPr sz="3300" dirty="0">
              <a:latin typeface="Arial"/>
              <a:cs typeface="Arial"/>
            </a:endParaRPr>
          </a:p>
        </p:txBody>
      </p:sp>
      <p:sp>
        <p:nvSpPr>
          <p:cNvPr id="5" name="object 7">
            <a:extLst>
              <a:ext uri="{FF2B5EF4-FFF2-40B4-BE49-F238E27FC236}">
                <a16:creationId xmlns:a16="http://schemas.microsoft.com/office/drawing/2014/main" id="{B3190C57-00C5-0D27-3902-F003894C4ADA}"/>
              </a:ext>
            </a:extLst>
          </p:cNvPr>
          <p:cNvSpPr/>
          <p:nvPr/>
        </p:nvSpPr>
        <p:spPr>
          <a:xfrm>
            <a:off x="628253" y="9978753"/>
            <a:ext cx="18848070" cy="0"/>
          </a:xfrm>
          <a:custGeom>
            <a:avLst/>
            <a:gdLst/>
            <a:ahLst/>
            <a:cxnLst/>
            <a:rect l="l" t="t" r="r" b="b"/>
            <a:pathLst>
              <a:path w="18848070">
                <a:moveTo>
                  <a:pt x="0" y="0"/>
                </a:moveTo>
                <a:lnTo>
                  <a:pt x="18847593" y="0"/>
                </a:lnTo>
              </a:path>
            </a:pathLst>
          </a:custGeom>
          <a:ln w="20941">
            <a:solidFill>
              <a:srgbClr val="E90B2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Obrázek 5" descr="Obsah obrázku text, Písmo, logo, snímek obrazovky&#10;&#10;Obsah vygenerovaný umělou inteligencí může být nesprávný.">
            <a:extLst>
              <a:ext uri="{FF2B5EF4-FFF2-40B4-BE49-F238E27FC236}">
                <a16:creationId xmlns:a16="http://schemas.microsoft.com/office/drawing/2014/main" id="{920445CD-49BB-C60F-FC67-EA4223F5B7F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978" y="10111401"/>
            <a:ext cx="8800469" cy="1186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9907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BC5DA1C6-AAC9-1694-59C6-B894247315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286" y="2180852"/>
            <a:ext cx="18748037" cy="7665254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/>
            </a:solidFill>
          </a:ln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02683012-BD67-B022-7321-3756D6545D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9082" y="7310859"/>
            <a:ext cx="4563112" cy="2305372"/>
          </a:xfrm>
          <a:prstGeom prst="rect">
            <a:avLst/>
          </a:prstGeom>
        </p:spPr>
      </p:pic>
      <p:sp>
        <p:nvSpPr>
          <p:cNvPr id="11" name="object 2">
            <a:extLst>
              <a:ext uri="{FF2B5EF4-FFF2-40B4-BE49-F238E27FC236}">
                <a16:creationId xmlns:a16="http://schemas.microsoft.com/office/drawing/2014/main" id="{531CB58A-B575-5471-2FC4-A86F62996E9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5552" y="467285"/>
            <a:ext cx="17056497" cy="62773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cs-CZ" sz="4000" spc="65" dirty="0"/>
              <a:t>Rekonstrukce plynovodu v ul. Plzeňská – PP Distribuce</a:t>
            </a:r>
            <a:endParaRPr sz="4000" spc="65" dirty="0"/>
          </a:p>
        </p:txBody>
      </p:sp>
      <p:sp>
        <p:nvSpPr>
          <p:cNvPr id="12" name="object 3">
            <a:extLst>
              <a:ext uri="{FF2B5EF4-FFF2-40B4-BE49-F238E27FC236}">
                <a16:creationId xmlns:a16="http://schemas.microsoft.com/office/drawing/2014/main" id="{5B55D77C-E104-5473-7301-131D9A1848BB}"/>
              </a:ext>
            </a:extLst>
          </p:cNvPr>
          <p:cNvSpPr txBox="1"/>
          <p:nvPr/>
        </p:nvSpPr>
        <p:spPr>
          <a:xfrm>
            <a:off x="615552" y="1550219"/>
            <a:ext cx="18164140" cy="52001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cs-CZ" sz="3300" b="1" spc="-5" dirty="0">
                <a:solidFill>
                  <a:srgbClr val="878B8E"/>
                </a:solidFill>
                <a:latin typeface="Arial"/>
                <a:cs typeface="Arial"/>
              </a:rPr>
              <a:t>KTERÁ ČÁST PLZEŇSKÉ ULICE BUDE DOTČENA V ROCE 2025 ?</a:t>
            </a:r>
            <a:endParaRPr sz="3300" b="1" spc="-5" dirty="0">
              <a:solidFill>
                <a:srgbClr val="878B8E"/>
              </a:solidFill>
              <a:latin typeface="Arial"/>
              <a:cs typeface="Arial"/>
            </a:endParaRPr>
          </a:p>
        </p:txBody>
      </p:sp>
      <p:sp>
        <p:nvSpPr>
          <p:cNvPr id="2" name="object 7">
            <a:extLst>
              <a:ext uri="{FF2B5EF4-FFF2-40B4-BE49-F238E27FC236}">
                <a16:creationId xmlns:a16="http://schemas.microsoft.com/office/drawing/2014/main" id="{013C6C09-8F7B-D6EF-A362-BEC45F896C81}"/>
              </a:ext>
            </a:extLst>
          </p:cNvPr>
          <p:cNvSpPr/>
          <p:nvPr/>
        </p:nvSpPr>
        <p:spPr>
          <a:xfrm>
            <a:off x="628253" y="9978753"/>
            <a:ext cx="18848070" cy="0"/>
          </a:xfrm>
          <a:custGeom>
            <a:avLst/>
            <a:gdLst/>
            <a:ahLst/>
            <a:cxnLst/>
            <a:rect l="l" t="t" r="r" b="b"/>
            <a:pathLst>
              <a:path w="18848070">
                <a:moveTo>
                  <a:pt x="0" y="0"/>
                </a:moveTo>
                <a:lnTo>
                  <a:pt x="18847593" y="0"/>
                </a:lnTo>
              </a:path>
            </a:pathLst>
          </a:custGeom>
          <a:ln w="20941">
            <a:solidFill>
              <a:srgbClr val="E90B2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rázek 2" descr="Obsah obrázku text, Písmo, logo, snímek obrazovky&#10;&#10;Obsah vygenerovaný umělou inteligencí může být nesprávný.">
            <a:extLst>
              <a:ext uri="{FF2B5EF4-FFF2-40B4-BE49-F238E27FC236}">
                <a16:creationId xmlns:a16="http://schemas.microsoft.com/office/drawing/2014/main" id="{3B53A91C-4636-7BF0-DF6E-47F453E319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978" y="10111401"/>
            <a:ext cx="8800469" cy="1186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9394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15552" y="467285"/>
            <a:ext cx="18860771" cy="62773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cs-CZ" sz="4000" spc="65" dirty="0"/>
              <a:t>Rekonstrukce plynovodu, vodovodu a komunikace v části Plzeňské ulice</a:t>
            </a:r>
            <a:endParaRPr sz="4000" spc="-35" dirty="0"/>
          </a:p>
        </p:txBody>
      </p:sp>
      <p:sp>
        <p:nvSpPr>
          <p:cNvPr id="3" name="object 3"/>
          <p:cNvSpPr txBox="1"/>
          <p:nvPr/>
        </p:nvSpPr>
        <p:spPr>
          <a:xfrm>
            <a:off x="634289" y="1982267"/>
            <a:ext cx="17056496" cy="78604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cs-CZ" sz="3300" b="1" spc="65" dirty="0">
                <a:solidFill>
                  <a:srgbClr val="E90B2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Termín rekonstrukce:</a:t>
            </a:r>
            <a:r>
              <a:rPr lang="cs-CZ" sz="3300" b="1" spc="-5" dirty="0">
                <a:solidFill>
                  <a:srgbClr val="878B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cs-CZ" sz="3300" spc="55" dirty="0">
                <a:solidFill>
                  <a:srgbClr val="878B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 26. června do 29. srpna 2025.</a:t>
            </a:r>
            <a:endParaRPr lang="cs-CZ" sz="3300" spc="-5" dirty="0">
              <a:solidFill>
                <a:srgbClr val="878B8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spcBef>
                <a:spcPts val="1810"/>
              </a:spcBef>
              <a:tabLst>
                <a:tab pos="318135" algn="l"/>
              </a:tabLst>
            </a:pPr>
            <a:endParaRPr lang="cs-CZ" sz="3300" spc="-5" dirty="0">
              <a:solidFill>
                <a:srgbClr val="878B8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cs-CZ" sz="3300" b="1" spc="65" dirty="0">
                <a:solidFill>
                  <a:srgbClr val="E90B2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Technická správa komunikací hl. m. Prahy (TSK) využije koordinace: </a:t>
            </a:r>
            <a:r>
              <a:rPr lang="cs-CZ" sz="3300" spc="55" dirty="0">
                <a:solidFill>
                  <a:srgbClr val="878B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provede souvislou údržbu dotčených částí vozovky v souvislosti s rekonstrukcí plynovodu. </a:t>
            </a:r>
          </a:p>
          <a:p>
            <a:pPr>
              <a:buNone/>
            </a:pPr>
            <a:endParaRPr lang="cs-CZ" sz="3300" b="1" spc="65" dirty="0">
              <a:solidFill>
                <a:srgbClr val="E90B23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>
              <a:buNone/>
            </a:pPr>
            <a:r>
              <a:rPr lang="cs-CZ" sz="3300" b="1" spc="65" dirty="0">
                <a:solidFill>
                  <a:srgbClr val="E90B2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Minimalizace budoucích zásahů: </a:t>
            </a:r>
            <a:r>
              <a:rPr lang="cs-CZ" sz="3300" spc="55" dirty="0">
                <a:solidFill>
                  <a:srgbClr val="878B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Tato synergie zajistí komplexní obnovu povrchů </a:t>
            </a:r>
            <a:br>
              <a:rPr lang="cs-CZ" sz="3300" spc="55" dirty="0">
                <a:solidFill>
                  <a:srgbClr val="878B8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3300" spc="55" dirty="0">
                <a:solidFill>
                  <a:srgbClr val="878B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minimalizuje budoucí zásahy do dopravního provozu. </a:t>
            </a:r>
          </a:p>
          <a:p>
            <a:pPr>
              <a:buNone/>
            </a:pPr>
            <a:endParaRPr lang="cs-CZ" sz="3300" b="1" spc="65" dirty="0">
              <a:solidFill>
                <a:srgbClr val="E90B23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>
              <a:buNone/>
            </a:pPr>
            <a:r>
              <a:rPr lang="cs-CZ" sz="3300" b="1" spc="65" dirty="0">
                <a:solidFill>
                  <a:srgbClr val="E90B2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Další práce TSK: </a:t>
            </a:r>
            <a:r>
              <a:rPr lang="cs-CZ" sz="3300" spc="55" dirty="0">
                <a:solidFill>
                  <a:srgbClr val="878B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 rámci oprav povrchů dojde k vyrovnání obrub a opravám uličních vpustí. Tyto práce budou probíhat v průběhu roku s minimálním dopravním omezením. </a:t>
            </a:r>
          </a:p>
          <a:p>
            <a:pPr>
              <a:buNone/>
            </a:pPr>
            <a:endParaRPr lang="cs-CZ" sz="3300" b="1" spc="65" dirty="0">
              <a:solidFill>
                <a:srgbClr val="E90B23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>
              <a:buNone/>
            </a:pPr>
            <a:r>
              <a:rPr lang="cs-CZ" sz="3300" b="1" spc="65" dirty="0">
                <a:solidFill>
                  <a:srgbClr val="E90B2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Odtahová služba:</a:t>
            </a:r>
            <a:r>
              <a:rPr lang="cs-CZ" sz="3300" spc="55" dirty="0">
                <a:solidFill>
                  <a:srgbClr val="878B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 dispozici bude odtahová služba (podobně jako u rekonstrukce Barrandovského mostu) pro okamžité odstranění vozidel v případě nehody nebo poruchy z prostoru dopravního omezení nebo z objízdných a odlehčovacích tras.</a:t>
            </a:r>
          </a:p>
          <a:p>
            <a:pPr>
              <a:buNone/>
            </a:pPr>
            <a:r>
              <a:rPr lang="cs-CZ" sz="3300" b="1" spc="65" dirty="0">
                <a:solidFill>
                  <a:srgbClr val="E90B2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 </a:t>
            </a:r>
          </a:p>
        </p:txBody>
      </p:sp>
      <p:sp>
        <p:nvSpPr>
          <p:cNvPr id="5" name="object 7">
            <a:extLst>
              <a:ext uri="{FF2B5EF4-FFF2-40B4-BE49-F238E27FC236}">
                <a16:creationId xmlns:a16="http://schemas.microsoft.com/office/drawing/2014/main" id="{E7666A1C-5A13-F80B-BF60-85E6DEE7D486}"/>
              </a:ext>
            </a:extLst>
          </p:cNvPr>
          <p:cNvSpPr/>
          <p:nvPr/>
        </p:nvSpPr>
        <p:spPr>
          <a:xfrm>
            <a:off x="628253" y="9978753"/>
            <a:ext cx="18848070" cy="0"/>
          </a:xfrm>
          <a:custGeom>
            <a:avLst/>
            <a:gdLst/>
            <a:ahLst/>
            <a:cxnLst/>
            <a:rect l="l" t="t" r="r" b="b"/>
            <a:pathLst>
              <a:path w="18848070">
                <a:moveTo>
                  <a:pt x="0" y="0"/>
                </a:moveTo>
                <a:lnTo>
                  <a:pt x="18847593" y="0"/>
                </a:lnTo>
              </a:path>
            </a:pathLst>
          </a:custGeom>
          <a:ln w="20941">
            <a:solidFill>
              <a:srgbClr val="E90B2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Obrázek 5" descr="Obsah obrázku text, Písmo, logo, snímek obrazovky&#10;&#10;Obsah vygenerovaný umělou inteligencí může být nesprávný.">
            <a:extLst>
              <a:ext uri="{FF2B5EF4-FFF2-40B4-BE49-F238E27FC236}">
                <a16:creationId xmlns:a16="http://schemas.microsoft.com/office/drawing/2014/main" id="{9EE929DA-98F4-79F4-1270-E4AA0E9FBFE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978" y="10111401"/>
            <a:ext cx="8800469" cy="1186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2932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628253" y="2303594"/>
            <a:ext cx="6003925" cy="3728085"/>
          </a:xfrm>
          <a:custGeom>
            <a:avLst/>
            <a:gdLst/>
            <a:ahLst/>
            <a:cxnLst/>
            <a:rect l="l" t="t" r="r" b="b"/>
            <a:pathLst>
              <a:path w="6003925" h="3728085">
                <a:moveTo>
                  <a:pt x="6003304" y="0"/>
                </a:moveTo>
                <a:lnTo>
                  <a:pt x="0" y="0"/>
                </a:lnTo>
                <a:lnTo>
                  <a:pt x="0" y="3727635"/>
                </a:lnTo>
                <a:lnTo>
                  <a:pt x="6003304" y="3727635"/>
                </a:lnTo>
                <a:lnTo>
                  <a:pt x="6003304" y="0"/>
                </a:lnTo>
                <a:close/>
              </a:path>
            </a:pathLst>
          </a:custGeom>
          <a:solidFill>
            <a:srgbClr val="878B8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036434" y="2303594"/>
            <a:ext cx="6003925" cy="3728085"/>
          </a:xfrm>
          <a:custGeom>
            <a:avLst/>
            <a:gdLst/>
            <a:ahLst/>
            <a:cxnLst/>
            <a:rect l="l" t="t" r="r" b="b"/>
            <a:pathLst>
              <a:path w="6003925" h="3728085">
                <a:moveTo>
                  <a:pt x="6003304" y="0"/>
                </a:moveTo>
                <a:lnTo>
                  <a:pt x="0" y="0"/>
                </a:lnTo>
                <a:lnTo>
                  <a:pt x="0" y="3727635"/>
                </a:lnTo>
                <a:lnTo>
                  <a:pt x="6003304" y="3727635"/>
                </a:lnTo>
                <a:lnTo>
                  <a:pt x="6003304" y="0"/>
                </a:lnTo>
                <a:close/>
              </a:path>
            </a:pathLst>
          </a:custGeom>
          <a:solidFill>
            <a:srgbClr val="878B8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3479484" y="2303594"/>
            <a:ext cx="6003925" cy="3728085"/>
          </a:xfrm>
          <a:custGeom>
            <a:avLst/>
            <a:gdLst/>
            <a:ahLst/>
            <a:cxnLst/>
            <a:rect l="l" t="t" r="r" b="b"/>
            <a:pathLst>
              <a:path w="6003925" h="3728085">
                <a:moveTo>
                  <a:pt x="6003304" y="0"/>
                </a:moveTo>
                <a:lnTo>
                  <a:pt x="0" y="0"/>
                </a:lnTo>
                <a:lnTo>
                  <a:pt x="0" y="3727635"/>
                </a:lnTo>
                <a:lnTo>
                  <a:pt x="6003304" y="3727635"/>
                </a:lnTo>
                <a:lnTo>
                  <a:pt x="6003304" y="0"/>
                </a:lnTo>
                <a:close/>
              </a:path>
            </a:pathLst>
          </a:custGeom>
          <a:solidFill>
            <a:srgbClr val="878B8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615552" y="467285"/>
            <a:ext cx="18848069" cy="62773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cs-CZ" sz="4000" spc="65" dirty="0"/>
              <a:t>Rekonstrukce plynovodu, vodovodu a komunikace v části Plzeňské ulice</a:t>
            </a:r>
            <a:endParaRPr sz="4000" spc="-35" dirty="0"/>
          </a:p>
        </p:txBody>
      </p:sp>
      <p:sp>
        <p:nvSpPr>
          <p:cNvPr id="10" name="object 7">
            <a:extLst>
              <a:ext uri="{FF2B5EF4-FFF2-40B4-BE49-F238E27FC236}">
                <a16:creationId xmlns:a16="http://schemas.microsoft.com/office/drawing/2014/main" id="{6895B7D1-315E-C451-25F0-4300D481A316}"/>
              </a:ext>
            </a:extLst>
          </p:cNvPr>
          <p:cNvSpPr/>
          <p:nvPr/>
        </p:nvSpPr>
        <p:spPr>
          <a:xfrm>
            <a:off x="628253" y="9978753"/>
            <a:ext cx="18848070" cy="0"/>
          </a:xfrm>
          <a:custGeom>
            <a:avLst/>
            <a:gdLst/>
            <a:ahLst/>
            <a:cxnLst/>
            <a:rect l="l" t="t" r="r" b="b"/>
            <a:pathLst>
              <a:path w="18848070">
                <a:moveTo>
                  <a:pt x="0" y="0"/>
                </a:moveTo>
                <a:lnTo>
                  <a:pt x="18847593" y="0"/>
                </a:lnTo>
              </a:path>
            </a:pathLst>
          </a:custGeom>
          <a:ln w="20941">
            <a:solidFill>
              <a:srgbClr val="E90B2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" name="Obrázek 10" descr="Obsah obrázku text, Písmo, logo, snímek obrazovky&#10;&#10;Obsah vygenerovaný umělou inteligencí může být nesprávný.">
            <a:extLst>
              <a:ext uri="{FF2B5EF4-FFF2-40B4-BE49-F238E27FC236}">
                <a16:creationId xmlns:a16="http://schemas.microsoft.com/office/drawing/2014/main" id="{2AE88F26-159B-B8D2-E9DF-50009DC8F5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978" y="10111401"/>
            <a:ext cx="8800469" cy="1186608"/>
          </a:xfrm>
          <a:prstGeom prst="rect">
            <a:avLst/>
          </a:prstGeom>
        </p:spPr>
      </p:pic>
      <p:sp>
        <p:nvSpPr>
          <p:cNvPr id="12" name="object 5">
            <a:extLst>
              <a:ext uri="{FF2B5EF4-FFF2-40B4-BE49-F238E27FC236}">
                <a16:creationId xmlns:a16="http://schemas.microsoft.com/office/drawing/2014/main" id="{4D0799CF-9D82-6B78-EAEC-F9FC427899FA}"/>
              </a:ext>
            </a:extLst>
          </p:cNvPr>
          <p:cNvSpPr/>
          <p:nvPr/>
        </p:nvSpPr>
        <p:spPr>
          <a:xfrm>
            <a:off x="615553" y="6145029"/>
            <a:ext cx="6003925" cy="3728085"/>
          </a:xfrm>
          <a:custGeom>
            <a:avLst/>
            <a:gdLst/>
            <a:ahLst/>
            <a:cxnLst/>
            <a:rect l="l" t="t" r="r" b="b"/>
            <a:pathLst>
              <a:path w="6003925" h="3728085">
                <a:moveTo>
                  <a:pt x="6003304" y="0"/>
                </a:moveTo>
                <a:lnTo>
                  <a:pt x="0" y="0"/>
                </a:lnTo>
                <a:lnTo>
                  <a:pt x="0" y="3727635"/>
                </a:lnTo>
                <a:lnTo>
                  <a:pt x="6003304" y="3727635"/>
                </a:lnTo>
                <a:lnTo>
                  <a:pt x="6003304" y="0"/>
                </a:lnTo>
                <a:close/>
              </a:path>
            </a:pathLst>
          </a:custGeom>
          <a:solidFill>
            <a:srgbClr val="878B8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5">
            <a:extLst>
              <a:ext uri="{FF2B5EF4-FFF2-40B4-BE49-F238E27FC236}">
                <a16:creationId xmlns:a16="http://schemas.microsoft.com/office/drawing/2014/main" id="{E9E99575-9C0D-CC71-2557-1514ED1A7B36}"/>
              </a:ext>
            </a:extLst>
          </p:cNvPr>
          <p:cNvSpPr/>
          <p:nvPr/>
        </p:nvSpPr>
        <p:spPr>
          <a:xfrm>
            <a:off x="7057877" y="6184344"/>
            <a:ext cx="6003925" cy="3728085"/>
          </a:xfrm>
          <a:custGeom>
            <a:avLst/>
            <a:gdLst/>
            <a:ahLst/>
            <a:cxnLst/>
            <a:rect l="l" t="t" r="r" b="b"/>
            <a:pathLst>
              <a:path w="6003925" h="3728085">
                <a:moveTo>
                  <a:pt x="6003304" y="0"/>
                </a:moveTo>
                <a:lnTo>
                  <a:pt x="0" y="0"/>
                </a:lnTo>
                <a:lnTo>
                  <a:pt x="0" y="3727635"/>
                </a:lnTo>
                <a:lnTo>
                  <a:pt x="6003304" y="3727635"/>
                </a:lnTo>
                <a:lnTo>
                  <a:pt x="6003304" y="0"/>
                </a:lnTo>
                <a:close/>
              </a:path>
            </a:pathLst>
          </a:custGeom>
          <a:solidFill>
            <a:srgbClr val="878B8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5">
            <a:extLst>
              <a:ext uri="{FF2B5EF4-FFF2-40B4-BE49-F238E27FC236}">
                <a16:creationId xmlns:a16="http://schemas.microsoft.com/office/drawing/2014/main" id="{2E8FF662-CF70-364B-6B6F-072BF5553D51}"/>
              </a:ext>
            </a:extLst>
          </p:cNvPr>
          <p:cNvSpPr/>
          <p:nvPr/>
        </p:nvSpPr>
        <p:spPr>
          <a:xfrm>
            <a:off x="13472398" y="6145029"/>
            <a:ext cx="6003925" cy="3728085"/>
          </a:xfrm>
          <a:custGeom>
            <a:avLst/>
            <a:gdLst/>
            <a:ahLst/>
            <a:cxnLst/>
            <a:rect l="l" t="t" r="r" b="b"/>
            <a:pathLst>
              <a:path w="6003925" h="3728085">
                <a:moveTo>
                  <a:pt x="6003304" y="0"/>
                </a:moveTo>
                <a:lnTo>
                  <a:pt x="0" y="0"/>
                </a:lnTo>
                <a:lnTo>
                  <a:pt x="0" y="3727635"/>
                </a:lnTo>
                <a:lnTo>
                  <a:pt x="6003304" y="3727635"/>
                </a:lnTo>
                <a:lnTo>
                  <a:pt x="6003304" y="0"/>
                </a:lnTo>
                <a:close/>
              </a:path>
            </a:pathLst>
          </a:custGeom>
          <a:solidFill>
            <a:srgbClr val="878B8E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6" name="Obrázek 15" descr="Obsah obrázku venku, cesta, budova, obloha&#10;&#10;Obsah vygenerovaný umělou inteligencí může být nesprávný.">
            <a:extLst>
              <a:ext uri="{FF2B5EF4-FFF2-40B4-BE49-F238E27FC236}">
                <a16:creationId xmlns:a16="http://schemas.microsoft.com/office/drawing/2014/main" id="{397827BB-A83C-5C60-17EF-CDC0AB3FFA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265" y="2404822"/>
            <a:ext cx="4656499" cy="3492374"/>
          </a:xfrm>
          <a:prstGeom prst="rect">
            <a:avLst/>
          </a:prstGeom>
        </p:spPr>
      </p:pic>
      <p:pic>
        <p:nvPicPr>
          <p:cNvPr id="18" name="Obrázek 17" descr="Obsah obrázku výjev, venku, cesta, budova&#10;&#10;Obsah vygenerovaný umělou inteligencí může být nesprávný.">
            <a:extLst>
              <a:ext uri="{FF2B5EF4-FFF2-40B4-BE49-F238E27FC236}">
                <a16:creationId xmlns:a16="http://schemas.microsoft.com/office/drawing/2014/main" id="{01EC7556-1B20-90E3-D48F-B7B6913AA8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0639" y="2420736"/>
            <a:ext cx="4658400" cy="3493800"/>
          </a:xfrm>
          <a:prstGeom prst="rect">
            <a:avLst/>
          </a:prstGeom>
        </p:spPr>
      </p:pic>
      <p:pic>
        <p:nvPicPr>
          <p:cNvPr id="20" name="Obrázek 19" descr="Obsah obrázku venku, budova, cesta, Pozemní vozidlo&#10;&#10;Obsah vygenerovaný umělou inteligencí může být nesprávný.">
            <a:extLst>
              <a:ext uri="{FF2B5EF4-FFF2-40B4-BE49-F238E27FC236}">
                <a16:creationId xmlns:a16="http://schemas.microsoft.com/office/drawing/2014/main" id="{0674B97F-B0DC-BCC3-A049-AD8DC0C7EA9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6435" y="2403396"/>
            <a:ext cx="4658400" cy="3493800"/>
          </a:xfrm>
          <a:prstGeom prst="rect">
            <a:avLst/>
          </a:prstGeom>
        </p:spPr>
      </p:pic>
      <p:pic>
        <p:nvPicPr>
          <p:cNvPr id="22" name="Obrázek 21" descr="Obsah obrázku venku, budova, auto, silnice&#10;&#10;Obsah vygenerovaný umělou inteligencí může být nesprávný.">
            <a:extLst>
              <a:ext uri="{FF2B5EF4-FFF2-40B4-BE49-F238E27FC236}">
                <a16:creationId xmlns:a16="http://schemas.microsoft.com/office/drawing/2014/main" id="{665998B6-1ABD-68E8-D558-B9C0B9E15DF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364" y="6301486"/>
            <a:ext cx="4658400" cy="3493800"/>
          </a:xfrm>
          <a:prstGeom prst="rect">
            <a:avLst/>
          </a:prstGeom>
        </p:spPr>
      </p:pic>
      <p:pic>
        <p:nvPicPr>
          <p:cNvPr id="24" name="Obrázek 23" descr="Obsah obrázku venku, vozidlo, Pozemní vozidlo, text&#10;&#10;Obsah vygenerovaný umělou inteligencí může být nesprávný.">
            <a:extLst>
              <a:ext uri="{FF2B5EF4-FFF2-40B4-BE49-F238E27FC236}">
                <a16:creationId xmlns:a16="http://schemas.microsoft.com/office/drawing/2014/main" id="{4CBF6456-1228-F224-4768-B07EBC9EBFC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0639" y="6301719"/>
            <a:ext cx="4658400" cy="3493800"/>
          </a:xfrm>
          <a:prstGeom prst="rect">
            <a:avLst/>
          </a:prstGeom>
        </p:spPr>
      </p:pic>
      <p:pic>
        <p:nvPicPr>
          <p:cNvPr id="26" name="Obrázek 25" descr="Obsah obrázku venku, budova, cesta, obloha&#10;&#10;Obsah vygenerovaný umělou inteligencí může být nesprávný.">
            <a:extLst>
              <a:ext uri="{FF2B5EF4-FFF2-40B4-BE49-F238E27FC236}">
                <a16:creationId xmlns:a16="http://schemas.microsoft.com/office/drawing/2014/main" id="{7749FA22-52A6-5F3D-B2DD-A7A1F80D14D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6435" y="6255666"/>
            <a:ext cx="4658400" cy="3493800"/>
          </a:xfrm>
          <a:prstGeom prst="rect">
            <a:avLst/>
          </a:prstGeom>
        </p:spPr>
      </p:pic>
      <p:sp>
        <p:nvSpPr>
          <p:cNvPr id="2" name="object 6">
            <a:extLst>
              <a:ext uri="{FF2B5EF4-FFF2-40B4-BE49-F238E27FC236}">
                <a16:creationId xmlns:a16="http://schemas.microsoft.com/office/drawing/2014/main" id="{6778DDEF-BB20-4A6E-3932-BE89C787B5F8}"/>
              </a:ext>
            </a:extLst>
          </p:cNvPr>
          <p:cNvSpPr txBox="1"/>
          <p:nvPr/>
        </p:nvSpPr>
        <p:spPr>
          <a:xfrm>
            <a:off x="596766" y="1139964"/>
            <a:ext cx="17213361" cy="51937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cs-CZ" sz="3300" b="1" spc="-5" dirty="0">
                <a:solidFill>
                  <a:srgbClr val="878B8E"/>
                </a:solidFill>
                <a:latin typeface="Arial"/>
                <a:cs typeface="Arial"/>
              </a:rPr>
              <a:t>Aktuální špatný stav</a:t>
            </a:r>
            <a:endParaRPr sz="3300" b="1" spc="-5" dirty="0">
              <a:solidFill>
                <a:srgbClr val="878B8E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90372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628253" y="2303594"/>
            <a:ext cx="6003925" cy="3728085"/>
          </a:xfrm>
          <a:custGeom>
            <a:avLst/>
            <a:gdLst/>
            <a:ahLst/>
            <a:cxnLst/>
            <a:rect l="l" t="t" r="r" b="b"/>
            <a:pathLst>
              <a:path w="6003925" h="3728085">
                <a:moveTo>
                  <a:pt x="6003304" y="0"/>
                </a:moveTo>
                <a:lnTo>
                  <a:pt x="0" y="0"/>
                </a:lnTo>
                <a:lnTo>
                  <a:pt x="0" y="3727635"/>
                </a:lnTo>
                <a:lnTo>
                  <a:pt x="6003304" y="3727635"/>
                </a:lnTo>
                <a:lnTo>
                  <a:pt x="6003304" y="0"/>
                </a:lnTo>
                <a:close/>
              </a:path>
            </a:pathLst>
          </a:custGeom>
          <a:solidFill>
            <a:srgbClr val="878B8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036434" y="2303594"/>
            <a:ext cx="6003925" cy="3728085"/>
          </a:xfrm>
          <a:custGeom>
            <a:avLst/>
            <a:gdLst/>
            <a:ahLst/>
            <a:cxnLst/>
            <a:rect l="l" t="t" r="r" b="b"/>
            <a:pathLst>
              <a:path w="6003925" h="3728085">
                <a:moveTo>
                  <a:pt x="6003304" y="0"/>
                </a:moveTo>
                <a:lnTo>
                  <a:pt x="0" y="0"/>
                </a:lnTo>
                <a:lnTo>
                  <a:pt x="0" y="3727635"/>
                </a:lnTo>
                <a:lnTo>
                  <a:pt x="6003304" y="3727635"/>
                </a:lnTo>
                <a:lnTo>
                  <a:pt x="6003304" y="0"/>
                </a:lnTo>
                <a:close/>
              </a:path>
            </a:pathLst>
          </a:custGeom>
          <a:solidFill>
            <a:srgbClr val="878B8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3479484" y="2303594"/>
            <a:ext cx="6003925" cy="3728085"/>
          </a:xfrm>
          <a:custGeom>
            <a:avLst/>
            <a:gdLst/>
            <a:ahLst/>
            <a:cxnLst/>
            <a:rect l="l" t="t" r="r" b="b"/>
            <a:pathLst>
              <a:path w="6003925" h="3728085">
                <a:moveTo>
                  <a:pt x="6003304" y="0"/>
                </a:moveTo>
                <a:lnTo>
                  <a:pt x="0" y="0"/>
                </a:lnTo>
                <a:lnTo>
                  <a:pt x="0" y="3727635"/>
                </a:lnTo>
                <a:lnTo>
                  <a:pt x="6003304" y="3727635"/>
                </a:lnTo>
                <a:lnTo>
                  <a:pt x="6003304" y="0"/>
                </a:lnTo>
                <a:close/>
              </a:path>
            </a:pathLst>
          </a:custGeom>
          <a:solidFill>
            <a:srgbClr val="878B8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615552" y="467285"/>
            <a:ext cx="18848069" cy="62773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cs-CZ" sz="4000" spc="65" dirty="0"/>
              <a:t>Rekonstrukce plynovodu, vodovodu a komunikace v části Plzeňské ulice</a:t>
            </a:r>
            <a:endParaRPr sz="4000" spc="-35" dirty="0"/>
          </a:p>
        </p:txBody>
      </p:sp>
      <p:sp>
        <p:nvSpPr>
          <p:cNvPr id="10" name="object 7">
            <a:extLst>
              <a:ext uri="{FF2B5EF4-FFF2-40B4-BE49-F238E27FC236}">
                <a16:creationId xmlns:a16="http://schemas.microsoft.com/office/drawing/2014/main" id="{6895B7D1-315E-C451-25F0-4300D481A316}"/>
              </a:ext>
            </a:extLst>
          </p:cNvPr>
          <p:cNvSpPr/>
          <p:nvPr/>
        </p:nvSpPr>
        <p:spPr>
          <a:xfrm>
            <a:off x="628253" y="9978753"/>
            <a:ext cx="18848070" cy="0"/>
          </a:xfrm>
          <a:custGeom>
            <a:avLst/>
            <a:gdLst/>
            <a:ahLst/>
            <a:cxnLst/>
            <a:rect l="l" t="t" r="r" b="b"/>
            <a:pathLst>
              <a:path w="18848070">
                <a:moveTo>
                  <a:pt x="0" y="0"/>
                </a:moveTo>
                <a:lnTo>
                  <a:pt x="18847593" y="0"/>
                </a:lnTo>
              </a:path>
            </a:pathLst>
          </a:custGeom>
          <a:ln w="20941">
            <a:solidFill>
              <a:srgbClr val="E90B2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" name="Obrázek 10" descr="Obsah obrázku text, Písmo, logo, snímek obrazovky&#10;&#10;Obsah vygenerovaný umělou inteligencí může být nesprávný.">
            <a:extLst>
              <a:ext uri="{FF2B5EF4-FFF2-40B4-BE49-F238E27FC236}">
                <a16:creationId xmlns:a16="http://schemas.microsoft.com/office/drawing/2014/main" id="{2AE88F26-159B-B8D2-E9DF-50009DC8F5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978" y="10111401"/>
            <a:ext cx="8800469" cy="1186608"/>
          </a:xfrm>
          <a:prstGeom prst="rect">
            <a:avLst/>
          </a:prstGeom>
        </p:spPr>
      </p:pic>
      <p:sp>
        <p:nvSpPr>
          <p:cNvPr id="12" name="object 5">
            <a:extLst>
              <a:ext uri="{FF2B5EF4-FFF2-40B4-BE49-F238E27FC236}">
                <a16:creationId xmlns:a16="http://schemas.microsoft.com/office/drawing/2014/main" id="{4D0799CF-9D82-6B78-EAEC-F9FC427899FA}"/>
              </a:ext>
            </a:extLst>
          </p:cNvPr>
          <p:cNvSpPr/>
          <p:nvPr/>
        </p:nvSpPr>
        <p:spPr>
          <a:xfrm>
            <a:off x="615553" y="6145029"/>
            <a:ext cx="6003925" cy="3728085"/>
          </a:xfrm>
          <a:custGeom>
            <a:avLst/>
            <a:gdLst/>
            <a:ahLst/>
            <a:cxnLst/>
            <a:rect l="l" t="t" r="r" b="b"/>
            <a:pathLst>
              <a:path w="6003925" h="3728085">
                <a:moveTo>
                  <a:pt x="6003304" y="0"/>
                </a:moveTo>
                <a:lnTo>
                  <a:pt x="0" y="0"/>
                </a:lnTo>
                <a:lnTo>
                  <a:pt x="0" y="3727635"/>
                </a:lnTo>
                <a:lnTo>
                  <a:pt x="6003304" y="3727635"/>
                </a:lnTo>
                <a:lnTo>
                  <a:pt x="6003304" y="0"/>
                </a:lnTo>
                <a:close/>
              </a:path>
            </a:pathLst>
          </a:custGeom>
          <a:solidFill>
            <a:srgbClr val="878B8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5">
            <a:extLst>
              <a:ext uri="{FF2B5EF4-FFF2-40B4-BE49-F238E27FC236}">
                <a16:creationId xmlns:a16="http://schemas.microsoft.com/office/drawing/2014/main" id="{E9E99575-9C0D-CC71-2557-1514ED1A7B36}"/>
              </a:ext>
            </a:extLst>
          </p:cNvPr>
          <p:cNvSpPr/>
          <p:nvPr/>
        </p:nvSpPr>
        <p:spPr>
          <a:xfrm>
            <a:off x="7057877" y="6184344"/>
            <a:ext cx="6003925" cy="3728085"/>
          </a:xfrm>
          <a:custGeom>
            <a:avLst/>
            <a:gdLst/>
            <a:ahLst/>
            <a:cxnLst/>
            <a:rect l="l" t="t" r="r" b="b"/>
            <a:pathLst>
              <a:path w="6003925" h="3728085">
                <a:moveTo>
                  <a:pt x="6003304" y="0"/>
                </a:moveTo>
                <a:lnTo>
                  <a:pt x="0" y="0"/>
                </a:lnTo>
                <a:lnTo>
                  <a:pt x="0" y="3727635"/>
                </a:lnTo>
                <a:lnTo>
                  <a:pt x="6003304" y="3727635"/>
                </a:lnTo>
                <a:lnTo>
                  <a:pt x="6003304" y="0"/>
                </a:lnTo>
                <a:close/>
              </a:path>
            </a:pathLst>
          </a:custGeom>
          <a:solidFill>
            <a:srgbClr val="878B8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5">
            <a:extLst>
              <a:ext uri="{FF2B5EF4-FFF2-40B4-BE49-F238E27FC236}">
                <a16:creationId xmlns:a16="http://schemas.microsoft.com/office/drawing/2014/main" id="{2E8FF662-CF70-364B-6B6F-072BF5553D51}"/>
              </a:ext>
            </a:extLst>
          </p:cNvPr>
          <p:cNvSpPr/>
          <p:nvPr/>
        </p:nvSpPr>
        <p:spPr>
          <a:xfrm>
            <a:off x="13472398" y="6145029"/>
            <a:ext cx="6003925" cy="3728085"/>
          </a:xfrm>
          <a:custGeom>
            <a:avLst/>
            <a:gdLst/>
            <a:ahLst/>
            <a:cxnLst/>
            <a:rect l="l" t="t" r="r" b="b"/>
            <a:pathLst>
              <a:path w="6003925" h="3728085">
                <a:moveTo>
                  <a:pt x="6003304" y="0"/>
                </a:moveTo>
                <a:lnTo>
                  <a:pt x="0" y="0"/>
                </a:lnTo>
                <a:lnTo>
                  <a:pt x="0" y="3727635"/>
                </a:lnTo>
                <a:lnTo>
                  <a:pt x="6003304" y="3727635"/>
                </a:lnTo>
                <a:lnTo>
                  <a:pt x="6003304" y="0"/>
                </a:lnTo>
                <a:close/>
              </a:path>
            </a:pathLst>
          </a:custGeom>
          <a:solidFill>
            <a:srgbClr val="878B8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object 6">
            <a:extLst>
              <a:ext uri="{FF2B5EF4-FFF2-40B4-BE49-F238E27FC236}">
                <a16:creationId xmlns:a16="http://schemas.microsoft.com/office/drawing/2014/main" id="{6778DDEF-BB20-4A6E-3932-BE89C787B5F8}"/>
              </a:ext>
            </a:extLst>
          </p:cNvPr>
          <p:cNvSpPr txBox="1"/>
          <p:nvPr/>
        </p:nvSpPr>
        <p:spPr>
          <a:xfrm>
            <a:off x="596766" y="1139964"/>
            <a:ext cx="17213361" cy="51937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cs-CZ" sz="3300" b="1" spc="-5" dirty="0">
                <a:solidFill>
                  <a:srgbClr val="878B8E"/>
                </a:solidFill>
                <a:latin typeface="Arial"/>
                <a:cs typeface="Arial"/>
              </a:rPr>
              <a:t>Aktuální špatný stav</a:t>
            </a:r>
            <a:endParaRPr sz="3300" b="1" spc="-5" dirty="0">
              <a:solidFill>
                <a:srgbClr val="878B8E"/>
              </a:solidFill>
              <a:latin typeface="Arial"/>
              <a:cs typeface="Arial"/>
            </a:endParaRPr>
          </a:p>
        </p:txBody>
      </p:sp>
      <p:pic>
        <p:nvPicPr>
          <p:cNvPr id="4" name="Obrázek 3" descr="Obsah obrázku venku, cesta, výjev, silnice&#10;&#10;Obsah vygenerovaný umělou inteligencí může být nesprávný.">
            <a:extLst>
              <a:ext uri="{FF2B5EF4-FFF2-40B4-BE49-F238E27FC236}">
                <a16:creationId xmlns:a16="http://schemas.microsoft.com/office/drawing/2014/main" id="{63FC7183-E0E1-C168-1DEF-52FC88AF9B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098" y="2412942"/>
            <a:ext cx="4658400" cy="3493800"/>
          </a:xfrm>
          <a:prstGeom prst="rect">
            <a:avLst/>
          </a:prstGeom>
        </p:spPr>
      </p:pic>
      <p:pic>
        <p:nvPicPr>
          <p:cNvPr id="15" name="Obrázek 14" descr="Obsah obrázku venku, obloha, budova, mrak&#10;&#10;Obsah vygenerovaný umělou inteligencí může být nesprávný.">
            <a:extLst>
              <a:ext uri="{FF2B5EF4-FFF2-40B4-BE49-F238E27FC236}">
                <a16:creationId xmlns:a16="http://schemas.microsoft.com/office/drawing/2014/main" id="{568186EC-BB97-1411-277D-26F011BA0B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9196" y="2420736"/>
            <a:ext cx="4658400" cy="3493800"/>
          </a:xfrm>
          <a:prstGeom prst="rect">
            <a:avLst/>
          </a:prstGeom>
        </p:spPr>
      </p:pic>
      <p:pic>
        <p:nvPicPr>
          <p:cNvPr id="19" name="Obrázek 18" descr="Obsah obrázku venku, cesta, výjev, obloha&#10;&#10;Obsah vygenerovaný umělou inteligencí může být nesprávný.">
            <a:extLst>
              <a:ext uri="{FF2B5EF4-FFF2-40B4-BE49-F238E27FC236}">
                <a16:creationId xmlns:a16="http://schemas.microsoft.com/office/drawing/2014/main" id="{960BC05A-4FC9-EDA4-D63B-6E54B66CE82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2246" y="2420736"/>
            <a:ext cx="4658400" cy="3493800"/>
          </a:xfrm>
          <a:prstGeom prst="rect">
            <a:avLst/>
          </a:prstGeom>
        </p:spPr>
      </p:pic>
      <p:pic>
        <p:nvPicPr>
          <p:cNvPr id="23" name="Obrázek 22" descr="Obsah obrázku venku, vozidlo, Pozemní vozidlo, obloha&#10;&#10;Obsah vygenerovaný umělou inteligencí může být nesprávný.">
            <a:extLst>
              <a:ext uri="{FF2B5EF4-FFF2-40B4-BE49-F238E27FC236}">
                <a16:creationId xmlns:a16="http://schemas.microsoft.com/office/drawing/2014/main" id="{6B3DE331-0B95-4BB0-6240-17C5EB8445A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098" y="6301486"/>
            <a:ext cx="4658400" cy="3493800"/>
          </a:xfrm>
          <a:prstGeom prst="rect">
            <a:avLst/>
          </a:prstGeom>
        </p:spPr>
      </p:pic>
      <p:pic>
        <p:nvPicPr>
          <p:cNvPr id="27" name="Obrázek 26" descr="Obsah obrázku venku, silnice, budova, okno&#10;&#10;Obsah vygenerovaný umělou inteligencí může být nesprávný.">
            <a:extLst>
              <a:ext uri="{FF2B5EF4-FFF2-40B4-BE49-F238E27FC236}">
                <a16:creationId xmlns:a16="http://schemas.microsoft.com/office/drawing/2014/main" id="{693B1ACC-F478-FD6C-E376-16DA3A19F53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2850" y="6309364"/>
            <a:ext cx="4658400" cy="3493800"/>
          </a:xfrm>
          <a:prstGeom prst="rect">
            <a:avLst/>
          </a:prstGeom>
        </p:spPr>
      </p:pic>
      <p:pic>
        <p:nvPicPr>
          <p:cNvPr id="29" name="Obrázek 28" descr="Obsah obrázku přechod pro chodce, výjev, cesta, venku&#10;&#10;Obsah vygenerovaný umělou inteligencí může být nesprávný.">
            <a:extLst>
              <a:ext uri="{FF2B5EF4-FFF2-40B4-BE49-F238E27FC236}">
                <a16:creationId xmlns:a16="http://schemas.microsoft.com/office/drawing/2014/main" id="{9726CC8F-F035-E5C6-9405-0F66F31AB18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5160" y="6274585"/>
            <a:ext cx="4658400" cy="349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8550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628253" y="2303594"/>
            <a:ext cx="6003925" cy="3728085"/>
          </a:xfrm>
          <a:custGeom>
            <a:avLst/>
            <a:gdLst/>
            <a:ahLst/>
            <a:cxnLst/>
            <a:rect l="l" t="t" r="r" b="b"/>
            <a:pathLst>
              <a:path w="6003925" h="3728085">
                <a:moveTo>
                  <a:pt x="6003304" y="0"/>
                </a:moveTo>
                <a:lnTo>
                  <a:pt x="0" y="0"/>
                </a:lnTo>
                <a:lnTo>
                  <a:pt x="0" y="3727635"/>
                </a:lnTo>
                <a:lnTo>
                  <a:pt x="6003304" y="3727635"/>
                </a:lnTo>
                <a:lnTo>
                  <a:pt x="6003304" y="0"/>
                </a:lnTo>
                <a:close/>
              </a:path>
            </a:pathLst>
          </a:custGeom>
          <a:solidFill>
            <a:srgbClr val="878B8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036434" y="2303594"/>
            <a:ext cx="6003925" cy="3728085"/>
          </a:xfrm>
          <a:custGeom>
            <a:avLst/>
            <a:gdLst/>
            <a:ahLst/>
            <a:cxnLst/>
            <a:rect l="l" t="t" r="r" b="b"/>
            <a:pathLst>
              <a:path w="6003925" h="3728085">
                <a:moveTo>
                  <a:pt x="6003304" y="0"/>
                </a:moveTo>
                <a:lnTo>
                  <a:pt x="0" y="0"/>
                </a:lnTo>
                <a:lnTo>
                  <a:pt x="0" y="3727635"/>
                </a:lnTo>
                <a:lnTo>
                  <a:pt x="6003304" y="3727635"/>
                </a:lnTo>
                <a:lnTo>
                  <a:pt x="6003304" y="0"/>
                </a:lnTo>
                <a:close/>
              </a:path>
            </a:pathLst>
          </a:custGeom>
          <a:solidFill>
            <a:srgbClr val="878B8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3479484" y="2303594"/>
            <a:ext cx="6003925" cy="3728085"/>
          </a:xfrm>
          <a:custGeom>
            <a:avLst/>
            <a:gdLst/>
            <a:ahLst/>
            <a:cxnLst/>
            <a:rect l="l" t="t" r="r" b="b"/>
            <a:pathLst>
              <a:path w="6003925" h="3728085">
                <a:moveTo>
                  <a:pt x="6003304" y="0"/>
                </a:moveTo>
                <a:lnTo>
                  <a:pt x="0" y="0"/>
                </a:lnTo>
                <a:lnTo>
                  <a:pt x="0" y="3727635"/>
                </a:lnTo>
                <a:lnTo>
                  <a:pt x="6003304" y="3727635"/>
                </a:lnTo>
                <a:lnTo>
                  <a:pt x="6003304" y="0"/>
                </a:lnTo>
                <a:close/>
              </a:path>
            </a:pathLst>
          </a:custGeom>
          <a:solidFill>
            <a:srgbClr val="878B8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615552" y="467285"/>
            <a:ext cx="18848069" cy="62773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cs-CZ" sz="4000" spc="65" dirty="0"/>
              <a:t>Rekonstrukce plynovodu, vodovodu a komunikace v části Plzeňské ulice</a:t>
            </a:r>
            <a:endParaRPr sz="4000" spc="-35" dirty="0"/>
          </a:p>
        </p:txBody>
      </p:sp>
      <p:sp>
        <p:nvSpPr>
          <p:cNvPr id="10" name="object 7">
            <a:extLst>
              <a:ext uri="{FF2B5EF4-FFF2-40B4-BE49-F238E27FC236}">
                <a16:creationId xmlns:a16="http://schemas.microsoft.com/office/drawing/2014/main" id="{6895B7D1-315E-C451-25F0-4300D481A316}"/>
              </a:ext>
            </a:extLst>
          </p:cNvPr>
          <p:cNvSpPr/>
          <p:nvPr/>
        </p:nvSpPr>
        <p:spPr>
          <a:xfrm>
            <a:off x="628253" y="9978753"/>
            <a:ext cx="18848070" cy="0"/>
          </a:xfrm>
          <a:custGeom>
            <a:avLst/>
            <a:gdLst/>
            <a:ahLst/>
            <a:cxnLst/>
            <a:rect l="l" t="t" r="r" b="b"/>
            <a:pathLst>
              <a:path w="18848070">
                <a:moveTo>
                  <a:pt x="0" y="0"/>
                </a:moveTo>
                <a:lnTo>
                  <a:pt x="18847593" y="0"/>
                </a:lnTo>
              </a:path>
            </a:pathLst>
          </a:custGeom>
          <a:ln w="20941">
            <a:solidFill>
              <a:srgbClr val="E90B2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" name="Obrázek 10" descr="Obsah obrázku text, Písmo, logo, snímek obrazovky&#10;&#10;Obsah vygenerovaný umělou inteligencí může být nesprávný.">
            <a:extLst>
              <a:ext uri="{FF2B5EF4-FFF2-40B4-BE49-F238E27FC236}">
                <a16:creationId xmlns:a16="http://schemas.microsoft.com/office/drawing/2014/main" id="{2AE88F26-159B-B8D2-E9DF-50009DC8F5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978" y="10111401"/>
            <a:ext cx="8800469" cy="1186608"/>
          </a:xfrm>
          <a:prstGeom prst="rect">
            <a:avLst/>
          </a:prstGeom>
        </p:spPr>
      </p:pic>
      <p:sp>
        <p:nvSpPr>
          <p:cNvPr id="12" name="object 5">
            <a:extLst>
              <a:ext uri="{FF2B5EF4-FFF2-40B4-BE49-F238E27FC236}">
                <a16:creationId xmlns:a16="http://schemas.microsoft.com/office/drawing/2014/main" id="{4D0799CF-9D82-6B78-EAEC-F9FC427899FA}"/>
              </a:ext>
            </a:extLst>
          </p:cNvPr>
          <p:cNvSpPr/>
          <p:nvPr/>
        </p:nvSpPr>
        <p:spPr>
          <a:xfrm>
            <a:off x="615553" y="6145029"/>
            <a:ext cx="6003925" cy="3728085"/>
          </a:xfrm>
          <a:custGeom>
            <a:avLst/>
            <a:gdLst/>
            <a:ahLst/>
            <a:cxnLst/>
            <a:rect l="l" t="t" r="r" b="b"/>
            <a:pathLst>
              <a:path w="6003925" h="3728085">
                <a:moveTo>
                  <a:pt x="6003304" y="0"/>
                </a:moveTo>
                <a:lnTo>
                  <a:pt x="0" y="0"/>
                </a:lnTo>
                <a:lnTo>
                  <a:pt x="0" y="3727635"/>
                </a:lnTo>
                <a:lnTo>
                  <a:pt x="6003304" y="3727635"/>
                </a:lnTo>
                <a:lnTo>
                  <a:pt x="6003304" y="0"/>
                </a:lnTo>
                <a:close/>
              </a:path>
            </a:pathLst>
          </a:custGeom>
          <a:solidFill>
            <a:srgbClr val="878B8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5">
            <a:extLst>
              <a:ext uri="{FF2B5EF4-FFF2-40B4-BE49-F238E27FC236}">
                <a16:creationId xmlns:a16="http://schemas.microsoft.com/office/drawing/2014/main" id="{E9E99575-9C0D-CC71-2557-1514ED1A7B36}"/>
              </a:ext>
            </a:extLst>
          </p:cNvPr>
          <p:cNvSpPr/>
          <p:nvPr/>
        </p:nvSpPr>
        <p:spPr>
          <a:xfrm>
            <a:off x="7057877" y="6184344"/>
            <a:ext cx="6003925" cy="3728085"/>
          </a:xfrm>
          <a:custGeom>
            <a:avLst/>
            <a:gdLst/>
            <a:ahLst/>
            <a:cxnLst/>
            <a:rect l="l" t="t" r="r" b="b"/>
            <a:pathLst>
              <a:path w="6003925" h="3728085">
                <a:moveTo>
                  <a:pt x="6003304" y="0"/>
                </a:moveTo>
                <a:lnTo>
                  <a:pt x="0" y="0"/>
                </a:lnTo>
                <a:lnTo>
                  <a:pt x="0" y="3727635"/>
                </a:lnTo>
                <a:lnTo>
                  <a:pt x="6003304" y="3727635"/>
                </a:lnTo>
                <a:lnTo>
                  <a:pt x="6003304" y="0"/>
                </a:lnTo>
                <a:close/>
              </a:path>
            </a:pathLst>
          </a:custGeom>
          <a:solidFill>
            <a:srgbClr val="878B8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5">
            <a:extLst>
              <a:ext uri="{FF2B5EF4-FFF2-40B4-BE49-F238E27FC236}">
                <a16:creationId xmlns:a16="http://schemas.microsoft.com/office/drawing/2014/main" id="{2E8FF662-CF70-364B-6B6F-072BF5553D51}"/>
              </a:ext>
            </a:extLst>
          </p:cNvPr>
          <p:cNvSpPr/>
          <p:nvPr/>
        </p:nvSpPr>
        <p:spPr>
          <a:xfrm>
            <a:off x="13472398" y="6145029"/>
            <a:ext cx="6003925" cy="3728085"/>
          </a:xfrm>
          <a:custGeom>
            <a:avLst/>
            <a:gdLst/>
            <a:ahLst/>
            <a:cxnLst/>
            <a:rect l="l" t="t" r="r" b="b"/>
            <a:pathLst>
              <a:path w="6003925" h="3728085">
                <a:moveTo>
                  <a:pt x="6003304" y="0"/>
                </a:moveTo>
                <a:lnTo>
                  <a:pt x="0" y="0"/>
                </a:lnTo>
                <a:lnTo>
                  <a:pt x="0" y="3727635"/>
                </a:lnTo>
                <a:lnTo>
                  <a:pt x="6003304" y="3727635"/>
                </a:lnTo>
                <a:lnTo>
                  <a:pt x="6003304" y="0"/>
                </a:lnTo>
                <a:close/>
              </a:path>
            </a:pathLst>
          </a:custGeom>
          <a:solidFill>
            <a:srgbClr val="878B8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object 6">
            <a:extLst>
              <a:ext uri="{FF2B5EF4-FFF2-40B4-BE49-F238E27FC236}">
                <a16:creationId xmlns:a16="http://schemas.microsoft.com/office/drawing/2014/main" id="{6778DDEF-BB20-4A6E-3932-BE89C787B5F8}"/>
              </a:ext>
            </a:extLst>
          </p:cNvPr>
          <p:cNvSpPr txBox="1"/>
          <p:nvPr/>
        </p:nvSpPr>
        <p:spPr>
          <a:xfrm>
            <a:off x="596766" y="1139964"/>
            <a:ext cx="17213361" cy="51937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cs-CZ" sz="3300" b="1" spc="-5" dirty="0">
                <a:solidFill>
                  <a:srgbClr val="878B8E"/>
                </a:solidFill>
                <a:latin typeface="Arial"/>
                <a:cs typeface="Arial"/>
              </a:rPr>
              <a:t>Aktuální špatný stav</a:t>
            </a:r>
            <a:endParaRPr sz="3300" b="1" spc="-5" dirty="0">
              <a:solidFill>
                <a:srgbClr val="878B8E"/>
              </a:solidFill>
              <a:latin typeface="Arial"/>
              <a:cs typeface="Arial"/>
            </a:endParaRPr>
          </a:p>
        </p:txBody>
      </p:sp>
      <p:pic>
        <p:nvPicPr>
          <p:cNvPr id="4" name="Obrázek 3" descr="Obsah obrázku cesta, výjev, přechod pro chodce, venku&#10;&#10;Obsah vygenerovaný umělou inteligencí může být nesprávný.">
            <a:extLst>
              <a:ext uri="{FF2B5EF4-FFF2-40B4-BE49-F238E27FC236}">
                <a16:creationId xmlns:a16="http://schemas.microsoft.com/office/drawing/2014/main" id="{B8F8EA31-182B-2724-EF54-3BF6315C93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315" y="2424592"/>
            <a:ext cx="4658400" cy="3493800"/>
          </a:xfrm>
          <a:prstGeom prst="rect">
            <a:avLst/>
          </a:prstGeom>
        </p:spPr>
      </p:pic>
      <p:pic>
        <p:nvPicPr>
          <p:cNvPr id="15" name="Obrázek 14" descr="Obsah obrázku přechod pro chodce, výjev, cesta, venku&#10;&#10;Obsah vygenerovaný umělou inteligencí může být nesprávný.">
            <a:extLst>
              <a:ext uri="{FF2B5EF4-FFF2-40B4-BE49-F238E27FC236}">
                <a16:creationId xmlns:a16="http://schemas.microsoft.com/office/drawing/2014/main" id="{37EC8164-E2BF-B956-D994-2F540419FE9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9196" y="2424592"/>
            <a:ext cx="4658400" cy="3493800"/>
          </a:xfrm>
          <a:prstGeom prst="rect">
            <a:avLst/>
          </a:prstGeom>
        </p:spPr>
      </p:pic>
      <p:pic>
        <p:nvPicPr>
          <p:cNvPr id="17" name="Obrázek 16" descr="Obsah obrázku venku, obloha, silnice, mrak&#10;&#10;Obsah vygenerovaný umělou inteligencí může být nesprávný.">
            <a:extLst>
              <a:ext uri="{FF2B5EF4-FFF2-40B4-BE49-F238E27FC236}">
                <a16:creationId xmlns:a16="http://schemas.microsoft.com/office/drawing/2014/main" id="{E6D5D13D-9C20-6A9A-56EE-3AF892D0CDA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9785" y="2393369"/>
            <a:ext cx="4656000" cy="3492000"/>
          </a:xfrm>
          <a:prstGeom prst="rect">
            <a:avLst/>
          </a:prstGeom>
        </p:spPr>
      </p:pic>
      <p:pic>
        <p:nvPicPr>
          <p:cNvPr id="19" name="Obrázek 18" descr="Obsah obrázku území, venku, příroda, Povrch vozovky&#10;&#10;Obsah vygenerovaný umělou inteligencí může být nesprávný.">
            <a:extLst>
              <a:ext uri="{FF2B5EF4-FFF2-40B4-BE49-F238E27FC236}">
                <a16:creationId xmlns:a16="http://schemas.microsoft.com/office/drawing/2014/main" id="{128DB811-4EE3-2D4F-4AAF-09239393D01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315" y="6263071"/>
            <a:ext cx="4656000" cy="3492000"/>
          </a:xfrm>
          <a:prstGeom prst="rect">
            <a:avLst/>
          </a:prstGeom>
        </p:spPr>
      </p:pic>
      <p:pic>
        <p:nvPicPr>
          <p:cNvPr id="21" name="Obrázek 20" descr="Obsah obrázku venku, text, cesta, území&#10;&#10;Obsah vygenerovaný umělou inteligencí může být nesprávný.">
            <a:extLst>
              <a:ext uri="{FF2B5EF4-FFF2-40B4-BE49-F238E27FC236}">
                <a16:creationId xmlns:a16="http://schemas.microsoft.com/office/drawing/2014/main" id="{1B1DBF1A-E865-1C31-BE32-4829C280D0C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4050" y="6302386"/>
            <a:ext cx="4656000" cy="3492000"/>
          </a:xfrm>
          <a:prstGeom prst="rect">
            <a:avLst/>
          </a:prstGeom>
        </p:spPr>
      </p:pic>
      <p:pic>
        <p:nvPicPr>
          <p:cNvPr id="23" name="Obrázek 22" descr="Obsah obrázku venku, výjev, cesta, budova&#10;&#10;Obsah vygenerovaný umělou inteligencí může být nesprávný.">
            <a:extLst>
              <a:ext uri="{FF2B5EF4-FFF2-40B4-BE49-F238E27FC236}">
                <a16:creationId xmlns:a16="http://schemas.microsoft.com/office/drawing/2014/main" id="{5444DFB4-6502-DBCD-602E-4EE76CA456E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6360" y="6263071"/>
            <a:ext cx="4656000" cy="34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719846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878B8E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ace-TSK2021-rozvržení snímků" id="{50AD4D1E-35D3-4091-AF8F-61F232399AB8}" vid="{12B4E509-EE94-4BF1-BC20-416349F38A4B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prezentace - TSK -rozvržení snímků - PRAHA, TSK, ....</Template>
  <TotalTime>120</TotalTime>
  <Words>942</Words>
  <Application>Microsoft Office PowerPoint</Application>
  <PresentationFormat>Vlastní</PresentationFormat>
  <Paragraphs>94</Paragraphs>
  <Slides>16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16</vt:i4>
      </vt:variant>
    </vt:vector>
  </HeadingPairs>
  <TitlesOfParts>
    <vt:vector size="21" baseType="lpstr">
      <vt:lpstr>Aptos</vt:lpstr>
      <vt:lpstr>Arial</vt:lpstr>
      <vt:lpstr>Calibri</vt:lpstr>
      <vt:lpstr>Symbol</vt:lpstr>
      <vt:lpstr>Motiv Office</vt:lpstr>
      <vt:lpstr>Rekonstrukce plynovodu, vodovodu  a komunikace v části Plzeňské ulice</vt:lpstr>
      <vt:lpstr>Rekonstrukce plynovodu, vodovodu a komunikace v části Plzeňské ulice</vt:lpstr>
      <vt:lpstr>Rekonstrukce plynovodu v ul. Plzeňská – PP Distribuce</vt:lpstr>
      <vt:lpstr>Rekonstrukce plynovodu v ul. Plzeňská – PP Distribuce</vt:lpstr>
      <vt:lpstr>Rekonstrukce plynovodu v ul. Plzeňská – PP Distribuce</vt:lpstr>
      <vt:lpstr>Rekonstrukce plynovodu, vodovodu a komunikace v části Plzeňské ulice</vt:lpstr>
      <vt:lpstr>Rekonstrukce plynovodu, vodovodu a komunikace v části Plzeňské ulice</vt:lpstr>
      <vt:lpstr>Rekonstrukce plynovodu, vodovodu a komunikace v části Plzeňské ulice</vt:lpstr>
      <vt:lpstr>Rekonstrukce plynovodu, vodovodu a komunikace v části Plzeňské ulice</vt:lpstr>
      <vt:lpstr>Rekonstrukce plynovodu, vodovodu a komunikace v části Plzeňské ulice</vt:lpstr>
      <vt:lpstr>Rekonstrukce plynovodu, vodovodu a komunikace v části Plzeňské ulice</vt:lpstr>
      <vt:lpstr>Rekonstrukce plynovodu, vodovodu a komunikace v části Plzeňské ulice</vt:lpstr>
      <vt:lpstr>Rekonstrukce plynovodu, vodovodu a komunikace v části Plzeňské ulice</vt:lpstr>
      <vt:lpstr>Dopravní podnik hl. m. Prahy (DPP)</vt:lpstr>
      <vt:lpstr>Dopravní podnik hl. m. Prahy (DPP)</vt:lpstr>
      <vt:lpstr>Děkujeme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Dan Vlachynský</dc:creator>
  <cp:lastModifiedBy>Dan Vlachynský</cp:lastModifiedBy>
  <cp:revision>4</cp:revision>
  <dcterms:created xsi:type="dcterms:W3CDTF">2025-05-16T13:42:46Z</dcterms:created>
  <dcterms:modified xsi:type="dcterms:W3CDTF">2025-05-23T10:57:33Z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2021-10-01T00:00:00Z</vt:filetime>
  </property>
  <property fmtid="{D5CDD505-2E9C-101B-9397-08002B2CF9AE}" pid="3" name="Creator">
    <vt:lpwstr>Adobe InDesign CS6 (Macintosh)</vt:lpwstr>
  </property>
  <property fmtid="{D5CDD505-2E9C-101B-9397-08002B2CF9AE}" pid="4" name="LastSaved">
    <vt:filetime>2021-10-01T00:00:00Z</vt:filetime>
  </property>
</Properties>
</file>