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15"/>
  </p:notesMasterIdLst>
  <p:sldIdLst>
    <p:sldId id="256" r:id="rId5"/>
    <p:sldId id="297" r:id="rId6"/>
    <p:sldId id="300" r:id="rId7"/>
    <p:sldId id="299" r:id="rId8"/>
    <p:sldId id="291" r:id="rId9"/>
    <p:sldId id="292" r:id="rId10"/>
    <p:sldId id="293" r:id="rId11"/>
    <p:sldId id="298" r:id="rId12"/>
    <p:sldId id="295" r:id="rId13"/>
    <p:sldId id="27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7B"/>
    <a:srgbClr val="FFFF00"/>
    <a:srgbClr val="7A283C"/>
    <a:srgbClr val="00B331"/>
    <a:srgbClr val="0056BC"/>
    <a:srgbClr val="E90C24"/>
    <a:srgbClr val="FF9700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54" autoAdjust="0"/>
  </p:normalViewPr>
  <p:slideViewPr>
    <p:cSldViewPr snapToGrid="0" showGuides="1"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145A2B3-20AD-5348-B7A0-C8552C67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99D011E-0006-924E-A0F3-983209A97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C752F3-2760-504C-AE8A-F7A4A35DE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883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aha.eu/pyrotechnik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Pyrotechnika na Silvestra a Nový rok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tisková konference 16. 12. 2024</a:t>
            </a:r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A7FFC2-B8B7-B29F-F86A-AC79ADD7847C}"/>
              </a:ext>
            </a:extLst>
          </p:cNvPr>
          <p:cNvSpPr txBox="1">
            <a:spLocks/>
          </p:cNvSpPr>
          <p:nvPr/>
        </p:nvSpPr>
        <p:spPr>
          <a:xfrm>
            <a:off x="373687" y="293209"/>
            <a:ext cx="6087600" cy="760074"/>
          </a:xfrm>
          <a:prstGeom prst="rect">
            <a:avLst/>
          </a:prstGeom>
        </p:spPr>
        <p:txBody>
          <a:bodyPr vert="horz" lIns="0" tIns="0" rIns="0" bIns="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Děkujeme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04AA-7201-DD72-E888-7E04AE3C0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, domácí mazlíček, Psí plemeno, savec&#10;&#10;Popis byl vytvořen automaticky">
            <a:extLst>
              <a:ext uri="{FF2B5EF4-FFF2-40B4-BE49-F238E27FC236}">
                <a16:creationId xmlns:a16="http://schemas.microsoft.com/office/drawing/2014/main" id="{F7F0EBBB-AB81-4CFF-A518-DC7732A1B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58" y="68263"/>
            <a:ext cx="5108321" cy="6721475"/>
          </a:xfr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84A0BC4B-B035-F112-F784-C8C5E661CC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77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73A97-6099-EB02-B603-08C50210E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, domácí mazlíček, Psí plemeno, savec&#10;&#10;Popis byl vytvořen automaticky">
            <a:extLst>
              <a:ext uri="{FF2B5EF4-FFF2-40B4-BE49-F238E27FC236}">
                <a16:creationId xmlns:a16="http://schemas.microsoft.com/office/drawing/2014/main" id="{38009750-1AA5-806F-8EEF-1DD95F8BB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7" b="18633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71DFDACE-52FA-09FA-FAD3-0731084F96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4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9598A-46F0-4B66-52CD-266904981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C1CF6-7649-BC36-2FC8-A6CC4735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33" y="189051"/>
            <a:ext cx="8373934" cy="1248729"/>
          </a:xfrm>
        </p:spPr>
        <p:txBody>
          <a:bodyPr/>
          <a:lstStyle/>
          <a:p>
            <a:r>
              <a:rPr lang="cs-CZ" dirty="0"/>
              <a:t>Desatero pro pejskaře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07FF30-6EFD-6F91-D081-DA89B6A986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10" name="Zástupný obsah 9" descr="Obsah obrázku text, dokument, Písmo, snímek obrazovky&#10;&#10;Popis byl vytvořen automaticky">
            <a:extLst>
              <a:ext uri="{FF2B5EF4-FFF2-40B4-BE49-F238E27FC236}">
                <a16:creationId xmlns:a16="http://schemas.microsoft.com/office/drawing/2014/main" id="{5289BBFA-8178-24FC-0ED2-76776175C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4" y="952562"/>
            <a:ext cx="2640936" cy="5628756"/>
          </a:xfrm>
        </p:spPr>
      </p:pic>
      <p:pic>
        <p:nvPicPr>
          <p:cNvPr id="12" name="Obrázek 11" descr="Obsah obrázku text, Písmo, snímek obrazovky, dokument&#10;&#10;Popis byl vytvořen automaticky">
            <a:extLst>
              <a:ext uri="{FF2B5EF4-FFF2-40B4-BE49-F238E27FC236}">
                <a16:creationId xmlns:a16="http://schemas.microsoft.com/office/drawing/2014/main" id="{AAE494A9-B985-136C-07FD-45852707A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90" y="952562"/>
            <a:ext cx="2541875" cy="56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9D917-4110-D1DF-B6D5-739C1E56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A0100-8B45-4D52-35CC-3E50C7C8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33" y="189051"/>
            <a:ext cx="8373934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Mapa zákazu odstřelování pyrotechniky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EFF813-DD35-6413-2DD9-0815FA0037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5" descr="Obsah obrázku text, snímek obrazovky, mapa, atlas&#10;&#10;Popis byl vytvořen automaticky">
            <a:extLst>
              <a:ext uri="{FF2B5EF4-FFF2-40B4-BE49-F238E27FC236}">
                <a16:creationId xmlns:a16="http://schemas.microsoft.com/office/drawing/2014/main" id="{FE405ABB-9617-3C43-2541-A42202A2A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8" t="14370" r="15836" b="13572"/>
          <a:stretch/>
        </p:blipFill>
        <p:spPr bwMode="auto">
          <a:xfrm>
            <a:off x="385033" y="1717705"/>
            <a:ext cx="7413369" cy="4743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C7434C8-3EB9-DF07-82B2-7BFEE7636D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495" t="13241" r="3178" b="62482"/>
          <a:stretch/>
        </p:blipFill>
        <p:spPr>
          <a:xfrm>
            <a:off x="6496941" y="1194713"/>
            <a:ext cx="1826664" cy="1627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09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07817-AFDF-2FD1-FC07-19001577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BD466-DDE0-B297-D921-6A6FAF2A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65964"/>
            <a:ext cx="8373934" cy="1092818"/>
          </a:xfrm>
        </p:spPr>
        <p:txBody>
          <a:bodyPr>
            <a:normAutofit/>
          </a:bodyPr>
          <a:lstStyle/>
          <a:p>
            <a:r>
              <a:rPr lang="cs-CZ" b="1" dirty="0"/>
              <a:t>Vyhláška HMP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757186-44BC-F33D-2E9A-D47E0294F3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B4777-8232-9699-2B46-601078D283A9}"/>
              </a:ext>
            </a:extLst>
          </p:cNvPr>
          <p:cNvSpPr txBox="1">
            <a:spLocks/>
          </p:cNvSpPr>
          <p:nvPr/>
        </p:nvSpPr>
        <p:spPr>
          <a:xfrm>
            <a:off x="395666" y="1358782"/>
            <a:ext cx="6710064" cy="4191000"/>
          </a:xfrm>
          <a:prstGeom prst="rect">
            <a:avLst/>
          </a:prstGeom>
        </p:spPr>
        <p:txBody>
          <a:bodyPr/>
          <a:lstStyle>
            <a:lvl1pPr marL="144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150"/>
              </a:lnSpc>
            </a:pPr>
            <a:r>
              <a:rPr lang="cs-CZ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Volně prodejnou pyrotechniku je zakázáno používat na území hlavního města Prahy:</a:t>
            </a:r>
          </a:p>
          <a:p>
            <a:pPr marL="457200" indent="-457200" algn="l">
              <a:lnSpc>
                <a:spcPts val="2100"/>
              </a:lnSpc>
              <a:buAutoNum type="alphaLcParenR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památkové rezervaci</a:t>
            </a:r>
          </a:p>
          <a:p>
            <a:pPr marL="457200" indent="-457200" algn="l">
              <a:lnSpc>
                <a:spcPts val="2100"/>
              </a:lnSpc>
              <a:buAutoNum type="alphaLcParenR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vodních tocích, na ostrovech a na pozemcích sousedících s korytem vodních toků</a:t>
            </a:r>
          </a:p>
          <a:p>
            <a:pPr marL="457200" indent="-457200" algn="l">
              <a:lnSpc>
                <a:spcPts val="2100"/>
              </a:lnSpc>
              <a:buAutoNum type="alphaLcParenR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okruhu 250 metrů od nemocnic, domovů pro seniory nebo od domovů pro osoby se zdravotním postižením;</a:t>
            </a:r>
          </a:p>
          <a:p>
            <a:pPr marL="457200" indent="-457200" algn="l">
              <a:lnSpc>
                <a:spcPts val="2100"/>
              </a:lnSpc>
              <a:buAutoNum type="alphaLcParenR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přehradách, hrázích, vodních nádržích, jezech a zdržích</a:t>
            </a:r>
          </a:p>
          <a:p>
            <a:pPr marL="457200" indent="-457200" algn="l">
              <a:lnSpc>
                <a:spcPts val="2100"/>
              </a:lnSpc>
              <a:buAutoNum type="alphaLcParenR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přírodních parcích a ve vzdálenosti do 50 m</a:t>
            </a:r>
          </a:p>
          <a:p>
            <a:pPr marL="457200" indent="-457200" algn="l">
              <a:lnSpc>
                <a:spcPts val="2100"/>
              </a:lnSpc>
              <a:buAutoNum type="alphaLcParenR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 vzdálenosti do 250 metrů od areálu Zoologické zahrady hlavního města Prahy, útulků pro zvířata a zařízení poskytujících veterinární pohotovost.</a:t>
            </a:r>
          </a:p>
          <a:p>
            <a:pPr marL="457200" indent="-457200" algn="l">
              <a:lnSpc>
                <a:spcPts val="2100"/>
              </a:lnSpc>
              <a:buAutoNum type="alphaLcParenR"/>
            </a:pPr>
            <a:endParaRPr lang="cs-CZ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lnSpc>
                <a:spcPts val="21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Více informací na: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https://praha.eu/pyrotechnika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27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29439-2247-FD6E-DBAC-B12F15F7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A0DB9-2CFE-A7D2-EC57-0311044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33" y="257418"/>
            <a:ext cx="8373934" cy="1248729"/>
          </a:xfrm>
        </p:spPr>
        <p:txBody>
          <a:bodyPr>
            <a:normAutofit/>
          </a:bodyPr>
          <a:lstStyle/>
          <a:p>
            <a:r>
              <a:rPr lang="cs-CZ" b="1" dirty="0"/>
              <a:t>Legislativa a regulace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0E2EB7-D428-9F2A-6DD4-88900B4291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EB610-4F52-E5F9-F165-5A820EC797CB}"/>
              </a:ext>
            </a:extLst>
          </p:cNvPr>
          <p:cNvSpPr txBox="1">
            <a:spLocks/>
          </p:cNvSpPr>
          <p:nvPr/>
        </p:nvSpPr>
        <p:spPr>
          <a:xfrm>
            <a:off x="385033" y="1358781"/>
            <a:ext cx="7282633" cy="4460074"/>
          </a:xfrm>
          <a:prstGeom prst="rect">
            <a:avLst/>
          </a:prstGeom>
        </p:spPr>
        <p:txBody>
          <a:bodyPr/>
          <a:lstStyle>
            <a:lvl1pPr marL="144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Aktuálně je v Poslanecké sněmovně návrh na novelizaci zákona o pyrotechnice, cílem je ochrana zdraví lidí, zvířat a životního prostředí</a:t>
            </a:r>
          </a:p>
          <a:p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Obsah návrhu:</a:t>
            </a:r>
          </a:p>
          <a:p>
            <a:pPr marL="342900" indent="-342900">
              <a:buAutoNum type="arabicPeriod"/>
            </a:pPr>
            <a:r>
              <a:rPr lang="cs-CZ" sz="20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Zákaz prodeje </a:t>
            </a:r>
            <a:r>
              <a:rPr lang="cs-CZ" sz="20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pyrotechniky kategorie vyšší než F1 ve stáncích, prodej kategorií F2 a F3 možný pouze pro odborníky s licencí</a:t>
            </a:r>
          </a:p>
          <a:p>
            <a:pPr marL="342900" indent="-342900">
              <a:buAutoNum type="arabicPeriod"/>
            </a:pPr>
            <a:r>
              <a:rPr lang="cs-CZ" sz="20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Zákaz zasílání prostřednictvím doručovacích služeb; vyzvednutí pouze v kamenných prodejnách</a:t>
            </a:r>
          </a:p>
          <a:p>
            <a:pPr marL="342900" indent="-342900">
              <a:buAutoNum type="arabicPeriod"/>
            </a:pPr>
            <a:r>
              <a:rPr lang="cs-CZ" sz="20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Obce budou mít možnost regulovat používání pyrotechniky na svém území. Zákaz používání pyrotechniky kategorií F2 a F3 kolem nemocnic, zoologických zahrad a chovů zvířat.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 neodbornou manipulaci s pyrotechnikou bez dokladu pokuta až 500 tisíc Kč</a:t>
            </a:r>
          </a:p>
          <a:p>
            <a:pPr lvl="1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it-IT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cs-CZ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4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A8A4C-2E45-FB97-9D62-ED3690EF3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7EE88-B232-3F03-58B6-4BCAB5D2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83055"/>
            <a:ext cx="8373934" cy="1248729"/>
          </a:xfrm>
        </p:spPr>
        <p:txBody>
          <a:bodyPr>
            <a:normAutofit/>
          </a:bodyPr>
          <a:lstStyle/>
          <a:p>
            <a:r>
              <a:rPr lang="cs-CZ" dirty="0"/>
              <a:t>Kultura místo rachejtlí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8687E0-808B-C484-716C-F9ACB266BF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EABC-7500-DF45-8244-E74E5F290F7C}"/>
              </a:ext>
            </a:extLst>
          </p:cNvPr>
          <p:cNvSpPr txBox="1">
            <a:spLocks/>
          </p:cNvSpPr>
          <p:nvPr/>
        </p:nvSpPr>
        <p:spPr>
          <a:xfrm>
            <a:off x="374400" y="1619309"/>
            <a:ext cx="6462236" cy="4191000"/>
          </a:xfrm>
          <a:prstGeom prst="rect">
            <a:avLst/>
          </a:prstGeom>
        </p:spPr>
        <p:txBody>
          <a:bodyPr/>
          <a:lstStyle>
            <a:lvl1pPr marL="144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cs-CZ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letos budou moci Pražané na Nový rok (1.1.2025) využít slevy na vstup do vybraných kulturních institucí města</a:t>
            </a:r>
          </a:p>
          <a:p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Zúčastněné instituce:</a:t>
            </a:r>
          </a:p>
          <a:p>
            <a:pPr marL="0" indent="0">
              <a:buNone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Prague City 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Tourism</a:t>
            </a: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GHMP</a:t>
            </a:r>
          </a:p>
          <a:p>
            <a:pPr marL="0" indent="0">
              <a:buNone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ZOO Praha</a:t>
            </a:r>
          </a:p>
          <a:p>
            <a:pPr marL="0" indent="0">
              <a:buNone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Botanická zahrada</a:t>
            </a:r>
          </a:p>
          <a:p>
            <a:pPr marL="0" indent="0">
              <a:buNone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Muzeum MHD</a:t>
            </a:r>
          </a:p>
          <a:p>
            <a:pPr marL="0" indent="0">
              <a:buNone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Planetárium Praha</a:t>
            </a:r>
          </a:p>
          <a:p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cs-CZ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1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FCA0B-E23D-266F-566A-E2D0B96B9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513B3-7C5E-34B3-79F5-4ED628F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33" y="189051"/>
            <a:ext cx="8373934" cy="1248729"/>
          </a:xfrm>
        </p:spPr>
        <p:txBody>
          <a:bodyPr>
            <a:normAutofit/>
          </a:bodyPr>
          <a:lstStyle/>
          <a:p>
            <a:r>
              <a:rPr lang="cs-CZ" b="1" dirty="0"/>
              <a:t>Plán kampaně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44B6AA-76CF-2FF8-262E-C56DC29BAA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C5FB4-2411-3929-31D4-1B12DD58B407}"/>
              </a:ext>
            </a:extLst>
          </p:cNvPr>
          <p:cNvSpPr txBox="1">
            <a:spLocks/>
          </p:cNvSpPr>
          <p:nvPr/>
        </p:nvSpPr>
        <p:spPr>
          <a:xfrm>
            <a:off x="385033" y="1671439"/>
            <a:ext cx="6087600" cy="4191000"/>
          </a:xfrm>
          <a:prstGeom prst="rect">
            <a:avLst/>
          </a:prstGeom>
        </p:spPr>
        <p:txBody>
          <a:bodyPr/>
          <a:lstStyle>
            <a:lvl1pPr marL="144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300" kern="120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Plakáty 25.12.2024-1.1.2025 na CLV a dalších městských plochách </a:t>
            </a:r>
          </a:p>
          <a:p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Obrazovky městských zdravotnických zařízeních</a:t>
            </a:r>
          </a:p>
          <a:p>
            <a:endParaRPr lang="cs-CZ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Print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 online v období prosince 2024</a:t>
            </a:r>
          </a:p>
          <a:p>
            <a:endParaRPr lang="cs-CZ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Sociální sítě MHMP a vybraných městských organizací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28962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961A8D996C34BA51F90051211D32E" ma:contentTypeVersion="9" ma:contentTypeDescription="Create a new document." ma:contentTypeScope="" ma:versionID="16966066c1f811c3427413f62591e97a">
  <xsd:schema xmlns:xsd="http://www.w3.org/2001/XMLSchema" xmlns:xs="http://www.w3.org/2001/XMLSchema" xmlns:p="http://schemas.microsoft.com/office/2006/metadata/properties" xmlns:ns3="a6e43c5d-129f-4f67-8194-7f97ca91abda" targetNamespace="http://schemas.microsoft.com/office/2006/metadata/properties" ma:root="true" ma:fieldsID="3e0bc29dd95e4d510168d254f20b8aff" ns3:_="">
    <xsd:import namespace="a6e43c5d-129f-4f67-8194-7f97ca91abd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43c5d-129f-4f67-8194-7f97ca91abd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17CDFB-A30F-4164-A3E7-84FE62DD7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43c5d-129f-4f67-8194-7f97ca91a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609D4-EA04-437E-AB34-05577982BA61}">
  <ds:schemaRefs>
    <ds:schemaRef ds:uri="a6e43c5d-129f-4f67-8194-7f97ca91abd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D8F9F0-2108-4CA1-A3B4-9F9478651D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205</TotalTime>
  <Words>310</Words>
  <Application>Microsoft Office PowerPoint</Application>
  <PresentationFormat>Předvádění na obrazovce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Roboto</vt:lpstr>
      <vt:lpstr>Tmava</vt:lpstr>
      <vt:lpstr>Pyrotechnika na Silvestra a Nový rok</vt:lpstr>
      <vt:lpstr>Prezentace aplikace PowerPoint</vt:lpstr>
      <vt:lpstr>Prezentace aplikace PowerPoint</vt:lpstr>
      <vt:lpstr>Desatero pro pejskaře</vt:lpstr>
      <vt:lpstr>Mapa zákazu odstřelování pyrotechniky</vt:lpstr>
      <vt:lpstr>Vyhláška HMP</vt:lpstr>
      <vt:lpstr>Legislativa a regulace</vt:lpstr>
      <vt:lpstr>Kultura místo rachejtlí</vt:lpstr>
      <vt:lpstr>Plán kampaně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Krausová Noemi (MHMP, SE3)</cp:lastModifiedBy>
  <cp:revision>15</cp:revision>
  <dcterms:created xsi:type="dcterms:W3CDTF">2020-01-10T10:06:52Z</dcterms:created>
  <dcterms:modified xsi:type="dcterms:W3CDTF">2024-12-16T10:28:28Z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0x01010048A961A8D996C34BA51F90051211D32E</vt:lpwstr>
  </property>
</Properties>
</file>