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3" r:id="rId8"/>
    <p:sldId id="264" r:id="rId9"/>
    <p:sldId id="259" r:id="rId10"/>
    <p:sldId id="260" r:id="rId11"/>
    <p:sldId id="262" r:id="rId12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06A3"/>
    <a:srgbClr val="FFD412"/>
    <a:srgbClr val="E10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52" autoAdjust="0"/>
    <p:restoredTop sz="94723"/>
  </p:normalViewPr>
  <p:slideViewPr>
    <p:cSldViewPr snapToGrid="0">
      <p:cViewPr varScale="1">
        <p:scale>
          <a:sx n="106" d="100"/>
          <a:sy n="106" d="100"/>
        </p:scale>
        <p:origin x="12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56315A-3D5C-6A77-F653-F81ED2F228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E1E79E3-2268-66CF-FADC-81C7BBBDE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32772C-05D5-6739-78F0-0F81C7A84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4438-FFD6-4226-90AD-601A5E343E50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EB563C-C971-58CB-4876-34F38818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75516C-3988-A872-3754-9975D928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F807-8688-4A3B-8E03-2555AFC7A7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952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513600-5091-9FDC-B0D6-91686B263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31F3670-F101-BD61-CACD-FB4D88049A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E0A82C-E694-ED6A-70A5-D2F4432EB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4438-FFD6-4226-90AD-601A5E343E50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B82CC5-7F62-20C8-36D7-599E51040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DBFD22-5133-BEBD-B926-B75A21DE6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F807-8688-4A3B-8E03-2555AFC7A7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0167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DCC667E-762C-C5DE-DF5F-B026BF04D1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277A4C7-7DDD-E0B8-0B87-C0420BF3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48F230-D20A-FA1C-D834-72AE1BF4F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4438-FFD6-4226-90AD-601A5E343E50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924AF3-8E08-A0C5-26CA-6EFCC9DF8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41EE9A9-DAF6-52DA-C2E3-23F5C9A09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F807-8688-4A3B-8E03-2555AFC7A7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4508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ACC810-1FF7-3BC6-DDAD-942303873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7AAE9B-1A0B-7330-FE9D-0F656E652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AE2341-3CFF-16B2-90E3-ACED2E0A2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4438-FFD6-4226-90AD-601A5E343E50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E0AE95-F2B8-E885-993D-553346505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C4278D-673F-4510-3C0F-8C4570EC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F807-8688-4A3B-8E03-2555AFC7A7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326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B0F5EA-49D0-2F9D-0780-E48628532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9676C16-4711-4465-D3B5-F50112771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B152D3-7071-552E-7ADE-80122B5E7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4438-FFD6-4226-90AD-601A5E343E50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D3D8FF-9FB1-02AA-CD28-9F1B453C4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95F155-3AC9-8A87-6367-74862042F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F807-8688-4A3B-8E03-2555AFC7A7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9572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6743FE-17A3-BBB0-2CD1-38836E230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40EF41-8FA7-1BC8-A3CC-7588B02593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8A686D1-2B14-EAA1-06D5-EDCE88B9E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0A14959-1646-BC6A-5B89-ED4762E7C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4438-FFD6-4226-90AD-601A5E343E50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7CF19AD-B9C6-890A-3142-6EDC432D2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A035102-50C7-B4A8-4F76-63FAFD66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F807-8688-4A3B-8E03-2555AFC7A7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9394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BFE1A9-7660-7617-3B9C-6234BD7C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FD78467-7C51-E992-D5E9-E8FCBBEA9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8ECC848-A139-1CF5-1B8F-80E1B83AE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69BD2A8-A3AE-DD93-FAFE-6F28806FF3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9AEEFC3-799C-07C9-EA43-9B6027B5E6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4E9E101-FB2D-59CC-73F3-2B6A740B2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4438-FFD6-4226-90AD-601A5E343E50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873B23D-CFFD-24EB-B696-F76F9BDEE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B7D2096-CE9C-2FE6-9CAD-21AB90C71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F807-8688-4A3B-8E03-2555AFC7A7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980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414B77-775D-9297-994F-351B20839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FE97922-BE7B-1604-F9FF-DC51B4D57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4438-FFD6-4226-90AD-601A5E343E50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69A0795-0F53-9FB8-B003-113B16F0B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8D6954D-95E4-F421-E855-BF2B8A3E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F807-8688-4A3B-8E03-2555AFC7A7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175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AFD11A0-DAFD-EAF2-6B19-9B121FE1C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4438-FFD6-4226-90AD-601A5E343E50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1C8CD09-0072-ACEA-0FBF-28E90E560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574C1-EC07-8382-48D2-2F643B41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F807-8688-4A3B-8E03-2555AFC7A7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05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556F55-DA98-32EA-7592-9C5365B2F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B91C29-C2F5-56A2-BE79-AF09918B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3196A8F-991A-68AD-E454-C69B6DA2AD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695A25B-F610-39A0-BCA1-B81CE256D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4438-FFD6-4226-90AD-601A5E343E50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976F13E-C467-2CBC-F997-7EFB6B8A3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3A79C47-2C43-B2B6-FA16-10AEC8A39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F807-8688-4A3B-8E03-2555AFC7A7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933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231A6B-3501-6913-D621-7D58EB299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F72C2F0-2A39-D322-515D-ECDA0E98A5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AE75AFB-B1CD-F263-5422-864A7B5C9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64F69F7-0B49-3C8C-174F-9E886E79D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4438-FFD6-4226-90AD-601A5E343E50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A33574-D879-5413-F797-F87785CEE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F904B15-13A4-AC69-BC8B-164EA256A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F807-8688-4A3B-8E03-2555AFC7A7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8429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86017EB-5D23-76AE-BB57-491DEC536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0E8A44-6297-47AE-7F96-8CCAE3754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28B065-D93B-0A53-F910-E7F7CE5EE2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C24438-FFD6-4226-90AD-601A5E343E50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C0B8F08-0515-B951-D2F4-F8BAFF37DD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9B9440-3B38-B7DE-52E6-26A74FD14B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97F807-8688-4A3B-8E03-2555AFC7A7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63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ebudprekvapen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open.spotify.com/show/01CTxg1zsxuiER8vA1TzL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F873C1E-DB44-2084-21A3-E621B13C0B77}"/>
              </a:ext>
            </a:extLst>
          </p:cNvPr>
          <p:cNvSpPr/>
          <p:nvPr/>
        </p:nvSpPr>
        <p:spPr>
          <a:xfrm>
            <a:off x="19456" y="9728"/>
            <a:ext cx="12192000" cy="6858000"/>
          </a:xfrm>
          <a:prstGeom prst="rect">
            <a:avLst/>
          </a:prstGeom>
          <a:solidFill>
            <a:srgbClr val="E10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CB7723A-D90D-37C1-AE1E-6FA8873DD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8580" y="445815"/>
            <a:ext cx="9144000" cy="1655762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Buď připraven, nebuď překvapen!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644D7BB-BBC3-1A2E-A330-D4A6E89B76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8580" y="2351307"/>
            <a:ext cx="9144000" cy="34728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cs-C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Nová informační kampaň Hlavního města Prahy</a:t>
            </a: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1856520A-FDD1-C428-6D2B-B8E02E7CA87B}"/>
              </a:ext>
            </a:extLst>
          </p:cNvPr>
          <p:cNvSpPr txBox="1">
            <a:spLocks/>
          </p:cNvSpPr>
          <p:nvPr/>
        </p:nvSpPr>
        <p:spPr>
          <a:xfrm>
            <a:off x="588580" y="6120652"/>
            <a:ext cx="9144000" cy="347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www.nebudprekvapen.cz</a:t>
            </a:r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red sign with yellow text&#10;&#10;AI-generated content may be incorrect.">
            <a:extLst>
              <a:ext uri="{FF2B5EF4-FFF2-40B4-BE49-F238E27FC236}">
                <a16:creationId xmlns:a16="http://schemas.microsoft.com/office/drawing/2014/main" id="{803D577E-73FE-C4F0-67A7-56D4D901A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046" y="5110046"/>
            <a:ext cx="1747954" cy="174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741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EF5D54-38C5-05A3-451A-A33319D8B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Proč vůbec spouštíme tuto kampaň?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8EC4D7-AC3B-CD74-4AE5-B9A894E77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465527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Krizové situace mohou nastat kdykoliv</a:t>
            </a:r>
          </a:p>
          <a:p>
            <a:pPr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Nečekané události, jako jsou povodně, výpadky proudu, kolaps nebo útok, mohou postihnout každého z nás – a často bez varování.</a:t>
            </a:r>
          </a:p>
          <a:p>
            <a:pPr>
              <a:lnSpc>
                <a:spcPct val="100000"/>
              </a:lnSpc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Připravenost zachraňuje životy</a:t>
            </a:r>
          </a:p>
          <a:p>
            <a:pPr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Pokud obyvatelé vědí, jak správně reagovat, dokážou ochránit sebe, své blízké i své okolí. Správná reakce v prvních minutách je často rozhodující.</a:t>
            </a:r>
          </a:p>
          <a:p>
            <a:pPr>
              <a:lnSpc>
                <a:spcPct val="100000"/>
              </a:lnSpc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Záchranné složky mají omezené kapacity</a:t>
            </a:r>
          </a:p>
          <a:p>
            <a:pPr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 případě rozsáhlé krize pomáhají hasiči, záchranáři a policisté nejohroženějším. </a:t>
            </a:r>
            <a:b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Ostatní lidé musí umět postupovat samostatně, než k nim dorazí odborná pomoc.</a:t>
            </a: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red sign with yellow text&#10;&#10;AI-generated content may be incorrect.">
            <a:extLst>
              <a:ext uri="{FF2B5EF4-FFF2-40B4-BE49-F238E27FC236}">
                <a16:creationId xmlns:a16="http://schemas.microsoft.com/office/drawing/2014/main" id="{071874E3-6030-1FC1-8C6A-C5DE24920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046" y="5110046"/>
            <a:ext cx="1747954" cy="174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50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24A19F-043B-779F-59DE-93D9EAF24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Proč vůbec spouštíme tuto kampaň?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B92BF8-9134-4684-E174-12356CFA5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31351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Informovanost snižuje paniku a chaos</a:t>
            </a:r>
          </a:p>
          <a:p>
            <a:pPr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Připravení lidé jsou klidnější a lépe zvládají stresové situace. Díky jasným informacím nevzniká zbytečný zmatek ani panika.</a:t>
            </a:r>
          </a:p>
          <a:p>
            <a:pPr>
              <a:lnSpc>
                <a:spcPct val="100000"/>
              </a:lnSpc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Praha má svá specifika</a:t>
            </a:r>
          </a:p>
          <a:p>
            <a:pPr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Hustá zástavba, metro, velké množství lidí – to vše znamená, že rizika a potřeby Prahy jsou jiné než v menších městech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Prevence je nejúčinnější obrana</a:t>
            </a:r>
          </a:p>
          <a:p>
            <a:pPr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Lepší je být připraven a vědět, jak se zachovat, než být později nepříjemně překvapen a nevědět, co dělat.</a:t>
            </a:r>
          </a:p>
          <a:p>
            <a:pPr>
              <a:lnSpc>
                <a:spcPct val="100000"/>
              </a:lnSpc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red sign with yellow text&#10;&#10;AI-generated content may be incorrect.">
            <a:extLst>
              <a:ext uri="{FF2B5EF4-FFF2-40B4-BE49-F238E27FC236}">
                <a16:creationId xmlns:a16="http://schemas.microsoft.com/office/drawing/2014/main" id="{F7BF6CC7-22CB-4859-DBF1-1A93D2323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046" y="5110046"/>
            <a:ext cx="1747954" cy="174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38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C6BEDB-1541-EC04-D168-C0C6A811D5A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06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1F9E66C-F400-3A3B-5C45-FA8FD150C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Okruhy, kterým se budeme věnovat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29F501-6321-1193-FD87-8B8061B2F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58910"/>
            <a:ext cx="10444046" cy="3540179"/>
          </a:xfrm>
        </p:spPr>
        <p:txBody>
          <a:bodyPr>
            <a:normAutofit fontScale="92500" lnSpcReduction="10000"/>
          </a:bodyPr>
          <a:lstStyle/>
          <a:p>
            <a:pPr lvl="2">
              <a:lnSpc>
                <a:spcPct val="100000"/>
              </a:lnSpc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0000"/>
              </a:lnSpc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se chovat v krizové situaci</a:t>
            </a:r>
          </a:p>
          <a:p>
            <a:pPr lvl="2">
              <a:lnSpc>
                <a:spcPct val="100000"/>
              </a:lnSpc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Blackout – kolaps klíčových služeb, zaseknutí ve výtahu </a:t>
            </a:r>
            <a:b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 metru</a:t>
            </a:r>
          </a:p>
          <a:p>
            <a:pPr lvl="2">
              <a:lnSpc>
                <a:spcPct val="100000"/>
              </a:lnSpc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Podezřelé chování</a:t>
            </a:r>
          </a:p>
          <a:p>
            <a:pPr lvl="2">
              <a:lnSpc>
                <a:spcPct val="100000"/>
              </a:lnSpc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První pomoc při bezvědomí nebo kolapsu</a:t>
            </a:r>
          </a:p>
          <a:p>
            <a:pPr lvl="2">
              <a:lnSpc>
                <a:spcPct val="100000"/>
              </a:lnSpc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Povodně + evakuační zavazadlo</a:t>
            </a:r>
          </a:p>
          <a:p>
            <a:pPr lvl="2">
              <a:lnSpc>
                <a:spcPct val="100000"/>
              </a:lnSpc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Zásoby na 72 hodin</a:t>
            </a:r>
          </a:p>
          <a:p>
            <a:pPr>
              <a:lnSpc>
                <a:spcPct val="100000"/>
              </a:lnSpc>
            </a:pPr>
            <a:endParaRPr lang="cs-C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red sign with yellow text&#10;&#10;AI-generated content may be incorrect.">
            <a:extLst>
              <a:ext uri="{FF2B5EF4-FFF2-40B4-BE49-F238E27FC236}">
                <a16:creationId xmlns:a16="http://schemas.microsoft.com/office/drawing/2014/main" id="{D3A1EA57-CBC5-5789-0591-6E85D58D3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046" y="5110046"/>
            <a:ext cx="1747954" cy="174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68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98C07-6ECE-AE5B-912A-3FED0B708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77CAE6-889F-FBA4-9C26-9A68CED69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Nový web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E6CA32-6806-FD42-C56C-3F5B94135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605846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Jednoduchý přehledný informační web, kde občané najdou základní informace, jak se v jednotlivých situacích chovat </a:t>
            </a:r>
            <a:r>
              <a:rPr lang="cs-CZ" dirty="0">
                <a:solidFill>
                  <a:srgbClr val="E106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www.nebudprekvapen.cz</a:t>
            </a:r>
            <a:endParaRPr lang="cs-CZ" dirty="0">
              <a:solidFill>
                <a:srgbClr val="E10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red sign with yellow text&#10;&#10;AI-generated content may be incorrect.">
            <a:extLst>
              <a:ext uri="{FF2B5EF4-FFF2-40B4-BE49-F238E27FC236}">
                <a16:creationId xmlns:a16="http://schemas.microsoft.com/office/drawing/2014/main" id="{6A7D40CF-3225-7A72-DB70-167E039CF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046" y="5110046"/>
            <a:ext cx="1747954" cy="174795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38C0698-5EEB-9386-3870-AC1828571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855" y="3269034"/>
            <a:ext cx="8243913" cy="304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51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E233C8-67DE-65FD-D85C-FAC480766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Podcasty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B959A8-4A4E-5FD4-EC55-5FB458D70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5336"/>
            <a:ext cx="9605846" cy="458162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Série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podcastů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, každý díl se bude věnovat jinému tématu. Moderátor Jan Lukačevič a hosté z řad odborníků. Dostupný na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podcastových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platformách –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Spotify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, Apple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Podcast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, YouTube.</a:t>
            </a:r>
          </a:p>
          <a:p>
            <a:pPr>
              <a:lnSpc>
                <a:spcPct val="100000"/>
              </a:lnSpc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red sign with yellow text&#10;&#10;AI-generated content may be incorrect.">
            <a:extLst>
              <a:ext uri="{FF2B5EF4-FFF2-40B4-BE49-F238E27FC236}">
                <a16:creationId xmlns:a16="http://schemas.microsoft.com/office/drawing/2014/main" id="{98492CC6-5E85-2BBE-9815-6358E1A3D3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046" y="5110046"/>
            <a:ext cx="1747954" cy="174795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AAA1602-1A73-C78B-2947-0575AA8FB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848" y="3006469"/>
            <a:ext cx="7482313" cy="340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99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FDAEB6-3E37-D9D2-B193-92E7D2E70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Komunikace a propagace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C0F63B-059F-3B7F-27DB-894873D75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0056"/>
            <a:ext cx="10515600" cy="285788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Sociální sítě </a:t>
            </a:r>
          </a:p>
          <a:p>
            <a:pPr>
              <a:lnSpc>
                <a:spcPct val="10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Outdoorová reklama - CLV, MHD, apod.</a:t>
            </a:r>
          </a:p>
          <a:p>
            <a:pPr>
              <a:lnSpc>
                <a:spcPct val="10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Inzerce</a:t>
            </a:r>
          </a:p>
          <a:p>
            <a:pPr>
              <a:lnSpc>
                <a:spcPct val="10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Letáky na veřejných místech</a:t>
            </a:r>
          </a:p>
          <a:p>
            <a:pPr>
              <a:lnSpc>
                <a:spcPct val="10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Oslovení městem zřízených organizací</a:t>
            </a: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, městských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částí, škol apod.</a:t>
            </a:r>
          </a:p>
          <a:p>
            <a:pPr>
              <a:lnSpc>
                <a:spcPct val="100000"/>
              </a:lnSpc>
            </a:pP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Podcastové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platformy</a:t>
            </a:r>
          </a:p>
          <a:p>
            <a:pPr>
              <a:lnSpc>
                <a:spcPct val="100000"/>
              </a:lnSpc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red sign with yellow text&#10;&#10;AI-generated content may be incorrect.">
            <a:extLst>
              <a:ext uri="{FF2B5EF4-FFF2-40B4-BE49-F238E27FC236}">
                <a16:creationId xmlns:a16="http://schemas.microsoft.com/office/drawing/2014/main" id="{576F594E-6DC7-007A-34FB-4AECFDA4F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046" y="5110046"/>
            <a:ext cx="1747954" cy="174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276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22B9DC-466B-047B-79C4-EA7636319258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FFD4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52EDE6C-8511-9FE9-2E1D-A02163C8C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94" y="379558"/>
            <a:ext cx="2808249" cy="1325563"/>
          </a:xfrm>
        </p:spPr>
        <p:txBody>
          <a:bodyPr/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Klíčový vizuál</a:t>
            </a:r>
          </a:p>
        </p:txBody>
      </p:sp>
      <p:pic>
        <p:nvPicPr>
          <p:cNvPr id="3" name="Picture 2" descr="A red sign with yellow text&#10;&#10;AI-generated content may be incorrect.">
            <a:extLst>
              <a:ext uri="{FF2B5EF4-FFF2-40B4-BE49-F238E27FC236}">
                <a16:creationId xmlns:a16="http://schemas.microsoft.com/office/drawing/2014/main" id="{80E14576-D4A9-E642-CF60-98822EDB2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046" y="5110046"/>
            <a:ext cx="1747954" cy="1747954"/>
          </a:xfrm>
          <a:prstGeom prst="rect">
            <a:avLst/>
          </a:prstGeom>
        </p:spPr>
      </p:pic>
      <p:pic>
        <p:nvPicPr>
          <p:cNvPr id="9" name="Picture 8" descr="A poster with a group of circular images&#10;&#10;AI-generated content may be incorrect.">
            <a:extLst>
              <a:ext uri="{FF2B5EF4-FFF2-40B4-BE49-F238E27FC236}">
                <a16:creationId xmlns:a16="http://schemas.microsoft.com/office/drawing/2014/main" id="{8726C64E-B2E9-7096-80FF-17A96AAC7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155" y="152854"/>
            <a:ext cx="4635689" cy="655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923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5633BD13F0D342816F9843724608F3" ma:contentTypeVersion="13" ma:contentTypeDescription="Create a new document." ma:contentTypeScope="" ma:versionID="aecf31320d9eb6b31ef4633ae6e2df14">
  <xsd:schema xmlns:xsd="http://www.w3.org/2001/XMLSchema" xmlns:xs="http://www.w3.org/2001/XMLSchema" xmlns:p="http://schemas.microsoft.com/office/2006/metadata/properties" xmlns:ns3="4e721231-e0a8-424b-b57f-28b4444a9896" targetNamespace="http://schemas.microsoft.com/office/2006/metadata/properties" ma:root="true" ma:fieldsID="905db081e5c8cae16552aae773e183fb" ns3:_="">
    <xsd:import namespace="4e721231-e0a8-424b-b57f-28b4444a989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SearchPropertie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721231-e0a8-424b-b57f-28b4444a98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e721231-e0a8-424b-b57f-28b4444a9896" xsi:nil="true"/>
  </documentManagement>
</p:properties>
</file>

<file path=customXml/itemProps1.xml><?xml version="1.0" encoding="utf-8"?>
<ds:datastoreItem xmlns:ds="http://schemas.openxmlformats.org/officeDocument/2006/customXml" ds:itemID="{547F85A4-F4D6-48B6-A6CD-C7DB2603DB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721231-e0a8-424b-b57f-28b4444a98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19E35D-A234-4DAE-A45D-C531688063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B9B21C-55A2-4EF1-BD0B-7CC731B38D0A}">
  <ds:schemaRefs>
    <ds:schemaRef ds:uri="http://purl.org/dc/dcmitype/"/>
    <ds:schemaRef ds:uri="4e721231-e0a8-424b-b57f-28b4444a9896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331</Words>
  <Application>Microsoft Office PowerPoint</Application>
  <PresentationFormat>Širokoúhlá obrazovka</PresentationFormat>
  <Paragraphs>42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Motiv Office</vt:lpstr>
      <vt:lpstr>Buď připraven, nebuď překvapen!</vt:lpstr>
      <vt:lpstr>Proč vůbec spouštíme tuto kampaň?</vt:lpstr>
      <vt:lpstr>Proč vůbec spouštíme tuto kampaň?</vt:lpstr>
      <vt:lpstr>Okruhy, kterým se budeme věnovat</vt:lpstr>
      <vt:lpstr>Nový web</vt:lpstr>
      <vt:lpstr>Podcasty</vt:lpstr>
      <vt:lpstr>Komunikace a propagace</vt:lpstr>
      <vt:lpstr>Klíčový vizuál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Buď připraven, nebuď překvapen!</dc:title>
  <dc:creator>Tomáš Nakládal</dc:creator>
  <cp:lastModifiedBy>Pelcová Gabriela (MHMP, OMM)</cp:lastModifiedBy>
  <cp:revision>8</cp:revision>
  <cp:lastPrinted>2025-11-24T10:06:12Z</cp:lastPrinted>
  <dcterms:created xsi:type="dcterms:W3CDTF">2025-11-10T09:51:24Z</dcterms:created>
  <dcterms:modified xsi:type="dcterms:W3CDTF">2025-11-24T10:18:00Z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0x010100B25633BD13F0D342816F9843724608F3</vt:lpwstr>
  </property>
</Properties>
</file>