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828800" rtl="0" fontAlgn="auto" latinLnBrk="0" hangingPunct="0">
      <a:lnSpc>
        <a:spcPct val="100000"/>
      </a:lnSpc>
      <a:spcBef>
        <a:spcPts val="160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6B5C88"/>
        </a:solidFill>
        <a:effectLst/>
        <a:uFillTx/>
        <a:latin typeface="Bahnschrift Light"/>
        <a:ea typeface="Bahnschrift Light"/>
        <a:cs typeface="Bahnschrift Light"/>
        <a:sym typeface="Bahnschrift Light"/>
      </a:defRPr>
    </a:lvl1pPr>
    <a:lvl2pPr marL="0" marR="0" indent="0" algn="l" defTabSz="1828800" rtl="0" fontAlgn="auto" latinLnBrk="0" hangingPunct="0">
      <a:lnSpc>
        <a:spcPct val="100000"/>
      </a:lnSpc>
      <a:spcBef>
        <a:spcPts val="160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6B5C88"/>
        </a:solidFill>
        <a:effectLst/>
        <a:uFillTx/>
        <a:latin typeface="Bahnschrift Light"/>
        <a:ea typeface="Bahnschrift Light"/>
        <a:cs typeface="Bahnschrift Light"/>
        <a:sym typeface="Bahnschrift Light"/>
      </a:defRPr>
    </a:lvl2pPr>
    <a:lvl3pPr marL="0" marR="0" indent="0" algn="l" defTabSz="1828800" rtl="0" fontAlgn="auto" latinLnBrk="0" hangingPunct="0">
      <a:lnSpc>
        <a:spcPct val="100000"/>
      </a:lnSpc>
      <a:spcBef>
        <a:spcPts val="160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6B5C88"/>
        </a:solidFill>
        <a:effectLst/>
        <a:uFillTx/>
        <a:latin typeface="Bahnschrift Light"/>
        <a:ea typeface="Bahnschrift Light"/>
        <a:cs typeface="Bahnschrift Light"/>
        <a:sym typeface="Bahnschrift Light"/>
      </a:defRPr>
    </a:lvl3pPr>
    <a:lvl4pPr marL="0" marR="0" indent="0" algn="l" defTabSz="1828800" rtl="0" fontAlgn="auto" latinLnBrk="0" hangingPunct="0">
      <a:lnSpc>
        <a:spcPct val="100000"/>
      </a:lnSpc>
      <a:spcBef>
        <a:spcPts val="160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6B5C88"/>
        </a:solidFill>
        <a:effectLst/>
        <a:uFillTx/>
        <a:latin typeface="Bahnschrift Light"/>
        <a:ea typeface="Bahnschrift Light"/>
        <a:cs typeface="Bahnschrift Light"/>
        <a:sym typeface="Bahnschrift Light"/>
      </a:defRPr>
    </a:lvl4pPr>
    <a:lvl5pPr marL="0" marR="0" indent="0" algn="l" defTabSz="1828800" rtl="0" fontAlgn="auto" latinLnBrk="0" hangingPunct="0">
      <a:lnSpc>
        <a:spcPct val="100000"/>
      </a:lnSpc>
      <a:spcBef>
        <a:spcPts val="160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6B5C88"/>
        </a:solidFill>
        <a:effectLst/>
        <a:uFillTx/>
        <a:latin typeface="Bahnschrift Light"/>
        <a:ea typeface="Bahnschrift Light"/>
        <a:cs typeface="Bahnschrift Light"/>
        <a:sym typeface="Bahnschrift Light"/>
      </a:defRPr>
    </a:lvl5pPr>
    <a:lvl6pPr marL="2819400" marR="0" indent="-533400" algn="l" defTabSz="1828800" rtl="0" fontAlgn="auto" latinLnBrk="0" hangingPunct="0">
      <a:lnSpc>
        <a:spcPct val="100000"/>
      </a:lnSpc>
      <a:spcBef>
        <a:spcPts val="1600"/>
      </a:spcBef>
      <a:spcAft>
        <a:spcPts val="0"/>
      </a:spcAft>
      <a:buClrTx/>
      <a:buSzPct val="100000"/>
      <a:buFontTx/>
      <a:buChar char="•"/>
      <a:tabLst/>
      <a:defRPr b="0" baseline="0" cap="none" i="0" spc="0" strike="noStrike" sz="4200" u="none" kumimoji="0" normalizeH="0">
        <a:ln>
          <a:noFill/>
        </a:ln>
        <a:solidFill>
          <a:srgbClr val="6B5C88"/>
        </a:solidFill>
        <a:effectLst/>
        <a:uFillTx/>
        <a:latin typeface="Bahnschrift Light"/>
        <a:ea typeface="Bahnschrift Light"/>
        <a:cs typeface="Bahnschrift Light"/>
        <a:sym typeface="Bahnschrift Light"/>
      </a:defRPr>
    </a:lvl6pPr>
    <a:lvl7pPr marL="3276600" marR="0" indent="-533400" algn="l" defTabSz="1828800" rtl="0" fontAlgn="auto" latinLnBrk="0" hangingPunct="0">
      <a:lnSpc>
        <a:spcPct val="100000"/>
      </a:lnSpc>
      <a:spcBef>
        <a:spcPts val="1600"/>
      </a:spcBef>
      <a:spcAft>
        <a:spcPts val="0"/>
      </a:spcAft>
      <a:buClrTx/>
      <a:buSzPct val="100000"/>
      <a:buFontTx/>
      <a:buChar char="•"/>
      <a:tabLst/>
      <a:defRPr b="0" baseline="0" cap="none" i="0" spc="0" strike="noStrike" sz="4200" u="none" kumimoji="0" normalizeH="0">
        <a:ln>
          <a:noFill/>
        </a:ln>
        <a:solidFill>
          <a:srgbClr val="6B5C88"/>
        </a:solidFill>
        <a:effectLst/>
        <a:uFillTx/>
        <a:latin typeface="Bahnschrift Light"/>
        <a:ea typeface="Bahnschrift Light"/>
        <a:cs typeface="Bahnschrift Light"/>
        <a:sym typeface="Bahnschrift Light"/>
      </a:defRPr>
    </a:lvl7pPr>
    <a:lvl8pPr marL="3733800" marR="0" indent="-533400" algn="l" defTabSz="1828800" rtl="0" fontAlgn="auto" latinLnBrk="0" hangingPunct="0">
      <a:lnSpc>
        <a:spcPct val="100000"/>
      </a:lnSpc>
      <a:spcBef>
        <a:spcPts val="1600"/>
      </a:spcBef>
      <a:spcAft>
        <a:spcPts val="0"/>
      </a:spcAft>
      <a:buClrTx/>
      <a:buSzPct val="100000"/>
      <a:buFontTx/>
      <a:buChar char="•"/>
      <a:tabLst/>
      <a:defRPr b="0" baseline="0" cap="none" i="0" spc="0" strike="noStrike" sz="4200" u="none" kumimoji="0" normalizeH="0">
        <a:ln>
          <a:noFill/>
        </a:ln>
        <a:solidFill>
          <a:srgbClr val="6B5C88"/>
        </a:solidFill>
        <a:effectLst/>
        <a:uFillTx/>
        <a:latin typeface="Bahnschrift Light"/>
        <a:ea typeface="Bahnschrift Light"/>
        <a:cs typeface="Bahnschrift Light"/>
        <a:sym typeface="Bahnschrift Light"/>
      </a:defRPr>
    </a:lvl8pPr>
    <a:lvl9pPr marL="4191000" marR="0" indent="-533400" algn="l" defTabSz="1828800" rtl="0" fontAlgn="auto" latinLnBrk="0" hangingPunct="0">
      <a:lnSpc>
        <a:spcPct val="100000"/>
      </a:lnSpc>
      <a:spcBef>
        <a:spcPts val="1600"/>
      </a:spcBef>
      <a:spcAft>
        <a:spcPts val="0"/>
      </a:spcAft>
      <a:buClrTx/>
      <a:buSzPct val="100000"/>
      <a:buFontTx/>
      <a:buChar char="•"/>
      <a:tabLst/>
      <a:defRPr b="0" baseline="0" cap="none" i="0" spc="0" strike="noStrike" sz="4200" u="none" kumimoji="0" normalizeH="0">
        <a:ln>
          <a:noFill/>
        </a:ln>
        <a:solidFill>
          <a:srgbClr val="6B5C88"/>
        </a:solidFill>
        <a:effectLst/>
        <a:uFillTx/>
        <a:latin typeface="Bahnschrift Light"/>
        <a:ea typeface="Bahnschrift Light"/>
        <a:cs typeface="Bahnschrift Light"/>
        <a:sym typeface="Bahnschrift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Bahnschrift Light"/>
          <a:ea typeface="Bahnschrift Light"/>
          <a:cs typeface="Bahnschrift Light"/>
        </a:font>
        <a:srgbClr val="6B5C88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rgbClr val="D3D9CB"/>
          </a:solidFill>
        </a:fill>
      </a:tcStyle>
    </a:wholeTbl>
    <a:band2H>
      <a:tcTxStyle b="def" i="def"/>
      <a:tcStyle>
        <a:tcBdr/>
        <a:fill>
          <a:solidFill>
            <a:srgbClr val="EAEDE7"/>
          </a:solidFill>
        </a:fill>
      </a:tcStyle>
    </a:band2H>
    <a:firstCol>
      <a:tcTxStyle b="on" i="off">
        <a:font>
          <a:latin typeface="Bahnschrift_Light"/>
          <a:ea typeface="Bahnschrift_Light"/>
          <a:cs typeface="Bahnschrift_Light"/>
        </a:font>
        <a:schemeClr val="accent1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Bahnschrift_Light"/>
          <a:ea typeface="Bahnschrift_Light"/>
          <a:cs typeface="Bahnschrift_Light"/>
        </a:font>
        <a:schemeClr val="accent1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381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Bahnschrift_Light"/>
          <a:ea typeface="Bahnschrift_Light"/>
          <a:cs typeface="Bahnschrift_Light"/>
        </a:font>
        <a:schemeClr val="accent1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381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Bahnschrift Light"/>
          <a:ea typeface="Bahnschrift Light"/>
          <a:cs typeface="Bahnschrift Light"/>
        </a:font>
        <a:srgbClr val="6B5C88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rgbClr val="DEEFF4"/>
          </a:solidFill>
        </a:fill>
      </a:tcStyle>
    </a:wholeTbl>
    <a:band2H>
      <a:tcTxStyle b="def" i="def"/>
      <a:tcStyle>
        <a:tcBdr/>
        <a:fill>
          <a:solidFill>
            <a:srgbClr val="EFF7F9"/>
          </a:solidFill>
        </a:fill>
      </a:tcStyle>
    </a:band2H>
    <a:firstCol>
      <a:tcTxStyle b="on" i="off">
        <a:font>
          <a:latin typeface="Bahnschrift_Light"/>
          <a:ea typeface="Bahnschrift_Light"/>
          <a:cs typeface="Bahnschrift_Light"/>
        </a:font>
        <a:schemeClr val="accent1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Bahnschrift_Light"/>
          <a:ea typeface="Bahnschrift_Light"/>
          <a:cs typeface="Bahnschrift_Light"/>
        </a:font>
        <a:schemeClr val="accent1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381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Bahnschrift_Light"/>
          <a:ea typeface="Bahnschrift_Light"/>
          <a:cs typeface="Bahnschrift_Light"/>
        </a:font>
        <a:schemeClr val="accent1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381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Bahnschrift Light"/>
          <a:ea typeface="Bahnschrift Light"/>
          <a:cs typeface="Bahnschrift Light"/>
        </a:font>
        <a:srgbClr val="6B5C88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rgbClr val="CFE1CC"/>
          </a:solidFill>
        </a:fill>
      </a:tcStyle>
    </a:wholeTbl>
    <a:band2H>
      <a:tcTxStyle b="def" i="def"/>
      <a:tcStyle>
        <a:tcBdr/>
        <a:fill>
          <a:solidFill>
            <a:srgbClr val="E8F0E7"/>
          </a:solidFill>
        </a:fill>
      </a:tcStyle>
    </a:band2H>
    <a:firstCol>
      <a:tcTxStyle b="on" i="off">
        <a:font>
          <a:latin typeface="Bahnschrift_Light"/>
          <a:ea typeface="Bahnschrift_Light"/>
          <a:cs typeface="Bahnschrift_Light"/>
        </a:font>
        <a:schemeClr val="accent1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Bahnschrift_Light"/>
          <a:ea typeface="Bahnschrift_Light"/>
          <a:cs typeface="Bahnschrift_Light"/>
        </a:font>
        <a:schemeClr val="accent1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381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Bahnschrift_Light"/>
          <a:ea typeface="Bahnschrift_Light"/>
          <a:cs typeface="Bahnschrift_Light"/>
        </a:font>
        <a:schemeClr val="accent1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381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Bahnschrift Light"/>
          <a:ea typeface="Bahnschrift Light"/>
          <a:cs typeface="Bahnschrift Light"/>
        </a:font>
        <a:srgbClr val="6B5C88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AE9ED"/>
          </a:solidFill>
        </a:fill>
      </a:tcStyle>
    </a:wholeTbl>
    <a:band2H>
      <a:tcTxStyle b="def" i="def"/>
      <a:tcStyle>
        <a:tcBdr/>
        <a:fill>
          <a:solidFill>
            <a:schemeClr val="accent1"/>
          </a:solidFill>
        </a:fill>
      </a:tcStyle>
    </a:band2H>
    <a:firstCol>
      <a:tcTxStyle b="on" i="off">
        <a:font>
          <a:latin typeface="Bahnschrift_Light"/>
          <a:ea typeface="Bahnschrift_Light"/>
          <a:cs typeface="Bahnschrift_Light"/>
        </a:font>
        <a:schemeClr val="accent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Bahnschrift_Light"/>
          <a:ea typeface="Bahnschrift_Light"/>
          <a:cs typeface="Bahnschrift_Light"/>
        </a:font>
        <a:srgbClr val="6B5C88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6B5C88"/>
              </a:solidFill>
              <a:prstDash val="solid"/>
              <a:round/>
            </a:ln>
          </a:top>
          <a:bottom>
            <a:ln w="25400" cap="flat">
              <a:solidFill>
                <a:srgbClr val="6B5C88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Bahnschrift_Light"/>
          <a:ea typeface="Bahnschrift_Light"/>
          <a:cs typeface="Bahnschrift_Light"/>
        </a:font>
        <a:schemeClr val="accent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6B5C88"/>
              </a:solidFill>
              <a:prstDash val="solid"/>
              <a:round/>
            </a:ln>
          </a:top>
          <a:bottom>
            <a:ln w="25400" cap="flat">
              <a:solidFill>
                <a:srgbClr val="6B5C88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Bahnschrift Light"/>
          <a:ea typeface="Bahnschrift Light"/>
          <a:cs typeface="Bahnschrift Light"/>
        </a:font>
        <a:srgbClr val="6B5C88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rgbClr val="D3D1D9"/>
          </a:solidFill>
        </a:fill>
      </a:tcStyle>
    </a:wholeTbl>
    <a:band2H>
      <a:tcTxStyle b="def" i="def"/>
      <a:tcStyle>
        <a:tcBdr/>
        <a:fill>
          <a:solidFill>
            <a:srgbClr val="EAE9ED"/>
          </a:solidFill>
        </a:fill>
      </a:tcStyle>
    </a:band2H>
    <a:firstCol>
      <a:tcTxStyle b="on" i="off">
        <a:font>
          <a:latin typeface="Bahnschrift_Light"/>
          <a:ea typeface="Bahnschrift_Light"/>
          <a:cs typeface="Bahnschrift_Light"/>
        </a:font>
        <a:schemeClr val="accent1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rgbClr val="6B5C88"/>
          </a:solidFill>
        </a:fill>
      </a:tcStyle>
    </a:firstCol>
    <a:lastRow>
      <a:tcTxStyle b="on" i="off">
        <a:font>
          <a:latin typeface="Bahnschrift_Light"/>
          <a:ea typeface="Bahnschrift_Light"/>
          <a:cs typeface="Bahnschrift_Light"/>
        </a:font>
        <a:schemeClr val="accent1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381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rgbClr val="6B5C88"/>
          </a:solidFill>
        </a:fill>
      </a:tcStyle>
    </a:lastRow>
    <a:firstRow>
      <a:tcTxStyle b="on" i="off">
        <a:font>
          <a:latin typeface="Bahnschrift_Light"/>
          <a:ea typeface="Bahnschrift_Light"/>
          <a:cs typeface="Bahnschrift_Light"/>
        </a:font>
        <a:schemeClr val="accent1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381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rgbClr val="6B5C88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Bahnschrift Light"/>
          <a:ea typeface="Bahnschrift Light"/>
          <a:cs typeface="Bahnschrift Light"/>
        </a:font>
        <a:schemeClr val="accent1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chemeClr val="accent1">
              <a:alpha val="20000"/>
            </a:scheme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Bahnschrift_Light"/>
          <a:ea typeface="Bahnschrift_Light"/>
          <a:cs typeface="Bahnschrift_Light"/>
        </a:font>
        <a:schemeClr val="accent1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chemeClr val="accent1">
              <a:alpha val="20000"/>
            </a:schemeClr>
          </a:solidFill>
        </a:fill>
      </a:tcStyle>
    </a:firstCol>
    <a:lastRow>
      <a:tcTxStyle b="on" i="off">
        <a:font>
          <a:latin typeface="Bahnschrift_Light"/>
          <a:ea typeface="Bahnschrift_Light"/>
          <a:cs typeface="Bahnschrift_Light"/>
        </a:font>
        <a:schemeClr val="accent1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508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Bahnschrift_Light"/>
          <a:ea typeface="Bahnschrift_Light"/>
          <a:cs typeface="Bahnschrift_Light"/>
        </a:font>
        <a:schemeClr val="accent1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254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9" name="Shape 9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1828800" latinLnBrk="0">
      <a:defRPr sz="2400">
        <a:latin typeface="+mn-lt"/>
        <a:ea typeface="+mn-ea"/>
        <a:cs typeface="+mn-cs"/>
        <a:sym typeface="Aptos"/>
      </a:defRPr>
    </a:lvl1pPr>
    <a:lvl2pPr indent="228600" defTabSz="1828800" latinLnBrk="0">
      <a:defRPr sz="2400">
        <a:latin typeface="+mn-lt"/>
        <a:ea typeface="+mn-ea"/>
        <a:cs typeface="+mn-cs"/>
        <a:sym typeface="Aptos"/>
      </a:defRPr>
    </a:lvl2pPr>
    <a:lvl3pPr indent="457200" defTabSz="1828800" latinLnBrk="0">
      <a:defRPr sz="2400">
        <a:latin typeface="+mn-lt"/>
        <a:ea typeface="+mn-ea"/>
        <a:cs typeface="+mn-cs"/>
        <a:sym typeface="Aptos"/>
      </a:defRPr>
    </a:lvl3pPr>
    <a:lvl4pPr indent="685800" defTabSz="1828800" latinLnBrk="0">
      <a:defRPr sz="2400">
        <a:latin typeface="+mn-lt"/>
        <a:ea typeface="+mn-ea"/>
        <a:cs typeface="+mn-cs"/>
        <a:sym typeface="Aptos"/>
      </a:defRPr>
    </a:lvl4pPr>
    <a:lvl5pPr indent="914400" defTabSz="1828800" latinLnBrk="0">
      <a:defRPr sz="2400">
        <a:latin typeface="+mn-lt"/>
        <a:ea typeface="+mn-ea"/>
        <a:cs typeface="+mn-cs"/>
        <a:sym typeface="Aptos"/>
      </a:defRPr>
    </a:lvl5pPr>
    <a:lvl6pPr indent="1143000" defTabSz="1828800" latinLnBrk="0">
      <a:defRPr sz="2400">
        <a:latin typeface="+mn-lt"/>
        <a:ea typeface="+mn-ea"/>
        <a:cs typeface="+mn-cs"/>
        <a:sym typeface="Aptos"/>
      </a:defRPr>
    </a:lvl6pPr>
    <a:lvl7pPr indent="1371600" defTabSz="1828800" latinLnBrk="0">
      <a:defRPr sz="2400">
        <a:latin typeface="+mn-lt"/>
        <a:ea typeface="+mn-ea"/>
        <a:cs typeface="+mn-cs"/>
        <a:sym typeface="Aptos"/>
      </a:defRPr>
    </a:lvl7pPr>
    <a:lvl8pPr indent="1600200" defTabSz="1828800" latinLnBrk="0">
      <a:defRPr sz="2400">
        <a:latin typeface="+mn-lt"/>
        <a:ea typeface="+mn-ea"/>
        <a:cs typeface="+mn-cs"/>
        <a:sym typeface="Aptos"/>
      </a:defRPr>
    </a:lvl8pPr>
    <a:lvl9pPr indent="1828800" defTabSz="1828800" latinLnBrk="0">
      <a:defRPr sz="2400">
        <a:latin typeface="+mn-lt"/>
        <a:ea typeface="+mn-ea"/>
        <a:cs typeface="+mn-cs"/>
        <a:sym typeface="Aptos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2.png"/><Relationship Id="rId4" Type="http://schemas.openxmlformats.org/officeDocument/2006/relationships/image" Target="../media/image5.pn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0" showMasterPhAnim="1">
  <p:cSld name="tit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odklad_zeleny.ai" descr="podklad_zeleny.ai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" name="podklad_zeleny.ai" descr="podklad_zeleny.ai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9" name="Group"/>
          <p:cNvGrpSpPr/>
          <p:nvPr/>
        </p:nvGrpSpPr>
        <p:grpSpPr>
          <a:xfrm>
            <a:off x="12549185" y="11092150"/>
            <a:ext cx="10729250" cy="1629220"/>
            <a:chOff x="0" y="0"/>
            <a:chExt cx="10729249" cy="1629218"/>
          </a:xfrm>
        </p:grpSpPr>
        <p:pic>
          <p:nvPicPr>
            <p:cNvPr id="17" name="praha_logo_zakladni_barevne_cmyk.ai" descr="praha_logo_zakladni_barevne_cmyk.ai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9210996" y="-1"/>
              <a:ext cx="1518254" cy="15183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" name="ZPD_logo_P_CMYK_claim.ai" descr="ZPD_logo_P_CMYK_claim.ai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-1" y="6206"/>
              <a:ext cx="8484108" cy="162301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zelená text velký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8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zelená text maly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ram zeleny.ai" descr="ram zeleny.ai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3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8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spcBef>
                <a:spcPts val="2400"/>
              </a:spcBef>
              <a:defRPr sz="3000"/>
            </a:lvl1pPr>
            <a:lvl2pPr>
              <a:spcBef>
                <a:spcPts val="2400"/>
              </a:spcBef>
              <a:defRPr sz="3000"/>
            </a:lvl2pPr>
            <a:lvl3pPr>
              <a:spcBef>
                <a:spcPts val="2400"/>
              </a:spcBef>
              <a:defRPr sz="3000"/>
            </a:lvl3pPr>
            <a:lvl4pPr>
              <a:spcBef>
                <a:spcPts val="2400"/>
              </a:spcBef>
              <a:defRPr sz="3000"/>
            </a:lvl4pPr>
            <a:lvl5pPr>
              <a:spcBef>
                <a:spcPts val="2400"/>
              </a:spcBef>
              <a:defRPr sz="3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grpSp>
        <p:nvGrpSpPr>
          <p:cNvPr id="41" name="Group"/>
          <p:cNvGrpSpPr/>
          <p:nvPr/>
        </p:nvGrpSpPr>
        <p:grpSpPr>
          <a:xfrm>
            <a:off x="15724204" y="11584067"/>
            <a:ext cx="7596422" cy="1155607"/>
            <a:chOff x="0" y="0"/>
            <a:chExt cx="7596421" cy="1155606"/>
          </a:xfrm>
        </p:grpSpPr>
        <p:pic>
          <p:nvPicPr>
            <p:cNvPr id="39" name="praha_logo_zakladni_barevne_cmyk.ai" descr="praha_logo_zakladni_barevne_cmyk.ai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6521245" y="-1"/>
              <a:ext cx="1075177" cy="107520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0" name="ZPD_logo_G_CMYK_claim.ai" descr="ZPD_logo_G_CMYK_claim.ai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-1" y="5712"/>
              <a:ext cx="6010931" cy="114989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ílá čist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zelená čist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odklad_zeleny.ai" descr="podklad_zeleny.ai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5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ílá-zelen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ram zeleny.ai" descr="ram zeleny.ai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65" name="Slide Number"/>
          <p:cNvSpPr txBox="1"/>
          <p:nvPr>
            <p:ph type="sldNum" sz="quarter" idx="2"/>
          </p:nvPr>
        </p:nvSpPr>
        <p:spPr>
          <a:xfrm>
            <a:off x="17475200" y="12357156"/>
            <a:ext cx="667246" cy="711089"/>
          </a:xfrm>
          <a:prstGeom prst="rect">
            <a:avLst/>
          </a:prstGeom>
        </p:spPr>
        <p:txBody>
          <a:bodyPr lIns="91436" tIns="91436" rIns="91436" bIns="91436"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zelaná logo nahoře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/>
          <p:nvPr>
            <p:ph type="title"/>
          </p:nvPr>
        </p:nvSpPr>
        <p:spPr>
          <a:xfrm>
            <a:off x="3160397" y="6334645"/>
            <a:ext cx="17910467" cy="1046712"/>
          </a:xfrm>
          <a:prstGeom prst="rect">
            <a:avLst/>
          </a:prstGeom>
        </p:spPr>
        <p:txBody>
          <a:bodyPr lIns="91436" tIns="91436" rIns="91436" bIns="91436"/>
          <a:lstStyle>
            <a:lvl1pPr>
              <a:defRPr spc="0" sz="57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73" name="Body Level One…"/>
          <p:cNvSpPr txBox="1"/>
          <p:nvPr>
            <p:ph type="body" sz="quarter" idx="1"/>
          </p:nvPr>
        </p:nvSpPr>
        <p:spPr>
          <a:xfrm>
            <a:off x="2688545" y="7786538"/>
            <a:ext cx="19876751" cy="3000378"/>
          </a:xfrm>
          <a:prstGeom prst="rect">
            <a:avLst/>
          </a:prstGeom>
        </p:spPr>
        <p:txBody>
          <a:bodyPr lIns="91436" tIns="91436" rIns="91436" bIns="91436"/>
          <a:lstStyle>
            <a:lvl1pPr>
              <a:lnSpc>
                <a:spcPct val="110000"/>
              </a:lnSpc>
              <a:spcBef>
                <a:spcPts val="2000"/>
              </a:spcBef>
              <a:defRPr sz="4000"/>
            </a:lvl1pPr>
            <a:lvl2pPr>
              <a:lnSpc>
                <a:spcPct val="110000"/>
              </a:lnSpc>
              <a:spcBef>
                <a:spcPts val="2000"/>
              </a:spcBef>
              <a:defRPr sz="4000"/>
            </a:lvl2pPr>
            <a:lvl3pPr>
              <a:lnSpc>
                <a:spcPct val="110000"/>
              </a:lnSpc>
              <a:spcBef>
                <a:spcPts val="2000"/>
              </a:spcBef>
              <a:defRPr sz="4000"/>
            </a:lvl3pPr>
            <a:lvl4pPr>
              <a:lnSpc>
                <a:spcPct val="110000"/>
              </a:lnSpc>
              <a:spcBef>
                <a:spcPts val="2000"/>
              </a:spcBef>
              <a:defRPr sz="4000"/>
            </a:lvl4pPr>
            <a:lvl5pPr>
              <a:lnSpc>
                <a:spcPct val="110000"/>
              </a:lnSpc>
              <a:spcBef>
                <a:spcPts val="2000"/>
              </a:spcBef>
              <a:defRPr sz="4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grpSp>
        <p:nvGrpSpPr>
          <p:cNvPr id="76" name="Group"/>
          <p:cNvGrpSpPr/>
          <p:nvPr/>
        </p:nvGrpSpPr>
        <p:grpSpPr>
          <a:xfrm>
            <a:off x="4233" y="4233"/>
            <a:ext cx="24384003" cy="13716002"/>
            <a:chOff x="0" y="0"/>
            <a:chExt cx="24384001" cy="13716001"/>
          </a:xfrm>
        </p:grpSpPr>
        <p:sp>
          <p:nvSpPr>
            <p:cNvPr id="74" name="Rectangle"/>
            <p:cNvSpPr/>
            <p:nvPr/>
          </p:nvSpPr>
          <p:spPr>
            <a:xfrm>
              <a:off x="0" y="0"/>
              <a:ext cx="24384002" cy="13716002"/>
            </a:xfrm>
            <a:prstGeom prst="rect">
              <a:avLst/>
            </a:prstGeom>
            <a:solidFill>
              <a:srgbClr val="6F8830"/>
            </a:solidFill>
            <a:ln w="12700" cap="flat">
              <a:noFill/>
              <a:miter lim="400000"/>
            </a:ln>
            <a:effectLst/>
          </p:spPr>
          <p:txBody>
            <a:bodyPr wrap="square" lIns="91436" tIns="91436" rIns="91436" bIns="91436" numCol="1" anchor="ctr">
              <a:noAutofit/>
            </a:bodyPr>
            <a:lstStyle/>
            <a:p>
              <a:pPr>
                <a:spcBef>
                  <a:spcPts val="0"/>
                </a:spcBef>
                <a:defRPr sz="36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Aptos"/>
                </a:defRPr>
              </a:pPr>
            </a:p>
          </p:txBody>
        </p:sp>
        <p:sp>
          <p:nvSpPr>
            <p:cNvPr id="75" name="Rectangle"/>
            <p:cNvSpPr/>
            <p:nvPr/>
          </p:nvSpPr>
          <p:spPr>
            <a:xfrm>
              <a:off x="499533" y="503765"/>
              <a:ext cx="23368003" cy="12700004"/>
            </a:xfrm>
            <a:prstGeom prst="rect">
              <a:avLst/>
            </a:prstGeom>
            <a:solidFill>
              <a:srgbClr val="FFFFFF"/>
            </a:solidFill>
            <a:ln w="50800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91436" tIns="91436" rIns="91436" bIns="91436" numCol="1" anchor="ctr">
              <a:noAutofit/>
            </a:bodyPr>
            <a:lstStyle/>
            <a:p>
              <a:pPr>
                <a:spcBef>
                  <a:spcPts val="0"/>
                </a:spcBef>
                <a:defRPr sz="36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Aptos"/>
                </a:defRPr>
              </a:pPr>
            </a:p>
          </p:txBody>
        </p:sp>
      </p:grpSp>
      <p:sp>
        <p:nvSpPr>
          <p:cNvPr id="77" name="Slide Number"/>
          <p:cNvSpPr txBox="1"/>
          <p:nvPr>
            <p:ph type="sldNum" sz="quarter" idx="2"/>
          </p:nvPr>
        </p:nvSpPr>
        <p:spPr>
          <a:xfrm>
            <a:off x="16894162" y="12443463"/>
            <a:ext cx="581040" cy="538475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defRPr sz="2400">
                <a:solidFill>
                  <a:srgbClr val="757575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zelená logo dole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Group"/>
          <p:cNvGrpSpPr/>
          <p:nvPr/>
        </p:nvGrpSpPr>
        <p:grpSpPr>
          <a:xfrm>
            <a:off x="4233" y="4233"/>
            <a:ext cx="24384003" cy="13716002"/>
            <a:chOff x="0" y="0"/>
            <a:chExt cx="24384001" cy="13716001"/>
          </a:xfrm>
        </p:grpSpPr>
        <p:sp>
          <p:nvSpPr>
            <p:cNvPr id="84" name="Rectangle"/>
            <p:cNvSpPr/>
            <p:nvPr/>
          </p:nvSpPr>
          <p:spPr>
            <a:xfrm>
              <a:off x="0" y="0"/>
              <a:ext cx="24384002" cy="13716002"/>
            </a:xfrm>
            <a:prstGeom prst="rect">
              <a:avLst/>
            </a:prstGeom>
            <a:solidFill>
              <a:srgbClr val="6F8830"/>
            </a:solidFill>
            <a:ln w="12700" cap="flat">
              <a:noFill/>
              <a:miter lim="400000"/>
            </a:ln>
            <a:effectLst/>
          </p:spPr>
          <p:txBody>
            <a:bodyPr wrap="square" lIns="91436" tIns="91436" rIns="91436" bIns="91436" numCol="1" anchor="ctr">
              <a:noAutofit/>
            </a:bodyPr>
            <a:lstStyle/>
            <a:p>
              <a:pPr>
                <a:spcBef>
                  <a:spcPts val="0"/>
                </a:spcBef>
                <a:defRPr sz="36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Aptos"/>
                </a:defRPr>
              </a:pPr>
            </a:p>
          </p:txBody>
        </p:sp>
        <p:sp>
          <p:nvSpPr>
            <p:cNvPr id="85" name="Rectangle"/>
            <p:cNvSpPr/>
            <p:nvPr/>
          </p:nvSpPr>
          <p:spPr>
            <a:xfrm>
              <a:off x="499533" y="503765"/>
              <a:ext cx="23368003" cy="12700004"/>
            </a:xfrm>
            <a:prstGeom prst="rect">
              <a:avLst/>
            </a:prstGeom>
            <a:solidFill>
              <a:srgbClr val="FFFFFF"/>
            </a:solidFill>
            <a:ln w="50800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91436" tIns="91436" rIns="91436" bIns="91436" numCol="1" anchor="ctr">
              <a:noAutofit/>
            </a:bodyPr>
            <a:lstStyle/>
            <a:p>
              <a:pPr>
                <a:spcBef>
                  <a:spcPts val="0"/>
                </a:spcBef>
                <a:defRPr sz="36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Aptos"/>
                </a:defRPr>
              </a:pPr>
            </a:p>
          </p:txBody>
        </p:sp>
      </p:grpSp>
      <p:sp>
        <p:nvSpPr>
          <p:cNvPr id="87" name="Title Text"/>
          <p:cNvSpPr txBox="1"/>
          <p:nvPr>
            <p:ph type="title"/>
          </p:nvPr>
        </p:nvSpPr>
        <p:spPr>
          <a:xfrm>
            <a:off x="2178263" y="5183177"/>
            <a:ext cx="17910468" cy="1046712"/>
          </a:xfrm>
          <a:prstGeom prst="rect">
            <a:avLst/>
          </a:prstGeom>
        </p:spPr>
        <p:txBody>
          <a:bodyPr lIns="91436" tIns="91436" rIns="91436" bIns="91436"/>
          <a:lstStyle>
            <a:lvl1pPr>
              <a:defRPr spc="0" sz="57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88" name="Body Level One…"/>
          <p:cNvSpPr txBox="1"/>
          <p:nvPr>
            <p:ph type="body" sz="quarter" idx="1"/>
          </p:nvPr>
        </p:nvSpPr>
        <p:spPr>
          <a:xfrm>
            <a:off x="2190125" y="6652006"/>
            <a:ext cx="19876750" cy="3000378"/>
          </a:xfrm>
          <a:prstGeom prst="rect">
            <a:avLst/>
          </a:prstGeom>
        </p:spPr>
        <p:txBody>
          <a:bodyPr lIns="91436" tIns="91436" rIns="91436" bIns="91436"/>
          <a:lstStyle>
            <a:lvl1pPr>
              <a:lnSpc>
                <a:spcPct val="110000"/>
              </a:lnSpc>
              <a:spcBef>
                <a:spcPts val="2000"/>
              </a:spcBef>
              <a:defRPr sz="4000"/>
            </a:lvl1pPr>
            <a:lvl2pPr>
              <a:lnSpc>
                <a:spcPct val="110000"/>
              </a:lnSpc>
              <a:spcBef>
                <a:spcPts val="2000"/>
              </a:spcBef>
              <a:defRPr sz="4000"/>
            </a:lvl2pPr>
            <a:lvl3pPr>
              <a:lnSpc>
                <a:spcPct val="110000"/>
              </a:lnSpc>
              <a:spcBef>
                <a:spcPts val="2000"/>
              </a:spcBef>
              <a:defRPr sz="4000"/>
            </a:lvl3pPr>
            <a:lvl4pPr>
              <a:lnSpc>
                <a:spcPct val="110000"/>
              </a:lnSpc>
              <a:spcBef>
                <a:spcPts val="2000"/>
              </a:spcBef>
              <a:defRPr sz="4000"/>
            </a:lvl4pPr>
            <a:lvl5pPr>
              <a:lnSpc>
                <a:spcPct val="110000"/>
              </a:lnSpc>
              <a:spcBef>
                <a:spcPts val="2000"/>
              </a:spcBef>
              <a:defRPr sz="4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grpSp>
        <p:nvGrpSpPr>
          <p:cNvPr id="91" name="Group"/>
          <p:cNvGrpSpPr/>
          <p:nvPr/>
        </p:nvGrpSpPr>
        <p:grpSpPr>
          <a:xfrm>
            <a:off x="15724204" y="11584067"/>
            <a:ext cx="7596422" cy="1155607"/>
            <a:chOff x="0" y="0"/>
            <a:chExt cx="7596421" cy="1155606"/>
          </a:xfrm>
        </p:grpSpPr>
        <p:pic>
          <p:nvPicPr>
            <p:cNvPr id="89" name="praha_logo_zakladni_barevne_cmyk.ai" descr="praha_logo_zakladni_barevne_cmyk.ai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6521245" y="-1"/>
              <a:ext cx="1075177" cy="107520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0" name="ZPD_logo_G_CMYK_claim.ai" descr="ZPD_logo_G_CMYK_claim.ai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5712"/>
              <a:ext cx="6010931" cy="114989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92" name="Slide Number"/>
          <p:cNvSpPr txBox="1"/>
          <p:nvPr>
            <p:ph type="sldNum" sz="quarter" idx="2"/>
          </p:nvPr>
        </p:nvSpPr>
        <p:spPr>
          <a:xfrm>
            <a:off x="16894162" y="12443463"/>
            <a:ext cx="581040" cy="538475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defRPr sz="2400">
                <a:solidFill>
                  <a:srgbClr val="757575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slideLayout" Target="../slideLayouts/slideLayout3.xml"/><Relationship Id="rId8" Type="http://schemas.openxmlformats.org/officeDocument/2006/relationships/slideLayout" Target="../slideLayouts/slideLayout4.xml"/><Relationship Id="rId9" Type="http://schemas.openxmlformats.org/officeDocument/2006/relationships/slideLayout" Target="../slideLayouts/slideLayout5.xml"/><Relationship Id="rId10" Type="http://schemas.openxmlformats.org/officeDocument/2006/relationships/slideLayout" Target="../slideLayouts/slideLayout6.xml"/><Relationship Id="rId11" Type="http://schemas.openxmlformats.org/officeDocument/2006/relationships/slideLayout" Target="../slideLayouts/slideLayout7.xml"/><Relationship Id="rId12" Type="http://schemas.openxmlformats.org/officeDocument/2006/relationships/slideLayout" Target="../slideLayouts/slideLayout8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am zeleny.ai" descr="ram zeleny.ai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Text"/>
          <p:cNvSpPr txBox="1"/>
          <p:nvPr>
            <p:ph type="title"/>
          </p:nvPr>
        </p:nvSpPr>
        <p:spPr>
          <a:xfrm>
            <a:off x="2178263" y="1855778"/>
            <a:ext cx="17910468" cy="10467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" name="Body Level One…"/>
          <p:cNvSpPr txBox="1"/>
          <p:nvPr>
            <p:ph type="body" idx="1"/>
          </p:nvPr>
        </p:nvSpPr>
        <p:spPr>
          <a:xfrm>
            <a:off x="2173190" y="3172205"/>
            <a:ext cx="19876753" cy="69822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grpSp>
        <p:nvGrpSpPr>
          <p:cNvPr id="7" name="Group"/>
          <p:cNvGrpSpPr/>
          <p:nvPr/>
        </p:nvGrpSpPr>
        <p:grpSpPr>
          <a:xfrm>
            <a:off x="15724204" y="11584067"/>
            <a:ext cx="7596422" cy="1155607"/>
            <a:chOff x="0" y="0"/>
            <a:chExt cx="7596421" cy="1155606"/>
          </a:xfrm>
        </p:grpSpPr>
        <p:pic>
          <p:nvPicPr>
            <p:cNvPr id="5" name="praha_logo_zakladni_barevne_cmyk.ai" descr="praha_logo_zakladni_barevne_cmyk.ai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6521245" y="-1"/>
              <a:ext cx="1075177" cy="107520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" name="ZPD_logo_G_CMYK_claim.ai" descr="ZPD_logo_G_CMYK_claim.ai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-1" y="5712"/>
              <a:ext cx="6010931" cy="114989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8" name="Slide Number"/>
          <p:cNvSpPr txBox="1"/>
          <p:nvPr>
            <p:ph type="sldNum" sz="quarter" idx="2"/>
          </p:nvPr>
        </p:nvSpPr>
        <p:spPr>
          <a:xfrm>
            <a:off x="17475200" y="12357155"/>
            <a:ext cx="667248" cy="711091"/>
          </a:xfrm>
          <a:prstGeom prst="rect">
            <a:avLst/>
          </a:prstGeom>
          <a:ln w="12700">
            <a:miter lim="400000"/>
          </a:ln>
        </p:spPr>
        <p:txBody>
          <a:bodyPr wrap="none" lIns="91436" tIns="91436" rIns="91436" bIns="91436" anchor="ctr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</p:sldLayoutIdLst>
  <p:transition xmlns:p14="http://schemas.microsoft.com/office/powerpoint/2010/main" spd="med" advClick="1"/>
  <p:txStyles>
    <p:titleStyle>
      <a:lvl1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64" strike="noStrike" sz="6400" u="none">
          <a:solidFill>
            <a:schemeClr val="accent1"/>
          </a:solidFill>
          <a:uFillTx/>
          <a:latin typeface="Bahnschrift_Bold"/>
          <a:ea typeface="Bahnschrift_Bold"/>
          <a:cs typeface="Bahnschrift_Bold"/>
          <a:sym typeface="Bahnschrift_Bold"/>
        </a:defRPr>
      </a:lvl1pPr>
      <a:lvl2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64" strike="noStrike" sz="6400" u="none">
          <a:solidFill>
            <a:schemeClr val="accent1"/>
          </a:solidFill>
          <a:uFillTx/>
          <a:latin typeface="Bahnschrift_Bold"/>
          <a:ea typeface="Bahnschrift_Bold"/>
          <a:cs typeface="Bahnschrift_Bold"/>
          <a:sym typeface="Bahnschrift_Bold"/>
        </a:defRPr>
      </a:lvl2pPr>
      <a:lvl3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64" strike="noStrike" sz="6400" u="none">
          <a:solidFill>
            <a:schemeClr val="accent1"/>
          </a:solidFill>
          <a:uFillTx/>
          <a:latin typeface="Bahnschrift_Bold"/>
          <a:ea typeface="Bahnschrift_Bold"/>
          <a:cs typeface="Bahnschrift_Bold"/>
          <a:sym typeface="Bahnschrift_Bold"/>
        </a:defRPr>
      </a:lvl3pPr>
      <a:lvl4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64" strike="noStrike" sz="6400" u="none">
          <a:solidFill>
            <a:schemeClr val="accent1"/>
          </a:solidFill>
          <a:uFillTx/>
          <a:latin typeface="Bahnschrift_Bold"/>
          <a:ea typeface="Bahnschrift_Bold"/>
          <a:cs typeface="Bahnschrift_Bold"/>
          <a:sym typeface="Bahnschrift_Bold"/>
        </a:defRPr>
      </a:lvl4pPr>
      <a:lvl5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64" strike="noStrike" sz="6400" u="none">
          <a:solidFill>
            <a:schemeClr val="accent1"/>
          </a:solidFill>
          <a:uFillTx/>
          <a:latin typeface="Bahnschrift_Bold"/>
          <a:ea typeface="Bahnschrift_Bold"/>
          <a:cs typeface="Bahnschrift_Bold"/>
          <a:sym typeface="Bahnschrift_Bold"/>
        </a:defRPr>
      </a:lvl5pPr>
      <a:lvl6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64" strike="noStrike" sz="6400" u="none">
          <a:solidFill>
            <a:schemeClr val="accent1"/>
          </a:solidFill>
          <a:uFillTx/>
          <a:latin typeface="Bahnschrift_Bold"/>
          <a:ea typeface="Bahnschrift_Bold"/>
          <a:cs typeface="Bahnschrift_Bold"/>
          <a:sym typeface="Bahnschrift_Bold"/>
        </a:defRPr>
      </a:lvl6pPr>
      <a:lvl7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64" strike="noStrike" sz="6400" u="none">
          <a:solidFill>
            <a:schemeClr val="accent1"/>
          </a:solidFill>
          <a:uFillTx/>
          <a:latin typeface="Bahnschrift_Bold"/>
          <a:ea typeface="Bahnschrift_Bold"/>
          <a:cs typeface="Bahnschrift_Bold"/>
          <a:sym typeface="Bahnschrift_Bold"/>
        </a:defRPr>
      </a:lvl7pPr>
      <a:lvl8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64" strike="noStrike" sz="6400" u="none">
          <a:solidFill>
            <a:schemeClr val="accent1"/>
          </a:solidFill>
          <a:uFillTx/>
          <a:latin typeface="Bahnschrift_Bold"/>
          <a:ea typeface="Bahnschrift_Bold"/>
          <a:cs typeface="Bahnschrift_Bold"/>
          <a:sym typeface="Bahnschrift_Bold"/>
        </a:defRPr>
      </a:lvl8pPr>
      <a:lvl9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64" strike="noStrike" sz="6400" u="none">
          <a:solidFill>
            <a:schemeClr val="accent1"/>
          </a:solidFill>
          <a:uFillTx/>
          <a:latin typeface="Bahnschrift_Bold"/>
          <a:ea typeface="Bahnschrift_Bold"/>
          <a:cs typeface="Bahnschrift_Bold"/>
          <a:sym typeface="Bahnschrift_Bold"/>
        </a:defRPr>
      </a:lvl9pPr>
    </p:titleStyle>
    <p:bodyStyle>
      <a:lvl1pPr marL="0" marR="0" indent="0" algn="l" defTabSz="1828800" rtl="0" latinLnBrk="0">
        <a:lnSpc>
          <a:spcPct val="10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200" u="none">
          <a:solidFill>
            <a:schemeClr val="accent1"/>
          </a:solidFill>
          <a:uFillTx/>
          <a:latin typeface="Bahnschrift Light"/>
          <a:ea typeface="Bahnschrift Light"/>
          <a:cs typeface="Bahnschrift Light"/>
          <a:sym typeface="Bahnschrift Light"/>
        </a:defRPr>
      </a:lvl1pPr>
      <a:lvl2pPr marL="0" marR="0" indent="0" algn="l" defTabSz="1828800" rtl="0" latinLnBrk="0">
        <a:lnSpc>
          <a:spcPct val="10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200" u="none">
          <a:solidFill>
            <a:schemeClr val="accent1"/>
          </a:solidFill>
          <a:uFillTx/>
          <a:latin typeface="Bahnschrift Light"/>
          <a:ea typeface="Bahnschrift Light"/>
          <a:cs typeface="Bahnschrift Light"/>
          <a:sym typeface="Bahnschrift Light"/>
        </a:defRPr>
      </a:lvl2pPr>
      <a:lvl3pPr marL="0" marR="0" indent="0" algn="l" defTabSz="1828800" rtl="0" latinLnBrk="0">
        <a:lnSpc>
          <a:spcPct val="10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200" u="none">
          <a:solidFill>
            <a:schemeClr val="accent1"/>
          </a:solidFill>
          <a:uFillTx/>
          <a:latin typeface="Bahnschrift Light"/>
          <a:ea typeface="Bahnschrift Light"/>
          <a:cs typeface="Bahnschrift Light"/>
          <a:sym typeface="Bahnschrift Light"/>
        </a:defRPr>
      </a:lvl3pPr>
      <a:lvl4pPr marL="0" marR="0" indent="0" algn="l" defTabSz="1828800" rtl="0" latinLnBrk="0">
        <a:lnSpc>
          <a:spcPct val="10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200" u="none">
          <a:solidFill>
            <a:schemeClr val="accent1"/>
          </a:solidFill>
          <a:uFillTx/>
          <a:latin typeface="Bahnschrift Light"/>
          <a:ea typeface="Bahnschrift Light"/>
          <a:cs typeface="Bahnschrift Light"/>
          <a:sym typeface="Bahnschrift Light"/>
        </a:defRPr>
      </a:lvl4pPr>
      <a:lvl5pPr marL="0" marR="0" indent="0" algn="l" defTabSz="1828800" rtl="0" latinLnBrk="0">
        <a:lnSpc>
          <a:spcPct val="10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200" u="none">
          <a:solidFill>
            <a:schemeClr val="accent1"/>
          </a:solidFill>
          <a:uFillTx/>
          <a:latin typeface="Bahnschrift Light"/>
          <a:ea typeface="Bahnschrift Light"/>
          <a:cs typeface="Bahnschrift Light"/>
          <a:sym typeface="Bahnschrift Light"/>
        </a:defRPr>
      </a:lvl5pPr>
      <a:lvl6pPr marL="2819400" marR="0" indent="-533400" algn="l" defTabSz="1828800" rtl="0" latinLnBrk="0">
        <a:lnSpc>
          <a:spcPct val="100000"/>
        </a:lnSpc>
        <a:spcBef>
          <a:spcPts val="16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4200" u="none">
          <a:solidFill>
            <a:schemeClr val="accent1"/>
          </a:solidFill>
          <a:uFillTx/>
          <a:latin typeface="Bahnschrift Light"/>
          <a:ea typeface="Bahnschrift Light"/>
          <a:cs typeface="Bahnschrift Light"/>
          <a:sym typeface="Bahnschrift Light"/>
        </a:defRPr>
      </a:lvl6pPr>
      <a:lvl7pPr marL="3276600" marR="0" indent="-533400" algn="l" defTabSz="1828800" rtl="0" latinLnBrk="0">
        <a:lnSpc>
          <a:spcPct val="100000"/>
        </a:lnSpc>
        <a:spcBef>
          <a:spcPts val="16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4200" u="none">
          <a:solidFill>
            <a:schemeClr val="accent1"/>
          </a:solidFill>
          <a:uFillTx/>
          <a:latin typeface="Bahnschrift Light"/>
          <a:ea typeface="Bahnschrift Light"/>
          <a:cs typeface="Bahnschrift Light"/>
          <a:sym typeface="Bahnschrift Light"/>
        </a:defRPr>
      </a:lvl7pPr>
      <a:lvl8pPr marL="3733800" marR="0" indent="-533400" algn="l" defTabSz="1828800" rtl="0" latinLnBrk="0">
        <a:lnSpc>
          <a:spcPct val="100000"/>
        </a:lnSpc>
        <a:spcBef>
          <a:spcPts val="16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4200" u="none">
          <a:solidFill>
            <a:schemeClr val="accent1"/>
          </a:solidFill>
          <a:uFillTx/>
          <a:latin typeface="Bahnschrift Light"/>
          <a:ea typeface="Bahnschrift Light"/>
          <a:cs typeface="Bahnschrift Light"/>
          <a:sym typeface="Bahnschrift Light"/>
        </a:defRPr>
      </a:lvl8pPr>
      <a:lvl9pPr marL="4191000" marR="0" indent="-533400" algn="l" defTabSz="1828800" rtl="0" latinLnBrk="0">
        <a:lnSpc>
          <a:spcPct val="100000"/>
        </a:lnSpc>
        <a:spcBef>
          <a:spcPts val="16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4200" u="none">
          <a:solidFill>
            <a:schemeClr val="accent1"/>
          </a:solidFill>
          <a:uFillTx/>
          <a:latin typeface="Bahnschrift Light"/>
          <a:ea typeface="Bahnschrift Light"/>
          <a:cs typeface="Bahnschrift Light"/>
          <a:sym typeface="Bahnschrift Light"/>
        </a:defRPr>
      </a:lvl9pPr>
    </p:bodyStyle>
    <p:otherStyle>
      <a:lvl1pPr marL="0" marR="0" indent="0" algn="l" defTabSz="1828800" rtl="0" latinLnBrk="0">
        <a:lnSpc>
          <a:spcPct val="10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200" u="none">
          <a:solidFill>
            <a:schemeClr val="tx1"/>
          </a:solidFill>
          <a:uFillTx/>
          <a:latin typeface="+mn-lt"/>
          <a:ea typeface="+mn-ea"/>
          <a:cs typeface="+mn-cs"/>
          <a:sym typeface="Bahnschrift Light"/>
        </a:defRPr>
      </a:lvl1pPr>
      <a:lvl2pPr marL="0" marR="0" indent="0" algn="l" defTabSz="1828800" rtl="0" latinLnBrk="0">
        <a:lnSpc>
          <a:spcPct val="10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200" u="none">
          <a:solidFill>
            <a:schemeClr val="tx1"/>
          </a:solidFill>
          <a:uFillTx/>
          <a:latin typeface="+mn-lt"/>
          <a:ea typeface="+mn-ea"/>
          <a:cs typeface="+mn-cs"/>
          <a:sym typeface="Bahnschrift Light"/>
        </a:defRPr>
      </a:lvl2pPr>
      <a:lvl3pPr marL="0" marR="0" indent="0" algn="l" defTabSz="1828800" rtl="0" latinLnBrk="0">
        <a:lnSpc>
          <a:spcPct val="10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200" u="none">
          <a:solidFill>
            <a:schemeClr val="tx1"/>
          </a:solidFill>
          <a:uFillTx/>
          <a:latin typeface="+mn-lt"/>
          <a:ea typeface="+mn-ea"/>
          <a:cs typeface="+mn-cs"/>
          <a:sym typeface="Bahnschrift Light"/>
        </a:defRPr>
      </a:lvl3pPr>
      <a:lvl4pPr marL="0" marR="0" indent="0" algn="l" defTabSz="1828800" rtl="0" latinLnBrk="0">
        <a:lnSpc>
          <a:spcPct val="10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200" u="none">
          <a:solidFill>
            <a:schemeClr val="tx1"/>
          </a:solidFill>
          <a:uFillTx/>
          <a:latin typeface="+mn-lt"/>
          <a:ea typeface="+mn-ea"/>
          <a:cs typeface="+mn-cs"/>
          <a:sym typeface="Bahnschrift Light"/>
        </a:defRPr>
      </a:lvl4pPr>
      <a:lvl5pPr marL="0" marR="0" indent="0" algn="l" defTabSz="1828800" rtl="0" latinLnBrk="0">
        <a:lnSpc>
          <a:spcPct val="10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200" u="none">
          <a:solidFill>
            <a:schemeClr val="tx1"/>
          </a:solidFill>
          <a:uFillTx/>
          <a:latin typeface="+mn-lt"/>
          <a:ea typeface="+mn-ea"/>
          <a:cs typeface="+mn-cs"/>
          <a:sym typeface="Bahnschrift Light"/>
        </a:defRPr>
      </a:lvl5pPr>
      <a:lvl6pPr marL="2819400" marR="0" indent="-533400" algn="l" defTabSz="1828800" rtl="0" latinLnBrk="0">
        <a:lnSpc>
          <a:spcPct val="100000"/>
        </a:lnSpc>
        <a:spcBef>
          <a:spcPts val="16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4200" u="none">
          <a:solidFill>
            <a:schemeClr val="tx1"/>
          </a:solidFill>
          <a:uFillTx/>
          <a:latin typeface="+mn-lt"/>
          <a:ea typeface="+mn-ea"/>
          <a:cs typeface="+mn-cs"/>
          <a:sym typeface="Bahnschrift Light"/>
        </a:defRPr>
      </a:lvl6pPr>
      <a:lvl7pPr marL="3276600" marR="0" indent="-533400" algn="l" defTabSz="1828800" rtl="0" latinLnBrk="0">
        <a:lnSpc>
          <a:spcPct val="100000"/>
        </a:lnSpc>
        <a:spcBef>
          <a:spcPts val="16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4200" u="none">
          <a:solidFill>
            <a:schemeClr val="tx1"/>
          </a:solidFill>
          <a:uFillTx/>
          <a:latin typeface="+mn-lt"/>
          <a:ea typeface="+mn-ea"/>
          <a:cs typeface="+mn-cs"/>
          <a:sym typeface="Bahnschrift Light"/>
        </a:defRPr>
      </a:lvl7pPr>
      <a:lvl8pPr marL="3733800" marR="0" indent="-533400" algn="l" defTabSz="1828800" rtl="0" latinLnBrk="0">
        <a:lnSpc>
          <a:spcPct val="100000"/>
        </a:lnSpc>
        <a:spcBef>
          <a:spcPts val="16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4200" u="none">
          <a:solidFill>
            <a:schemeClr val="tx1"/>
          </a:solidFill>
          <a:uFillTx/>
          <a:latin typeface="+mn-lt"/>
          <a:ea typeface="+mn-ea"/>
          <a:cs typeface="+mn-cs"/>
          <a:sym typeface="Bahnschrift Light"/>
        </a:defRPr>
      </a:lvl8pPr>
      <a:lvl9pPr marL="4191000" marR="0" indent="-533400" algn="l" defTabSz="1828800" rtl="0" latinLnBrk="0">
        <a:lnSpc>
          <a:spcPct val="100000"/>
        </a:lnSpc>
        <a:spcBef>
          <a:spcPts val="16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4200" u="none">
          <a:solidFill>
            <a:schemeClr val="tx1"/>
          </a:solidFill>
          <a:uFillTx/>
          <a:latin typeface="+mn-lt"/>
          <a:ea typeface="+mn-ea"/>
          <a:cs typeface="+mn-cs"/>
          <a:sym typeface="Bahnschrift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png"/><Relationship Id="rId3" Type="http://schemas.openxmlformats.org/officeDocument/2006/relationships/image" Target="../media/image15.png"/><Relationship Id="rId4" Type="http://schemas.openxmlformats.org/officeDocument/2006/relationships/image" Target="../media/image16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7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vložený-obrázek.pdf" descr="vložený-obrázek.pdf"/>
          <p:cNvPicPr>
            <a:picLocks noChangeAspect="1"/>
          </p:cNvPicPr>
          <p:nvPr/>
        </p:nvPicPr>
        <p:blipFill>
          <a:blip r:embed="rId2">
            <a:alphaModFix amt="5699"/>
            <a:extLst/>
          </a:blip>
          <a:stretch>
            <a:fillRect/>
          </a:stretch>
        </p:blipFill>
        <p:spPr>
          <a:xfrm rot="4020000">
            <a:off x="1004341" y="-2171330"/>
            <a:ext cx="10270884" cy="10109091"/>
          </a:xfrm>
          <a:prstGeom prst="rect">
            <a:avLst/>
          </a:prstGeom>
          <a:ln w="12700">
            <a:miter lim="400000"/>
          </a:ln>
        </p:spPr>
      </p:pic>
      <p:sp>
        <p:nvSpPr>
          <p:cNvPr id="102" name="Nadpis 1"/>
          <p:cNvSpPr txBox="1"/>
          <p:nvPr/>
        </p:nvSpPr>
        <p:spPr>
          <a:xfrm>
            <a:off x="1483252" y="2078627"/>
            <a:ext cx="21417496" cy="88243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36" tIns="91436" rIns="91436" bIns="91436" anchor="ctr">
            <a:normAutofit fontScale="100000" lnSpcReduction="0"/>
          </a:bodyPr>
          <a:lstStyle/>
          <a:p>
            <a:pPr algn="ctr">
              <a:spcBef>
                <a:spcPts val="0"/>
              </a:spcBef>
              <a:defRPr b="1" spc="-100" sz="8000">
                <a:solidFill>
                  <a:srgbClr val="FFFFFF"/>
                </a:solidFill>
                <a:latin typeface="Bahnschrift_Bold"/>
                <a:ea typeface="Bahnschrift_Bold"/>
                <a:cs typeface="Bahnschrift_Bold"/>
                <a:sym typeface="Bahnschrift_Bold"/>
              </a:defRPr>
            </a:pPr>
            <a:r>
              <a:t>ZAHRADA PRO DUŠI POMÁHÁ DĚTEM, DOSPÍVAJÍCÍM A RODIČŮM.</a:t>
            </a:r>
            <a:endParaRPr spc="-79"/>
          </a:p>
          <a:p>
            <a:pPr algn="ctr" defTabSz="914400">
              <a:lnSpc>
                <a:spcPct val="120000"/>
              </a:lnSpc>
              <a:spcBef>
                <a:spcPts val="5000"/>
              </a:spcBef>
              <a:defRPr b="1" spc="-100" sz="4400">
                <a:solidFill>
                  <a:srgbClr val="FFFFFF"/>
                </a:solidFill>
                <a:latin typeface="Bahnschrift_Bold"/>
                <a:ea typeface="Bahnschrift_Bold"/>
                <a:cs typeface="Bahnschrift_Bold"/>
                <a:sym typeface="Bahnschrift_Bold"/>
              </a:defRPr>
            </a:pPr>
            <a:r>
              <a:t>PhDr. Markéta Školoudová</a:t>
            </a:r>
            <a:br/>
            <a:r>
              <a:rPr b="0">
                <a:latin typeface="Bahnschrift Light"/>
                <a:ea typeface="Bahnschrift Light"/>
                <a:cs typeface="Bahnschrift Light"/>
                <a:sym typeface="Bahnschrift Light"/>
              </a:rPr>
              <a:t>Praha, 8.10. 2025</a:t>
            </a:r>
          </a:p>
        </p:txBody>
      </p:sp>
      <p:pic>
        <p:nvPicPr>
          <p:cNvPr id="103" name="vložený-obrázek.pdf" descr="vložený-obrázek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506189" y="-578326"/>
            <a:ext cx="3356695" cy="33038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04" name="vložený-obrázek.pdf" descr="vložený-obrázek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272708" y="10568855"/>
            <a:ext cx="1381126" cy="135936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5" name="vložený-obrázek.pdf" descr="vložený-obrázek.pdf"/>
          <p:cNvPicPr>
            <a:picLocks noChangeAspect="1"/>
          </p:cNvPicPr>
          <p:nvPr/>
        </p:nvPicPr>
        <p:blipFill>
          <a:blip r:embed="rId2">
            <a:alphaModFix amt="6323"/>
            <a:extLst/>
          </a:blip>
          <a:stretch>
            <a:fillRect/>
          </a:stretch>
        </p:blipFill>
        <p:spPr>
          <a:xfrm rot="4020000">
            <a:off x="19395836" y="4786736"/>
            <a:ext cx="5296740" cy="52133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vložený-obrázek.pdf" descr="vložený-obrázek.pdf"/>
          <p:cNvPicPr>
            <a:picLocks noChangeAspect="1"/>
          </p:cNvPicPr>
          <p:nvPr/>
        </p:nvPicPr>
        <p:blipFill>
          <a:blip r:embed="rId2">
            <a:alphaModFix amt="5699"/>
            <a:extLst/>
          </a:blip>
          <a:stretch>
            <a:fillRect/>
          </a:stretch>
        </p:blipFill>
        <p:spPr>
          <a:xfrm rot="4020000">
            <a:off x="1304753" y="-1162952"/>
            <a:ext cx="8387272" cy="82551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vložený-obrázek.pdf" descr="vložený-obrázek.pdf"/>
          <p:cNvPicPr>
            <a:picLocks noChangeAspect="1"/>
          </p:cNvPicPr>
          <p:nvPr/>
        </p:nvPicPr>
        <p:blipFill>
          <a:blip r:embed="rId2">
            <a:alphaModFix amt="6323"/>
            <a:extLst/>
          </a:blip>
          <a:stretch>
            <a:fillRect/>
          </a:stretch>
        </p:blipFill>
        <p:spPr>
          <a:xfrm rot="4020000">
            <a:off x="20242352" y="7889371"/>
            <a:ext cx="4581732" cy="4509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claim_01.ai" descr="claim_01.ai"/>
          <p:cNvPicPr>
            <a:picLocks noChangeAspect="1"/>
          </p:cNvPicPr>
          <p:nvPr/>
        </p:nvPicPr>
        <p:blipFill>
          <a:blip r:embed="rId3">
            <a:extLst/>
          </a:blip>
          <a:srcRect l="0" t="61329" r="0" b="0"/>
          <a:stretch>
            <a:fillRect/>
          </a:stretch>
        </p:blipFill>
        <p:spPr>
          <a:xfrm>
            <a:off x="7367460" y="8178361"/>
            <a:ext cx="9649183" cy="5797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LOGA_nova_bila.png" descr="LOGA_nova_bila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101314" y="4691888"/>
            <a:ext cx="20325234" cy="276423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vložený-obrázek.pdf" descr="vložený-obrázek.pdf"/>
          <p:cNvPicPr>
            <a:picLocks noChangeAspect="1"/>
          </p:cNvPicPr>
          <p:nvPr/>
        </p:nvPicPr>
        <p:blipFill>
          <a:blip r:embed="rId2">
            <a:alphaModFix amt="15081"/>
            <a:extLst/>
          </a:blip>
          <a:stretch>
            <a:fillRect/>
          </a:stretch>
        </p:blipFill>
        <p:spPr>
          <a:xfrm>
            <a:off x="13588150" y="-2279189"/>
            <a:ext cx="10860965" cy="10689875"/>
          </a:xfrm>
          <a:prstGeom prst="rect">
            <a:avLst/>
          </a:prstGeom>
          <a:ln w="12700">
            <a:miter lim="400000"/>
          </a:ln>
        </p:spPr>
      </p:pic>
      <p:sp>
        <p:nvSpPr>
          <p:cNvPr id="108" name="Díky podpoře  Magistrátu hlavního města Prahy  vznikla před rokem Zahrada pro duši"/>
          <p:cNvSpPr txBox="1"/>
          <p:nvPr>
            <p:ph type="title"/>
          </p:nvPr>
        </p:nvSpPr>
        <p:spPr>
          <a:xfrm>
            <a:off x="2178263" y="4105861"/>
            <a:ext cx="20027473" cy="5504278"/>
          </a:xfrm>
          <a:prstGeom prst="rect">
            <a:avLst/>
          </a:prstGeom>
        </p:spPr>
        <p:txBody>
          <a:bodyPr/>
          <a:lstStyle/>
          <a:p>
            <a:pPr defTabSz="1737360">
              <a:lnSpc>
                <a:spcPct val="100000"/>
              </a:lnSpc>
              <a:defRPr spc="-300" sz="10200"/>
            </a:pPr>
            <a:r>
              <a:t>Díky podpoře </a:t>
            </a:r>
            <a:br/>
            <a:r>
              <a:t>Magistrátu hlavního města Prahy </a:t>
            </a:r>
            <a:br/>
            <a:r>
              <a:t>vznikla </a:t>
            </a:r>
            <a:r>
              <a:rPr u="sng"/>
              <a:t>před rokem</a:t>
            </a:r>
            <a:r>
              <a:t> Zahrada pro duši</a:t>
            </a:r>
          </a:p>
        </p:txBody>
      </p:sp>
      <p:pic>
        <p:nvPicPr>
          <p:cNvPr id="109" name="vložený-obrázek.pdf" descr="vložený-obrázek.pdf"/>
          <p:cNvPicPr>
            <a:picLocks noChangeAspect="1"/>
          </p:cNvPicPr>
          <p:nvPr/>
        </p:nvPicPr>
        <p:blipFill>
          <a:blip r:embed="rId3">
            <a:alphaModFix amt="34842"/>
            <a:extLst/>
          </a:blip>
          <a:srcRect l="0" t="0" r="0" b="31390"/>
          <a:stretch>
            <a:fillRect/>
          </a:stretch>
        </p:blipFill>
        <p:spPr>
          <a:xfrm>
            <a:off x="2909061" y="9373706"/>
            <a:ext cx="5665578" cy="382591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vložený-obrázek.pdf" descr="vložený-obrázek.pdf"/>
          <p:cNvPicPr>
            <a:picLocks noChangeAspect="1"/>
          </p:cNvPicPr>
          <p:nvPr/>
        </p:nvPicPr>
        <p:blipFill>
          <a:blip r:embed="rId2">
            <a:alphaModFix amt="15081"/>
            <a:extLst/>
          </a:blip>
          <a:stretch>
            <a:fillRect/>
          </a:stretch>
        </p:blipFill>
        <p:spPr>
          <a:xfrm>
            <a:off x="13588150" y="-2279189"/>
            <a:ext cx="10860965" cy="10689875"/>
          </a:xfrm>
          <a:prstGeom prst="rect">
            <a:avLst/>
          </a:prstGeom>
          <a:ln w="12700">
            <a:miter lim="400000"/>
          </a:ln>
        </p:spPr>
      </p:pic>
      <p:sp>
        <p:nvSpPr>
          <p:cNvPr id="112" name="Ročně pomůžeme více než tisícovce rodin.…"/>
          <p:cNvSpPr txBox="1"/>
          <p:nvPr>
            <p:ph type="title"/>
          </p:nvPr>
        </p:nvSpPr>
        <p:spPr>
          <a:xfrm>
            <a:off x="2178263" y="4105861"/>
            <a:ext cx="20027473" cy="5504278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defRPr spc="-300" sz="10800"/>
            </a:pPr>
            <a:r>
              <a:t>Ročně pomůžeme </a:t>
            </a:r>
            <a:r>
              <a:rPr u="sng"/>
              <a:t>více než tisícovce</a:t>
            </a:r>
            <a:r>
              <a:t> rodin.</a:t>
            </a:r>
            <a:endParaRPr spc="-215"/>
          </a:p>
          <a:p>
            <a:pPr>
              <a:lnSpc>
                <a:spcPct val="100000"/>
              </a:lnSpc>
              <a:defRPr spc="-300" sz="10800"/>
            </a:pPr>
            <a:r>
              <a:t>Stále rozšiřujeme naše </a:t>
            </a:r>
            <a:r>
              <a:rPr u="sng"/>
              <a:t>kapacity</a:t>
            </a:r>
            <a:r>
              <a:t>.</a:t>
            </a:r>
          </a:p>
        </p:txBody>
      </p:sp>
      <p:pic>
        <p:nvPicPr>
          <p:cNvPr id="113" name="vložený-obrázek.pdf" descr="vložený-obrázek.pdf"/>
          <p:cNvPicPr>
            <a:picLocks noChangeAspect="1"/>
          </p:cNvPicPr>
          <p:nvPr/>
        </p:nvPicPr>
        <p:blipFill>
          <a:blip r:embed="rId3">
            <a:alphaModFix amt="34842"/>
            <a:extLst/>
          </a:blip>
          <a:srcRect l="0" t="0" r="0" b="31390"/>
          <a:stretch>
            <a:fillRect/>
          </a:stretch>
        </p:blipFill>
        <p:spPr>
          <a:xfrm>
            <a:off x="2909061" y="9373706"/>
            <a:ext cx="5665578" cy="382591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vložený-obrázek.pdf" descr="vložený-obrázek.pdf"/>
          <p:cNvPicPr>
            <a:picLocks noChangeAspect="1"/>
          </p:cNvPicPr>
          <p:nvPr/>
        </p:nvPicPr>
        <p:blipFill>
          <a:blip r:embed="rId2">
            <a:alphaModFix amt="15081"/>
            <a:extLst/>
          </a:blip>
          <a:stretch>
            <a:fillRect/>
          </a:stretch>
        </p:blipFill>
        <p:spPr>
          <a:xfrm>
            <a:off x="17361805" y="6812"/>
            <a:ext cx="7409043" cy="7292328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Praha je město, kde je kvalitní, dostupná a efektivní síť péče o duševní zdraví."/>
          <p:cNvSpPr txBox="1"/>
          <p:nvPr>
            <p:ph type="body" idx="1"/>
          </p:nvPr>
        </p:nvSpPr>
        <p:spPr>
          <a:xfrm>
            <a:off x="2177425" y="3922519"/>
            <a:ext cx="20003750" cy="8887563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5000"/>
              </a:spcBef>
              <a:defRPr b="1" spc="-100" sz="5700">
                <a:latin typeface="Bahnschrift_Bold"/>
                <a:ea typeface="Bahnschrift_Bold"/>
                <a:cs typeface="Bahnschrift_Bold"/>
                <a:sym typeface="Bahnschrift_Bold"/>
              </a:defRPr>
            </a:pPr>
            <a:r>
              <a:t>Začínáme v Praze budovat dostupnou </a:t>
            </a:r>
            <a:br/>
            <a:r>
              <a:t>a efektivní síť péče o duševní zdraví.</a:t>
            </a:r>
            <a:endParaRPr spc="-57"/>
          </a:p>
          <a:p>
            <a:pPr>
              <a:spcBef>
                <a:spcPts val="5000"/>
              </a:spcBef>
              <a:defRPr b="1" spc="-100" sz="5700">
                <a:latin typeface="Bahnschrift_Bold"/>
                <a:ea typeface="Bahnschrift_Bold"/>
                <a:cs typeface="Bahnschrift_Bold"/>
                <a:sym typeface="Bahnschrift_Bold"/>
              </a:defRPr>
            </a:pPr>
            <a:r>
              <a:t>Spojujeme Pražany, kteří pomoc hledají </a:t>
            </a:r>
            <a:br/>
            <a:r>
              <a:t>s profesionály, kteří pomoc poskytují.</a:t>
            </a:r>
            <a:endParaRPr spc="-57"/>
          </a:p>
          <a:p>
            <a:pPr>
              <a:spcBef>
                <a:spcPts val="5000"/>
              </a:spcBef>
              <a:defRPr b="1" spc="-100" sz="5700">
                <a:latin typeface="Bahnschrift_Bold"/>
                <a:ea typeface="Bahnschrift_Bold"/>
                <a:cs typeface="Bahnschrift_Bold"/>
                <a:sym typeface="Bahnschrift_Bold"/>
              </a:defRPr>
            </a:pPr>
            <a:r>
              <a:t>Pracujeme multidisciplinárně.</a:t>
            </a:r>
            <a:endParaRPr spc="-57"/>
          </a:p>
          <a:p>
            <a:pPr>
              <a:spcBef>
                <a:spcPts val="5000"/>
              </a:spcBef>
              <a:defRPr b="1" spc="-100" sz="5700">
                <a:latin typeface="Bahnschrift_Bold"/>
                <a:ea typeface="Bahnschrift_Bold"/>
                <a:cs typeface="Bahnschrift_Bold"/>
                <a:sym typeface="Bahnschrift_Bold"/>
              </a:defRPr>
            </a:pPr>
            <a:r>
              <a:t>Vysoké standardy na vzdělání a praxi našich týmů.</a:t>
            </a:r>
            <a:endParaRPr spc="-57"/>
          </a:p>
          <a:p>
            <a:pPr>
              <a:spcBef>
                <a:spcPts val="5000"/>
              </a:spcBef>
              <a:defRPr b="1" spc="-100" sz="5700">
                <a:latin typeface="Bahnschrift_Bold"/>
                <a:ea typeface="Bahnschrift_Bold"/>
                <a:cs typeface="Bahnschrift_Bold"/>
                <a:sym typeface="Bahnschrift_Bold"/>
              </a:defRPr>
            </a:pPr>
            <a:r>
              <a:t>Naše služby jsou bezplatné.</a:t>
            </a:r>
          </a:p>
        </p:txBody>
      </p:sp>
      <p:pic>
        <p:nvPicPr>
          <p:cNvPr id="117" name="vložený-obrázek.pdf" descr="vložený-obrázek.pdf"/>
          <p:cNvPicPr>
            <a:picLocks noChangeAspect="1"/>
          </p:cNvPicPr>
          <p:nvPr/>
        </p:nvPicPr>
        <p:blipFill>
          <a:blip r:embed="rId2">
            <a:alphaModFix amt="15081"/>
            <a:extLst/>
          </a:blip>
          <a:stretch>
            <a:fillRect/>
          </a:stretch>
        </p:blipFill>
        <p:spPr>
          <a:xfrm>
            <a:off x="3647149" y="11449973"/>
            <a:ext cx="2260138" cy="2224535"/>
          </a:xfrm>
          <a:prstGeom prst="rect">
            <a:avLst/>
          </a:prstGeom>
          <a:ln w="12700">
            <a:miter lim="400000"/>
          </a:ln>
        </p:spPr>
      </p:pic>
      <p:sp>
        <p:nvSpPr>
          <p:cNvPr id="118" name="Naše společná mise"/>
          <p:cNvSpPr txBox="1"/>
          <p:nvPr/>
        </p:nvSpPr>
        <p:spPr>
          <a:xfrm>
            <a:off x="2178263" y="1851361"/>
            <a:ext cx="20027473" cy="1344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 fontScale="100000" lnSpcReduction="0"/>
          </a:bodyPr>
          <a:lstStyle>
            <a:lvl1pPr>
              <a:spcBef>
                <a:spcPts val="0"/>
              </a:spcBef>
              <a:defRPr b="1" spc="-200" sz="8000">
                <a:solidFill>
                  <a:schemeClr val="accent2"/>
                </a:solidFill>
                <a:latin typeface="Bahnschrift_Bold"/>
                <a:ea typeface="Bahnschrift_Bold"/>
                <a:cs typeface="Bahnschrift_Bold"/>
                <a:sym typeface="Bahnschrift_Bold"/>
              </a:defRPr>
            </a:lvl1pPr>
          </a:lstStyle>
          <a:p>
            <a:pPr/>
            <a:r>
              <a:t>Naše společná mise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Zahrada - struktura18.8.png" descr="Zahrada - struktura18.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14300" y="0"/>
            <a:ext cx="24003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NAŠE CENTRA POMOCI DĚTEM, DOSPÍVAJÍCÍM A RODIČŮM"/>
          <p:cNvSpPr txBox="1"/>
          <p:nvPr>
            <p:ph type="title"/>
          </p:nvPr>
        </p:nvSpPr>
        <p:spPr>
          <a:xfrm>
            <a:off x="2169859" y="1857407"/>
            <a:ext cx="20095082" cy="1319011"/>
          </a:xfrm>
          <a:prstGeom prst="rect">
            <a:avLst/>
          </a:prstGeom>
        </p:spPr>
        <p:txBody>
          <a:bodyPr/>
          <a:lstStyle>
            <a:lvl1pPr defTabSz="1792222">
              <a:defRPr spc="-100" sz="6200"/>
            </a:lvl1pPr>
          </a:lstStyle>
          <a:p>
            <a:pPr/>
            <a:r>
              <a:t>NAŠE CENTRA POMOCI DĚTEM, DOSPÍVAJÍCÍM A RODIČŮM</a:t>
            </a:r>
          </a:p>
        </p:txBody>
      </p:sp>
      <p:sp>
        <p:nvSpPr>
          <p:cNvPr id="123" name="CENTRUM DUŠEVNÍHO ZDRAVÍ PRO DĚTI A ADOLESCENTY PRAHA 7. Poskytujeme dětem, dospívajícím a jejich rodinám komplexní podporu v oblasti duševního zdraví. Korunovační 103/6, Praha 7…"/>
          <p:cNvSpPr txBox="1"/>
          <p:nvPr/>
        </p:nvSpPr>
        <p:spPr>
          <a:xfrm>
            <a:off x="2169859" y="3201302"/>
            <a:ext cx="20095082" cy="9365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 fontScale="100000" lnSpcReduction="0"/>
          </a:bodyPr>
          <a:lstStyle/>
          <a:p>
            <a:pPr>
              <a:spcBef>
                <a:spcPts val="2400"/>
              </a:spcBef>
              <a:defRPr sz="3000">
                <a:solidFill>
                  <a:schemeClr val="accent1"/>
                </a:solidFill>
                <a:latin typeface="Bahnschrift Bold"/>
                <a:ea typeface="Bahnschrift Bold"/>
                <a:cs typeface="Bahnschrift Bold"/>
                <a:sym typeface="Bahnschrift Bold"/>
              </a:defRPr>
            </a:pPr>
            <a:r>
              <a:t>CENTRUM DUŠEVNÍHO ZDRAVÍ PRO DĚTI A ADOLESCENTY PRAHA 7. </a:t>
            </a:r>
            <a:r>
              <a:rPr>
                <a:latin typeface="Bahnschrift Light"/>
                <a:ea typeface="Bahnschrift Light"/>
                <a:cs typeface="Bahnschrift Light"/>
                <a:sym typeface="Bahnschrift Light"/>
              </a:rPr>
              <a:t>Poskytujeme dětem, dospívajícím a jejich rodinám komplexní podporu v oblasti duševního zdraví. Korunovační 103/6, Praha 7</a:t>
            </a:r>
          </a:p>
          <a:p>
            <a:pPr>
              <a:spcBef>
                <a:spcPts val="2400"/>
              </a:spcBef>
              <a:defRPr sz="3000">
                <a:solidFill>
                  <a:schemeClr val="accent1"/>
                </a:solidFill>
                <a:latin typeface="Bahnschrift Bold"/>
                <a:ea typeface="Bahnschrift Bold"/>
                <a:cs typeface="Bahnschrift Bold"/>
                <a:sym typeface="Bahnschrift Bold"/>
              </a:defRPr>
            </a:pPr>
            <a:r>
              <a:t>CENTRUM PERINATÁLNÍ DUŠEVNÍ PÉČE PRAHA 4. </a:t>
            </a:r>
            <a:r>
              <a:rPr>
                <a:latin typeface="Bahnschrift Light"/>
                <a:ea typeface="Bahnschrift Light"/>
                <a:cs typeface="Bahnschrift Light"/>
                <a:sym typeface="Bahnschrift Light"/>
              </a:rPr>
              <a:t>Pomáháme rodičům v období těhotenství a po porodu. Roškotova 1717/2, Praha 4</a:t>
            </a:r>
          </a:p>
          <a:p>
            <a:pPr>
              <a:spcBef>
                <a:spcPts val="2400"/>
              </a:spcBef>
              <a:defRPr sz="3000">
                <a:solidFill>
                  <a:schemeClr val="accent1"/>
                </a:solidFill>
                <a:latin typeface="Bahnschrift Bold"/>
                <a:ea typeface="Bahnschrift Bold"/>
                <a:cs typeface="Bahnschrift Bold"/>
                <a:sym typeface="Bahnschrift Bold"/>
              </a:defRPr>
            </a:pPr>
            <a:r>
              <a:t>CENTRUM PRO RODINY DELTA NA SMÍCHOVĚ. </a:t>
            </a:r>
            <a:r>
              <a:rPr>
                <a:latin typeface="Bahnschrift Light"/>
                <a:ea typeface="Bahnschrift Light"/>
                <a:cs typeface="Bahnschrift Light"/>
                <a:sym typeface="Bahnschrift Light"/>
              </a:rPr>
              <a:t>Pomáháme rodinám v konfliktu a rodinám s výchovnými problémy. Staropramenná 29, Praha 5</a:t>
            </a:r>
          </a:p>
          <a:p>
            <a:pPr>
              <a:spcBef>
                <a:spcPts val="2400"/>
              </a:spcBef>
              <a:defRPr sz="3000">
                <a:solidFill>
                  <a:schemeClr val="accent1"/>
                </a:solidFill>
                <a:latin typeface="Bahnschrift Bold"/>
                <a:ea typeface="Bahnschrift Bold"/>
                <a:cs typeface="Bahnschrift Bold"/>
                <a:sym typeface="Bahnschrift Bold"/>
              </a:defRPr>
            </a:pPr>
            <a:r>
              <a:t>CENTRUM RODINNÉ TERAPIE HORIZONT NA PRAZE 10. </a:t>
            </a:r>
            <a:r>
              <a:rPr>
                <a:latin typeface="Bahnschrift Light"/>
                <a:ea typeface="Bahnschrift Light"/>
                <a:cs typeface="Bahnschrift Light"/>
                <a:sym typeface="Bahnschrift Light"/>
              </a:rPr>
              <a:t>Podporujeme děti, dospívající a rodinu ve vzájemné komunikaci, soudržnosti a zdravých vztazích. Doubravčická 1474/21, Praha 10</a:t>
            </a:r>
          </a:p>
          <a:p>
            <a:pPr>
              <a:spcBef>
                <a:spcPts val="2400"/>
              </a:spcBef>
              <a:defRPr sz="3000">
                <a:solidFill>
                  <a:schemeClr val="accent1"/>
                </a:solidFill>
                <a:latin typeface="Bahnschrift Bold"/>
                <a:ea typeface="Bahnschrift Bold"/>
                <a:cs typeface="Bahnschrift Bold"/>
                <a:sym typeface="Bahnschrift Bold"/>
              </a:defRPr>
            </a:pPr>
            <a:r>
              <a:t>CENTRUM PRO DĚTI MEZIPATRO V NUSLÍCH.</a:t>
            </a:r>
            <a:r>
              <a:rPr>
                <a:latin typeface="Bahnschrift Light"/>
                <a:ea typeface="Bahnschrift Light"/>
                <a:cs typeface="Bahnschrift Light"/>
                <a:sym typeface="Bahnschrift Light"/>
              </a:rPr>
              <a:t> Provázíme děti a dospívající v náročných situacích a životních změnách. Na Klikovce 367/7, Praha 4</a:t>
            </a:r>
          </a:p>
          <a:p>
            <a:pPr>
              <a:spcBef>
                <a:spcPts val="2400"/>
              </a:spcBef>
              <a:defRPr sz="3000">
                <a:solidFill>
                  <a:schemeClr val="accent1"/>
                </a:solidFill>
                <a:latin typeface="Bahnschrift Bold"/>
                <a:ea typeface="Bahnschrift Bold"/>
                <a:cs typeface="Bahnschrift Bold"/>
                <a:sym typeface="Bahnschrift Bold"/>
              </a:defRPr>
            </a:pPr>
            <a:r>
              <a:t>KRIZOVÁ POMOC DĚTEM V CENTRU PRAHY. </a:t>
            </a:r>
            <a:r>
              <a:rPr>
                <a:latin typeface="Bahnschrift Light"/>
                <a:ea typeface="Bahnschrift Light"/>
                <a:cs typeface="Bahnschrift Light"/>
                <a:sym typeface="Bahnschrift Light"/>
              </a:rPr>
              <a:t>Pomáháme dětem a dospívajícím překonat krizovou nebo náročnou životní situaci, kterou nejsou schopny řešit vlastními silami nebo za pomoci své rodiny, Hálkova 13, 120 00 Praha 2 </a:t>
            </a:r>
          </a:p>
          <a:p>
            <a:pPr>
              <a:spcBef>
                <a:spcPts val="2400"/>
              </a:spcBef>
              <a:defRPr sz="3000">
                <a:solidFill>
                  <a:schemeClr val="accent1"/>
                </a:solidFill>
                <a:latin typeface="Bahnschrift Bold"/>
                <a:ea typeface="Bahnschrift Bold"/>
                <a:cs typeface="Bahnschrift Bold"/>
                <a:sym typeface="Bahnschrift Bold"/>
              </a:defRPr>
            </a:pPr>
            <a:r>
              <a:t>DŮM PŘEMYSLA PITTRA PRO DĚTI  V RUZYNI  </a:t>
            </a:r>
            <a:r>
              <a:rPr>
                <a:latin typeface="Bahnschrift Light"/>
                <a:ea typeface="Bahnschrift Light"/>
                <a:cs typeface="Bahnschrift Light"/>
                <a:sym typeface="Bahnschrift Light"/>
              </a:rPr>
              <a:t>je pobytové zařízení pro děti vyžadující okamžitou pomoc, pro děti, které se ocitly v krizové situaci a nemohou zůstat ve svém přirozeném prostředí. Karlovarská 337/18, Praha 6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noFill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200+"/>
          <p:cNvSpPr txBox="1"/>
          <p:nvPr/>
        </p:nvSpPr>
        <p:spPr>
          <a:xfrm>
            <a:off x="2207262" y="2989671"/>
            <a:ext cx="6322636" cy="38323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36" tIns="91436" rIns="91436" bIns="91436">
            <a:normAutofit fontScale="100000" lnSpcReduction="0"/>
          </a:bodyPr>
          <a:lstStyle>
            <a:lvl1pPr defTabSz="1259857">
              <a:lnSpc>
                <a:spcPct val="90000"/>
              </a:lnSpc>
              <a:spcBef>
                <a:spcPts val="0"/>
              </a:spcBef>
              <a:defRPr b="1" spc="-1100" sz="17400">
                <a:solidFill>
                  <a:srgbClr val="6F873A"/>
                </a:solidFill>
                <a:latin typeface="Bahnschrift_Bold"/>
                <a:ea typeface="Bahnschrift_Bold"/>
                <a:cs typeface="Bahnschrift_Bold"/>
                <a:sym typeface="Bahnschrift_Bold"/>
              </a:defRPr>
            </a:lvl1pPr>
          </a:lstStyle>
          <a:p>
            <a:pPr/>
            <a:r>
              <a:t>200+</a:t>
            </a:r>
          </a:p>
        </p:txBody>
      </p:sp>
      <p:sp>
        <p:nvSpPr>
          <p:cNvPr id="126" name="3 000+"/>
          <p:cNvSpPr txBox="1"/>
          <p:nvPr/>
        </p:nvSpPr>
        <p:spPr>
          <a:xfrm>
            <a:off x="8675781" y="4911976"/>
            <a:ext cx="7032439" cy="40130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36" tIns="91436" rIns="91436" bIns="91436">
            <a:normAutofit fontScale="100000" lnSpcReduction="0"/>
          </a:bodyPr>
          <a:lstStyle>
            <a:lvl1pPr defTabSz="1259857">
              <a:lnSpc>
                <a:spcPct val="90000"/>
              </a:lnSpc>
              <a:spcBef>
                <a:spcPts val="0"/>
              </a:spcBef>
              <a:defRPr b="1" spc="-1100" sz="17400">
                <a:solidFill>
                  <a:srgbClr val="5C718C"/>
                </a:solidFill>
                <a:latin typeface="Bahnschrift_Bold"/>
                <a:ea typeface="Bahnschrift_Bold"/>
                <a:cs typeface="Bahnschrift_Bold"/>
                <a:sym typeface="Bahnschrift_Bold"/>
              </a:defRPr>
            </a:lvl1pPr>
          </a:lstStyle>
          <a:p>
            <a:pPr/>
            <a:r>
              <a:t>3 000+</a:t>
            </a:r>
          </a:p>
        </p:txBody>
      </p:sp>
      <p:sp>
        <p:nvSpPr>
          <p:cNvPr id="127" name="Do konce roku bude za námi 200 workshopů,  seminářů, webinářů, přednášek našich peer specialistů a lektorů"/>
          <p:cNvSpPr txBox="1"/>
          <p:nvPr/>
        </p:nvSpPr>
        <p:spPr>
          <a:xfrm>
            <a:off x="6991611" y="3325612"/>
            <a:ext cx="7707166" cy="149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36" tIns="91436" rIns="91436" bIns="91436">
            <a:normAutofit fontScale="100000" lnSpcReduction="0"/>
          </a:bodyPr>
          <a:lstStyle/>
          <a:p>
            <a:pPr defTabSz="907096">
              <a:lnSpc>
                <a:spcPct val="90000"/>
              </a:lnSpc>
              <a:spcBef>
                <a:spcPts val="0"/>
              </a:spcBef>
              <a:defRPr b="1" sz="3000">
                <a:solidFill>
                  <a:srgbClr val="5C718C"/>
                </a:solidFill>
                <a:latin typeface="Bahnschrift_Bold"/>
                <a:ea typeface="Bahnschrift_Bold"/>
                <a:cs typeface="Bahnschrift_Bold"/>
                <a:sym typeface="Bahnschrift_Bold"/>
              </a:defRPr>
            </a:pPr>
            <a:r>
              <a:t>Do konce roku bude za námi 200 workshopů, </a:t>
            </a:r>
            <a:br/>
            <a:r>
              <a:t>seminářů, webinářů, přednášek našich peer specialistů a lektorů</a:t>
            </a:r>
          </a:p>
        </p:txBody>
      </p:sp>
      <p:sp>
        <p:nvSpPr>
          <p:cNvPr id="128" name="Do konce roku proškolíme více než 3 000 účastníků"/>
          <p:cNvSpPr txBox="1"/>
          <p:nvPr/>
        </p:nvSpPr>
        <p:spPr>
          <a:xfrm>
            <a:off x="14779838" y="5119989"/>
            <a:ext cx="6745070" cy="199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36" tIns="91436" rIns="91436" bIns="91436">
            <a:normAutofit fontScale="100000" lnSpcReduction="0"/>
          </a:bodyPr>
          <a:lstStyle>
            <a:lvl1pPr defTabSz="1259857">
              <a:lnSpc>
                <a:spcPct val="90000"/>
              </a:lnSpc>
              <a:spcBef>
                <a:spcPts val="0"/>
              </a:spcBef>
              <a:defRPr b="1" sz="4000">
                <a:solidFill>
                  <a:srgbClr val="6F873A"/>
                </a:solidFill>
                <a:latin typeface="Bahnschrift_Bold"/>
                <a:ea typeface="Bahnschrift_Bold"/>
                <a:cs typeface="Bahnschrift_Bold"/>
                <a:sym typeface="Bahnschrift_Bold"/>
              </a:defRPr>
            </a:lvl1pPr>
          </a:lstStyle>
          <a:p>
            <a:pPr/>
            <a:r>
              <a:t>Do konce roku proškolíme více než 3 000 účastníků</a:t>
            </a:r>
          </a:p>
        </p:txBody>
      </p:sp>
      <p:pic>
        <p:nvPicPr>
          <p:cNvPr id="129" name="Screenshot 2025-05-28 at 18.46.25.png" descr="Screenshot 2025-05-28 at 18.46.2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65683" y="641044"/>
            <a:ext cx="3321012" cy="1998008"/>
          </a:xfrm>
          <a:prstGeom prst="rect">
            <a:avLst/>
          </a:prstGeom>
          <a:ln w="12700">
            <a:miter lim="400000"/>
          </a:ln>
        </p:spPr>
      </p:pic>
      <p:sp>
        <p:nvSpPr>
          <p:cNvPr id="130" name="Vědět, abychom mohli pomáhat."/>
          <p:cNvSpPr txBox="1"/>
          <p:nvPr/>
        </p:nvSpPr>
        <p:spPr>
          <a:xfrm>
            <a:off x="5165611" y="1508041"/>
            <a:ext cx="20720656" cy="9244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36" tIns="91436" rIns="91436" bIns="91436">
            <a:spAutoFit/>
          </a:bodyPr>
          <a:lstStyle>
            <a:lvl1pPr>
              <a:lnSpc>
                <a:spcPct val="90000"/>
              </a:lnSpc>
              <a:spcBef>
                <a:spcPts val="3000"/>
              </a:spcBef>
              <a:defRPr b="1" spc="-58" sz="5800">
                <a:solidFill>
                  <a:schemeClr val="accent1"/>
                </a:solidFill>
                <a:latin typeface="Bahnschrift_Bold"/>
                <a:ea typeface="Bahnschrift_Bold"/>
                <a:cs typeface="Bahnschrift_Bold"/>
                <a:sym typeface="Bahnschrift_Bold"/>
              </a:defRPr>
            </a:lvl1pPr>
          </a:lstStyle>
          <a:p>
            <a:pPr/>
            <a:r>
              <a:t>Vědět, abychom mohli pomáhat.</a:t>
            </a:r>
          </a:p>
        </p:txBody>
      </p:sp>
      <p:sp>
        <p:nvSpPr>
          <p:cNvPr id="131" name="Vzděláváme odborníky pracující v sociální, zdravotní oblasti, školské oblasti, a širokou veřejnost – rodiče, děti a mládež…"/>
          <p:cNvSpPr txBox="1"/>
          <p:nvPr/>
        </p:nvSpPr>
        <p:spPr>
          <a:xfrm>
            <a:off x="2213354" y="7594654"/>
            <a:ext cx="20912140" cy="49020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36" tIns="91436" rIns="91436" bIns="91436">
            <a:spAutoFit/>
          </a:bodyPr>
          <a:lstStyle/>
          <a:p>
            <a:pPr>
              <a:spcBef>
                <a:spcPts val="2000"/>
              </a:spcBef>
              <a:defRPr>
                <a:solidFill>
                  <a:schemeClr val="accent1"/>
                </a:solidFill>
                <a:latin typeface="Bahnschrift Bold"/>
                <a:ea typeface="Bahnschrift Bold"/>
                <a:cs typeface="Bahnschrift Bold"/>
                <a:sym typeface="Bahnschrift Bold"/>
              </a:defRPr>
            </a:pPr>
            <a:r>
              <a:t>Vzděláváme</a:t>
            </a:r>
            <a:r>
              <a:rPr>
                <a:latin typeface="Bahnschrift Light"/>
                <a:ea typeface="Bahnschrift Light"/>
                <a:cs typeface="Bahnschrift Light"/>
                <a:sym typeface="Bahnschrift Light"/>
              </a:rPr>
              <a:t> odborníky pracující v sociální, zdravotní oblasti, školské oblasti, a širokou veřejnost – rodiče, děti a mládež</a:t>
            </a:r>
          </a:p>
          <a:p>
            <a:pPr>
              <a:spcBef>
                <a:spcPts val="2000"/>
              </a:spcBef>
              <a:defRPr>
                <a:solidFill>
                  <a:schemeClr val="accent1"/>
                </a:solidFill>
                <a:latin typeface="Bahnschrift Bold"/>
                <a:ea typeface="Bahnschrift Bold"/>
                <a:cs typeface="Bahnschrift Bold"/>
                <a:sym typeface="Bahnschrift Bold"/>
              </a:defRPr>
            </a:pPr>
            <a:r>
              <a:t>Propojujeme</a:t>
            </a:r>
            <a:r>
              <a:rPr>
                <a:latin typeface="Bahnschrift Light"/>
                <a:ea typeface="Bahnschrift Light"/>
                <a:cs typeface="Bahnschrift Light"/>
                <a:sym typeface="Bahnschrift Light"/>
              </a:rPr>
              <a:t> poskytovatele služeb v Praze, aby byla péče dostupná, kvalitní a efektivní. </a:t>
            </a:r>
          </a:p>
          <a:p>
            <a:pPr>
              <a:spcBef>
                <a:spcPts val="2000"/>
              </a:spcBef>
              <a:defRPr>
                <a:solidFill>
                  <a:schemeClr val="accent1"/>
                </a:solidFill>
                <a:latin typeface="Bahnschrift Bold"/>
                <a:ea typeface="Bahnschrift Bold"/>
                <a:cs typeface="Bahnschrift Bold"/>
                <a:sym typeface="Bahnschrift Bold"/>
              </a:defRPr>
            </a:pPr>
            <a:r>
              <a:t>Destigmatizujeme</a:t>
            </a:r>
            <a:r>
              <a:rPr>
                <a:latin typeface="Bahnschrift Light"/>
                <a:ea typeface="Bahnschrift Light"/>
                <a:cs typeface="Bahnschrift Light"/>
                <a:sym typeface="Bahnschrift Light"/>
              </a:rPr>
              <a:t> témata péče o duševní zdraví</a:t>
            </a:r>
          </a:p>
          <a:p>
            <a:pPr>
              <a:spcBef>
                <a:spcPts val="2000"/>
              </a:spcBef>
              <a:defRPr>
                <a:solidFill>
                  <a:schemeClr val="accent1"/>
                </a:solidFill>
                <a:latin typeface="Bahnschrift Bold"/>
                <a:ea typeface="Bahnschrift Bold"/>
                <a:cs typeface="Bahnschrift Bold"/>
                <a:sym typeface="Bahnschrift Bold"/>
              </a:defRPr>
            </a:pPr>
            <a:r>
              <a:t>Zapojujeme Peer specialisty </a:t>
            </a:r>
            <a:r>
              <a:rPr>
                <a:latin typeface="Bahnschrift Light"/>
                <a:ea typeface="Bahnschrift Light"/>
                <a:cs typeface="Bahnschrift Light"/>
                <a:sym typeface="Bahnschrift Light"/>
              </a:rPr>
              <a:t>do tvorby programů a služeb.</a:t>
            </a:r>
          </a:p>
          <a:p>
            <a:pPr>
              <a:spcBef>
                <a:spcPts val="2000"/>
              </a:spcBef>
              <a:defRPr>
                <a:solidFill>
                  <a:schemeClr val="accent1"/>
                </a:solidFill>
              </a:defRPr>
            </a:pPr>
            <a:r>
              <a:t>V rámci Institutu pracuje </a:t>
            </a:r>
            <a:r>
              <a:rPr>
                <a:latin typeface="Bahnschrift Bold"/>
                <a:ea typeface="Bahnschrift Bold"/>
                <a:cs typeface="Bahnschrift Bold"/>
                <a:sym typeface="Bahnschrift Bold"/>
              </a:rPr>
              <a:t>Krajská koordinátorka péče o duševní zdraví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vložený-obrázek.pdf" descr="vložený-obrázek.pdf"/>
          <p:cNvPicPr>
            <a:picLocks noChangeAspect="1"/>
          </p:cNvPicPr>
          <p:nvPr/>
        </p:nvPicPr>
        <p:blipFill>
          <a:blip r:embed="rId2">
            <a:alphaModFix amt="20304"/>
            <a:extLst/>
          </a:blip>
          <a:stretch>
            <a:fillRect/>
          </a:stretch>
        </p:blipFill>
        <p:spPr>
          <a:xfrm>
            <a:off x="20322051" y="-332317"/>
            <a:ext cx="3827515" cy="376722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vložený-obrázek.pdf" descr="vložený-obrázek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284251" y="11502365"/>
            <a:ext cx="1340121" cy="1319011"/>
          </a:xfrm>
          <a:prstGeom prst="rect">
            <a:avLst/>
          </a:prstGeom>
          <a:ln w="12700">
            <a:miter lim="400000"/>
          </a:ln>
        </p:spPr>
      </p:pic>
      <p:sp>
        <p:nvSpPr>
          <p:cNvPr id="135" name="Psychosociální modul v aplikaci Záchranka"/>
          <p:cNvSpPr txBox="1"/>
          <p:nvPr>
            <p:ph type="title"/>
          </p:nvPr>
        </p:nvSpPr>
        <p:spPr>
          <a:xfrm>
            <a:off x="2169859" y="1859276"/>
            <a:ext cx="20095082" cy="1319011"/>
          </a:xfrm>
          <a:prstGeom prst="rect">
            <a:avLst/>
          </a:prstGeom>
        </p:spPr>
        <p:txBody>
          <a:bodyPr/>
          <a:lstStyle>
            <a:lvl1pPr>
              <a:defRPr spc="-100"/>
            </a:lvl1pPr>
          </a:lstStyle>
          <a:p>
            <a:pPr/>
            <a:r>
              <a:t>Psychosociální modul v aplikaci Záchranka</a:t>
            </a:r>
          </a:p>
        </p:txBody>
      </p:sp>
      <p:pic>
        <p:nvPicPr>
          <p:cNvPr id="136" name="zachranka_foun1.png" descr="zachranka_foun1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484077" y="3824251"/>
            <a:ext cx="3884904" cy="7130196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355600" dist="0" dir="0">
              <a:srgbClr val="000000">
                <a:alpha val="50177"/>
              </a:srgbClr>
            </a:outerShdw>
          </a:effectLst>
        </p:spPr>
      </p:pic>
      <p:pic>
        <p:nvPicPr>
          <p:cNvPr id="137" name="zachranka_foun2.png" descr="zachranka_foun2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4582841" y="3824251"/>
            <a:ext cx="3884904" cy="7130196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355600" dist="0" dir="0">
              <a:srgbClr val="000000">
                <a:alpha val="50177"/>
              </a:srgbClr>
            </a:outerShdw>
          </a:effectLst>
        </p:spPr>
      </p:pic>
      <p:pic>
        <p:nvPicPr>
          <p:cNvPr id="138" name="zachranka_foun3.png" descr="zachranka_foun3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8643398" y="3824251"/>
            <a:ext cx="3884904" cy="7130196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355600" dist="0" dir="0">
              <a:srgbClr val="000000">
                <a:alpha val="50177"/>
              </a:srgbClr>
            </a:outerShdw>
          </a:effectLst>
        </p:spPr>
      </p:pic>
      <p:pic>
        <p:nvPicPr>
          <p:cNvPr id="139" name="Connection Line" descr="Connection Line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7344009" y="9140814"/>
            <a:ext cx="2248461" cy="607470"/>
          </a:xfrm>
          <a:prstGeom prst="rect">
            <a:avLst/>
          </a:prstGeom>
          <a:ln w="12700">
            <a:miter lim="400000"/>
          </a:ln>
        </p:spPr>
      </p:pic>
      <p:sp>
        <p:nvSpPr>
          <p:cNvPr id="140" name="pomoc pro všechny Pražany…"/>
          <p:cNvSpPr txBox="1"/>
          <p:nvPr/>
        </p:nvSpPr>
        <p:spPr>
          <a:xfrm>
            <a:off x="2195259" y="6283190"/>
            <a:ext cx="8632836" cy="88119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 fontScale="100000" lnSpcReduction="0"/>
          </a:bodyPr>
          <a:lstStyle/>
          <a:p>
            <a:pPr>
              <a:defRPr sz="4000">
                <a:solidFill>
                  <a:schemeClr val="accent1"/>
                </a:solidFill>
              </a:defRPr>
            </a:pPr>
          </a:p>
          <a:p>
            <a:pPr marL="381000" indent="-381000">
              <a:buSzPct val="100000"/>
              <a:buChar char="‣"/>
              <a:defRPr sz="4000">
                <a:solidFill>
                  <a:schemeClr val="accent1"/>
                </a:solidFill>
              </a:defRPr>
            </a:pPr>
            <a:r>
              <a:t>pomoc pro všechny Pražany</a:t>
            </a:r>
          </a:p>
          <a:p>
            <a:pPr marL="381000" indent="-381000">
              <a:buSzPct val="100000"/>
              <a:buChar char="‣"/>
              <a:defRPr sz="4000">
                <a:solidFill>
                  <a:schemeClr val="accent1"/>
                </a:solidFill>
              </a:defRPr>
            </a:pPr>
            <a:r>
              <a:t>v jedné aplikaci</a:t>
            </a:r>
          </a:p>
          <a:p>
            <a:pPr marL="381000" indent="-381000">
              <a:buSzPct val="100000"/>
              <a:buChar char="‣"/>
              <a:defRPr sz="4000">
                <a:solidFill>
                  <a:schemeClr val="accent1"/>
                </a:solidFill>
              </a:defRPr>
            </a:pPr>
            <a:r>
              <a:t>záchrana života</a:t>
            </a:r>
          </a:p>
          <a:p>
            <a:pPr marL="381000" indent="-381000">
              <a:buSzPct val="100000"/>
              <a:buChar char="‣"/>
              <a:defRPr sz="4000">
                <a:solidFill>
                  <a:schemeClr val="accent1"/>
                </a:solidFill>
              </a:defRPr>
            </a:pPr>
            <a:r>
              <a:t>včasná pomoc do 14 dnů</a:t>
            </a:r>
          </a:p>
          <a:p>
            <a:pPr marL="381000" indent="-381000">
              <a:buSzPct val="100000"/>
              <a:buChar char="‣"/>
              <a:defRPr sz="4000">
                <a:solidFill>
                  <a:schemeClr val="accent1"/>
                </a:solidFill>
              </a:defRPr>
            </a:pPr>
            <a:r>
              <a:t>všechny věkové kategorie</a:t>
            </a:r>
          </a:p>
        </p:txBody>
      </p:sp>
      <p:sp>
        <p:nvSpPr>
          <p:cNvPr id="141" name="4 000"/>
          <p:cNvSpPr txBox="1"/>
          <p:nvPr/>
        </p:nvSpPr>
        <p:spPr>
          <a:xfrm>
            <a:off x="2249580" y="3424323"/>
            <a:ext cx="7032437" cy="40130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36" tIns="91436" rIns="91436" bIns="91436">
            <a:normAutofit fontScale="100000" lnSpcReduction="0"/>
          </a:bodyPr>
          <a:lstStyle>
            <a:lvl1pPr defTabSz="1259857">
              <a:lnSpc>
                <a:spcPct val="90000"/>
              </a:lnSpc>
              <a:spcBef>
                <a:spcPts val="0"/>
              </a:spcBef>
              <a:defRPr b="1" spc="-1100" sz="17400">
                <a:solidFill>
                  <a:srgbClr val="5C718C"/>
                </a:solidFill>
                <a:latin typeface="Bahnschrift_Bold"/>
                <a:ea typeface="Bahnschrift_Bold"/>
                <a:cs typeface="Bahnschrift_Bold"/>
                <a:sym typeface="Bahnschrift_Bold"/>
              </a:defRPr>
            </a:lvl1pPr>
          </a:lstStyle>
          <a:p>
            <a:pPr/>
            <a:r>
              <a:t>4 000</a:t>
            </a:r>
          </a:p>
        </p:txBody>
      </p:sp>
      <p:sp>
        <p:nvSpPr>
          <p:cNvPr id="142" name="Pražanů využilo modul od spuštění v březnu 2025"/>
          <p:cNvSpPr txBox="1"/>
          <p:nvPr/>
        </p:nvSpPr>
        <p:spPr>
          <a:xfrm>
            <a:off x="2530975" y="5486536"/>
            <a:ext cx="6745070" cy="199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36" tIns="91436" rIns="91436" bIns="91436">
            <a:normAutofit fontScale="100000" lnSpcReduction="0"/>
          </a:bodyPr>
          <a:lstStyle>
            <a:lvl1pPr defTabSz="1259857">
              <a:lnSpc>
                <a:spcPct val="90000"/>
              </a:lnSpc>
              <a:spcBef>
                <a:spcPts val="0"/>
              </a:spcBef>
              <a:defRPr b="1" sz="4000">
                <a:solidFill>
                  <a:srgbClr val="6F873A"/>
                </a:solidFill>
                <a:latin typeface="Bahnschrift_Bold"/>
                <a:ea typeface="Bahnschrift_Bold"/>
                <a:cs typeface="Bahnschrift_Bold"/>
                <a:sym typeface="Bahnschrift_Bold"/>
              </a:defRPr>
            </a:lvl1pPr>
          </a:lstStyle>
          <a:p>
            <a:pPr/>
            <a:r>
              <a:t>Pražanů využilo modul od spuštění v březnu 2025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CO PLÁNUJEME V ROCE 2026"/>
          <p:cNvSpPr txBox="1"/>
          <p:nvPr>
            <p:ph type="title"/>
          </p:nvPr>
        </p:nvSpPr>
        <p:spPr>
          <a:xfrm>
            <a:off x="2169859" y="1857407"/>
            <a:ext cx="20095082" cy="1319011"/>
          </a:xfrm>
          <a:prstGeom prst="rect">
            <a:avLst/>
          </a:prstGeom>
        </p:spPr>
        <p:txBody>
          <a:bodyPr/>
          <a:lstStyle>
            <a:lvl1pPr>
              <a:defRPr spc="-100"/>
            </a:lvl1pPr>
          </a:lstStyle>
          <a:p>
            <a:pPr/>
            <a:r>
              <a:t>CO PLÁNUJEME V ROCE 2026</a:t>
            </a:r>
          </a:p>
        </p:txBody>
      </p:sp>
      <p:sp>
        <p:nvSpPr>
          <p:cNvPr id="145" name="OTEVŘENÍ NOVÉ AKUTNÍ PSYCHIATRICKÉ AMBULANCE PRO DĚTI A DOSPÍVAJÍCÍ…"/>
          <p:cNvSpPr txBox="1"/>
          <p:nvPr/>
        </p:nvSpPr>
        <p:spPr>
          <a:xfrm>
            <a:off x="2169859" y="2667902"/>
            <a:ext cx="20095082" cy="9365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 fontScale="100000" lnSpcReduction="0"/>
          </a:bodyPr>
          <a:lstStyle/>
          <a:p>
            <a:pPr>
              <a:spcBef>
                <a:spcPts val="2400"/>
              </a:spcBef>
              <a:defRPr sz="4100">
                <a:solidFill>
                  <a:schemeClr val="accent1"/>
                </a:solidFill>
                <a:latin typeface="Bahnschrift Bold"/>
                <a:ea typeface="Bahnschrift Bold"/>
                <a:cs typeface="Bahnschrift Bold"/>
                <a:sym typeface="Bahnschrift Bold"/>
              </a:defRPr>
            </a:pPr>
          </a:p>
          <a:p>
            <a:pPr>
              <a:spcBef>
                <a:spcPts val="2400"/>
              </a:spcBef>
              <a:defRPr sz="4100" u="sng">
                <a:solidFill>
                  <a:schemeClr val="accent1"/>
                </a:solidFill>
                <a:latin typeface="Bahnschrift Bold"/>
                <a:ea typeface="Bahnschrift Bold"/>
                <a:cs typeface="Bahnschrift Bold"/>
                <a:sym typeface="Bahnschrift Bold"/>
              </a:defRPr>
            </a:pPr>
          </a:p>
          <a:p>
            <a:pPr marL="381000" indent="-381000">
              <a:buSzPct val="100000"/>
              <a:buChar char="‣"/>
              <a:defRPr>
                <a:solidFill>
                  <a:schemeClr val="accent1"/>
                </a:solidFill>
              </a:defRPr>
            </a:pPr>
            <a:r>
              <a:t>OTEVŘENÍ NOVÉ </a:t>
            </a:r>
            <a:r>
              <a:rPr u="sng"/>
              <a:t>AKUTNÍ PSYCHIATRICKÉ AMBULANCE PRO DĚTI A DOSPÍVAJÍCÍ</a:t>
            </a:r>
            <a:endParaRPr u="sng"/>
          </a:p>
          <a:p>
            <a:pPr marL="381000" indent="-381000">
              <a:buSzPct val="100000"/>
              <a:buChar char="‣"/>
              <a:defRPr>
                <a:solidFill>
                  <a:schemeClr val="accent1"/>
                </a:solidFill>
              </a:defRPr>
            </a:pPr>
            <a:r>
              <a:t>VYTVOŘENÍ SAMOSTATNÉ </a:t>
            </a:r>
            <a:r>
              <a:rPr u="sng"/>
              <a:t>TERÉNNÍ SLUŽBY PRO DĚTI, ADOLESCENTY A JEJICH RODINY</a:t>
            </a:r>
            <a:endParaRPr u="sng"/>
          </a:p>
          <a:p>
            <a:pPr marL="381000" indent="-381000">
              <a:buSzPct val="100000"/>
              <a:buChar char="‣"/>
              <a:defRPr>
                <a:solidFill>
                  <a:schemeClr val="accent1"/>
                </a:solidFill>
              </a:defRPr>
            </a:pPr>
            <a:r>
              <a:t>ROZŠÍŘENÍ SLUŽEB CENTER O </a:t>
            </a:r>
            <a:r>
              <a:rPr u="sng"/>
              <a:t>DENNÍ STACIONÁŘE</a:t>
            </a:r>
            <a:endParaRPr u="sng"/>
          </a:p>
          <a:p>
            <a:pPr marL="381000" indent="-381000">
              <a:buSzPct val="100000"/>
              <a:buChar char="‣"/>
              <a:defRPr>
                <a:solidFill>
                  <a:schemeClr val="accent1"/>
                </a:solidFill>
              </a:defRPr>
            </a:pPr>
            <a:r>
              <a:t>ROZŠÍŘENÍ SLUŽEB  CENTER O </a:t>
            </a:r>
            <a:r>
              <a:rPr u="sng"/>
              <a:t>POBYTOVÁ LŮŽKA</a:t>
            </a:r>
            <a:endParaRPr u="sng"/>
          </a:p>
          <a:p>
            <a:pPr marL="381000" indent="-381000">
              <a:buSzPct val="100000"/>
              <a:buChar char="‣"/>
              <a:defRPr>
                <a:solidFill>
                  <a:schemeClr val="accent1"/>
                </a:solidFill>
              </a:defRPr>
            </a:pPr>
            <a:r>
              <a:t>POKRAČOVÁNÍ ÚSPĚŠNÝCH </a:t>
            </a:r>
            <a:r>
              <a:rPr u="sng"/>
              <a:t>PROGRAMŮ</a:t>
            </a:r>
            <a:r>
              <a:t> -  KURZ PŘEDPORODNÍ PŘÍPRAVY PRO RODIČE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Motiv Office">
  <a:themeElements>
    <a:clrScheme name="Motiv Office">
      <a:dk1>
        <a:srgbClr val="FFFFFF"/>
      </a:dk1>
      <a:lt1>
        <a:srgbClr val="6B5C88"/>
      </a:lt1>
      <a:dk2>
        <a:srgbClr val="A7A7A7"/>
      </a:dk2>
      <a:lt2>
        <a:srgbClr val="535353"/>
      </a:lt2>
      <a:accent1>
        <a:srgbClr val="69882C"/>
      </a:accent1>
      <a:accent2>
        <a:srgbClr val="EAB3C0"/>
      </a:accent2>
      <a:accent3>
        <a:srgbClr val="9BD5E1"/>
      </a:accent3>
      <a:accent4>
        <a:srgbClr val="838EAD"/>
      </a:accent4>
      <a:accent5>
        <a:srgbClr val="E30420"/>
      </a:accent5>
      <a:accent6>
        <a:srgbClr val="4EA72E"/>
      </a:accent6>
      <a:hlink>
        <a:srgbClr val="0000FF"/>
      </a:hlink>
      <a:folHlink>
        <a:srgbClr val="FF00FF"/>
      </a:folHlink>
    </a:clrScheme>
    <a:fontScheme name="Motiv Office">
      <a:majorFont>
        <a:latin typeface="Helvetica"/>
        <a:ea typeface="Helvetica"/>
        <a:cs typeface="Helvetica"/>
      </a:majorFont>
      <a:minorFont>
        <a:latin typeface="Aptos"/>
        <a:ea typeface="Aptos"/>
        <a:cs typeface="Aptos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6" tIns="91436" rIns="91436" bIns="91436" numCol="1" spcCol="38100" rtlCol="0" anchor="ctr" upright="0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16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6B5C88"/>
            </a:solidFill>
            <a:effectLst/>
            <a:uFillTx/>
            <a:latin typeface="Bahnschrift Light"/>
            <a:ea typeface="Bahnschrift Light"/>
            <a:cs typeface="Bahnschrift Light"/>
            <a:sym typeface="Bahnschrift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91436" tIns="91436" rIns="91436" bIns="91436" numCol="1" spcCol="38100" rtlCol="0" anchor="t" upright="0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16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6B5C88"/>
            </a:solidFill>
            <a:effectLst/>
            <a:uFillTx/>
            <a:latin typeface="Bahnschrift Light"/>
            <a:ea typeface="Bahnschrift Light"/>
            <a:cs typeface="Bahnschrift Light"/>
            <a:sym typeface="Bahnschrift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Motiv Office">
  <a:themeElements>
    <a:clrScheme name="Motiv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69882C"/>
      </a:accent1>
      <a:accent2>
        <a:srgbClr val="EAB3C0"/>
      </a:accent2>
      <a:accent3>
        <a:srgbClr val="9BD5E1"/>
      </a:accent3>
      <a:accent4>
        <a:srgbClr val="838EAD"/>
      </a:accent4>
      <a:accent5>
        <a:srgbClr val="E30420"/>
      </a:accent5>
      <a:accent6>
        <a:srgbClr val="4EA72E"/>
      </a:accent6>
      <a:hlink>
        <a:srgbClr val="0000FF"/>
      </a:hlink>
      <a:folHlink>
        <a:srgbClr val="FF00FF"/>
      </a:folHlink>
    </a:clrScheme>
    <a:fontScheme name="Motiv Office">
      <a:majorFont>
        <a:latin typeface="Helvetica"/>
        <a:ea typeface="Helvetica"/>
        <a:cs typeface="Helvetica"/>
      </a:majorFont>
      <a:minorFont>
        <a:latin typeface="Aptos"/>
        <a:ea typeface="Aptos"/>
        <a:cs typeface="Aptos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6" tIns="91436" rIns="91436" bIns="91436" numCol="1" spcCol="38100" rtlCol="0" anchor="ctr" upright="0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16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6B5C88"/>
            </a:solidFill>
            <a:effectLst/>
            <a:uFillTx/>
            <a:latin typeface="Bahnschrift Light"/>
            <a:ea typeface="Bahnschrift Light"/>
            <a:cs typeface="Bahnschrift Light"/>
            <a:sym typeface="Bahnschrift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91436" tIns="91436" rIns="91436" bIns="91436" numCol="1" spcCol="38100" rtlCol="0" anchor="t" upright="0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16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6B5C88"/>
            </a:solidFill>
            <a:effectLst/>
            <a:uFillTx/>
            <a:latin typeface="Bahnschrift Light"/>
            <a:ea typeface="Bahnschrift Light"/>
            <a:cs typeface="Bahnschrift Light"/>
            <a:sym typeface="Bahnschrift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