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1pPr>
    <a:lvl2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2pPr>
    <a:lvl3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3pPr>
    <a:lvl4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4pPr>
    <a:lvl5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5pPr>
    <a:lvl6pPr marL="2819400" marR="0" indent="-53340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6pPr>
    <a:lvl7pPr marL="3276600" marR="0" indent="-53340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7pPr>
    <a:lvl8pPr marL="3733800" marR="0" indent="-53340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8pPr>
    <a:lvl9pPr marL="4191000" marR="0" indent="-53340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4200" u="none" kumimoji="0" normalizeH="0">
        <a:ln>
          <a:noFill/>
        </a:ln>
        <a:solidFill>
          <a:srgbClr val="6B5C88"/>
        </a:solidFill>
        <a:effectLst/>
        <a:uFillTx/>
        <a:latin typeface="Bahnschrift Light"/>
        <a:ea typeface="Bahnschrift Light"/>
        <a:cs typeface="Bahnschrift Light"/>
        <a:sym typeface="Bahnschrift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hnschrift Light"/>
          <a:ea typeface="Bahnschrift Light"/>
          <a:cs typeface="Bahnschrift Light"/>
        </a:font>
        <a:srgbClr val="6B5C88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3D9CB"/>
          </a:solidFill>
        </a:fill>
      </a:tcStyle>
    </a:wholeTbl>
    <a:band2H>
      <a:tcTxStyle b="def" i="def"/>
      <a:tcStyle>
        <a:tcBdr/>
        <a:fill>
          <a:solidFill>
            <a:srgbClr val="EAEDE7"/>
          </a:solidFill>
        </a:fill>
      </a:tcStyle>
    </a:band2H>
    <a:firstCol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ahnschrift Light"/>
          <a:ea typeface="Bahnschrift Light"/>
          <a:cs typeface="Bahnschrift Light"/>
        </a:font>
        <a:srgbClr val="6B5C88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FF4"/>
          </a:solidFill>
        </a:fill>
      </a:tcStyle>
    </a:wholeTbl>
    <a:band2H>
      <a:tcTxStyle b="def" i="def"/>
      <a:tcStyle>
        <a:tcBdr/>
        <a:fill>
          <a:solidFill>
            <a:srgbClr val="EFF7F9"/>
          </a:solidFill>
        </a:fill>
      </a:tcStyle>
    </a:band2H>
    <a:firstCol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hnschrift Light"/>
          <a:ea typeface="Bahnschrift Light"/>
          <a:cs typeface="Bahnschrift Light"/>
        </a:font>
        <a:srgbClr val="6B5C88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ahnschrift Light"/>
          <a:ea typeface="Bahnschrift Light"/>
          <a:cs typeface="Bahnschrift Light"/>
        </a:font>
        <a:srgbClr val="6B5C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D"/>
          </a:solidFill>
        </a:fill>
      </a:tcStyle>
    </a:wholeTbl>
    <a:band2H>
      <a:tcTxStyle b="def" i="def"/>
      <a:tcStyle>
        <a:tcBdr/>
        <a:fill>
          <a:solidFill>
            <a:schemeClr val="accent1"/>
          </a:solidFill>
        </a:fill>
      </a:tcStyle>
    </a:band2H>
    <a:firstCol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hnschrift_Light"/>
          <a:ea typeface="Bahnschrift_Light"/>
          <a:cs typeface="Bahnschrift_Light"/>
        </a:font>
        <a:srgbClr val="6B5C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B5C88"/>
              </a:solidFill>
              <a:prstDash val="solid"/>
              <a:round/>
            </a:ln>
          </a:top>
          <a:bottom>
            <a:ln w="25400" cap="flat">
              <a:solidFill>
                <a:srgbClr val="6B5C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B5C88"/>
              </a:solidFill>
              <a:prstDash val="solid"/>
              <a:round/>
            </a:ln>
          </a:top>
          <a:bottom>
            <a:ln w="25400" cap="flat">
              <a:solidFill>
                <a:srgbClr val="6B5C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ahnschrift Light"/>
          <a:ea typeface="Bahnschrift Light"/>
          <a:cs typeface="Bahnschrift Light"/>
        </a:font>
        <a:srgbClr val="6B5C88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3D1D9"/>
          </a:solidFill>
        </a:fill>
      </a:tcStyle>
    </a:wholeTbl>
    <a:band2H>
      <a:tcTxStyle b="def" i="def"/>
      <a:tcStyle>
        <a:tcBdr/>
        <a:fill>
          <a:solidFill>
            <a:srgbClr val="EAE9ED"/>
          </a:solidFill>
        </a:fill>
      </a:tcStyle>
    </a:band2H>
    <a:firstCol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6B5C88"/>
          </a:solidFill>
        </a:fill>
      </a:tcStyle>
    </a:firstCol>
    <a:la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6B5C88"/>
          </a:solidFill>
        </a:fill>
      </a:tcStyle>
    </a:lastRow>
    <a:fir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6B5C8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hnschrift Light"/>
          <a:ea typeface="Bahnschrift Light"/>
          <a:cs typeface="Bahnschrift 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ahnschrift_Light"/>
          <a:ea typeface="Bahnschrift_Light"/>
          <a:cs typeface="Bahnschrift_Light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Aptos"/>
      </a:defRPr>
    </a:lvl1pPr>
    <a:lvl2pPr indent="228600" defTabSz="1828800" latinLnBrk="0">
      <a:defRPr sz="2400">
        <a:latin typeface="+mn-lt"/>
        <a:ea typeface="+mn-ea"/>
        <a:cs typeface="+mn-cs"/>
        <a:sym typeface="Aptos"/>
      </a:defRPr>
    </a:lvl2pPr>
    <a:lvl3pPr indent="457200" defTabSz="1828800" latinLnBrk="0">
      <a:defRPr sz="2400">
        <a:latin typeface="+mn-lt"/>
        <a:ea typeface="+mn-ea"/>
        <a:cs typeface="+mn-cs"/>
        <a:sym typeface="Aptos"/>
      </a:defRPr>
    </a:lvl3pPr>
    <a:lvl4pPr indent="685800" defTabSz="1828800" latinLnBrk="0">
      <a:defRPr sz="2400">
        <a:latin typeface="+mn-lt"/>
        <a:ea typeface="+mn-ea"/>
        <a:cs typeface="+mn-cs"/>
        <a:sym typeface="Aptos"/>
      </a:defRPr>
    </a:lvl4pPr>
    <a:lvl5pPr indent="914400" defTabSz="1828800" latinLnBrk="0">
      <a:defRPr sz="2400">
        <a:latin typeface="+mn-lt"/>
        <a:ea typeface="+mn-ea"/>
        <a:cs typeface="+mn-cs"/>
        <a:sym typeface="Aptos"/>
      </a:defRPr>
    </a:lvl5pPr>
    <a:lvl6pPr indent="1143000" defTabSz="1828800" latinLnBrk="0">
      <a:defRPr sz="2400">
        <a:latin typeface="+mn-lt"/>
        <a:ea typeface="+mn-ea"/>
        <a:cs typeface="+mn-cs"/>
        <a:sym typeface="Aptos"/>
      </a:defRPr>
    </a:lvl6pPr>
    <a:lvl7pPr indent="1371600" defTabSz="1828800" latinLnBrk="0">
      <a:defRPr sz="2400">
        <a:latin typeface="+mn-lt"/>
        <a:ea typeface="+mn-ea"/>
        <a:cs typeface="+mn-cs"/>
        <a:sym typeface="Aptos"/>
      </a:defRPr>
    </a:lvl7pPr>
    <a:lvl8pPr indent="1600200" defTabSz="1828800" latinLnBrk="0">
      <a:defRPr sz="2400">
        <a:latin typeface="+mn-lt"/>
        <a:ea typeface="+mn-ea"/>
        <a:cs typeface="+mn-cs"/>
        <a:sym typeface="Aptos"/>
      </a:defRPr>
    </a:lvl8pPr>
    <a:lvl9pPr indent="1828800" defTabSz="1828800" latinLnBrk="0">
      <a:defRPr sz="24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odklad_zeleny.ai" descr="podklad_zeleny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odklad_zeleny.ai" descr="podklad_zeleny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" name="Group"/>
          <p:cNvGrpSpPr/>
          <p:nvPr/>
        </p:nvGrpSpPr>
        <p:grpSpPr>
          <a:xfrm>
            <a:off x="12549185" y="11092150"/>
            <a:ext cx="10729250" cy="1629220"/>
            <a:chOff x="0" y="0"/>
            <a:chExt cx="10729249" cy="1629218"/>
          </a:xfrm>
        </p:grpSpPr>
        <p:pic>
          <p:nvPicPr>
            <p:cNvPr id="17" name="praha_logo_zakladni_barevne_cmyk.ai" descr="praha_logo_zakladni_barevne_cmyk.ai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10996" y="-1"/>
              <a:ext cx="1518254" cy="1518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ZPD_logo_P_CMYK_claim.ai" descr="ZPD_logo_P_CMYK_claim.ai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206"/>
              <a:ext cx="8484108" cy="1623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elená text velk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elená text ma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ram zeleny.ai" descr="ram zeleny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000"/>
            </a:lvl1pPr>
            <a:lvl2pPr>
              <a:spcBef>
                <a:spcPts val="2400"/>
              </a:spcBef>
              <a:defRPr sz="3000"/>
            </a:lvl2pPr>
            <a:lvl3pPr>
              <a:spcBef>
                <a:spcPts val="2400"/>
              </a:spcBef>
              <a:defRPr sz="3000"/>
            </a:lvl3pPr>
            <a:lvl4pPr>
              <a:spcBef>
                <a:spcPts val="2400"/>
              </a:spcBef>
              <a:defRPr sz="3000"/>
            </a:lvl4pPr>
            <a:lvl5pPr>
              <a:spcBef>
                <a:spcPts val="24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1" name="Group"/>
          <p:cNvGrpSpPr/>
          <p:nvPr/>
        </p:nvGrpSpPr>
        <p:grpSpPr>
          <a:xfrm>
            <a:off x="15724204" y="11584067"/>
            <a:ext cx="7596422" cy="1155607"/>
            <a:chOff x="0" y="0"/>
            <a:chExt cx="7596421" cy="1155606"/>
          </a:xfrm>
        </p:grpSpPr>
        <p:pic>
          <p:nvPicPr>
            <p:cNvPr id="39" name="praha_logo_zakladni_barevne_cmyk.ai" descr="praha_logo_zakladni_barevne_cmyk.ai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21245" y="-1"/>
              <a:ext cx="1075177" cy="1075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ZPD_logo_G_CMYK_claim.ai" descr="ZPD_logo_G_CMYK_claim.ai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712"/>
              <a:ext cx="6010931" cy="11498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ílá čist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elená čist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odklad_zeleny.ai" descr="podklad_zeleny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ílá-zele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ram zeleny.ai" descr="ram zeleny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17475200" y="12357156"/>
            <a:ext cx="667246" cy="711089"/>
          </a:xfrm>
          <a:prstGeom prst="rect">
            <a:avLst/>
          </a:prstGeom>
        </p:spPr>
        <p:txBody>
          <a:bodyPr lIns="91436" tIns="91436" rIns="91436" bIns="91436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elaná logo nahoř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160397" y="6334645"/>
            <a:ext cx="17910467" cy="1046712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 spc="0" sz="5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2688545" y="7786538"/>
            <a:ext cx="19876751" cy="3000378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lnSpc>
                <a:spcPct val="110000"/>
              </a:lnSpc>
              <a:spcBef>
                <a:spcPts val="2000"/>
              </a:spcBef>
              <a:defRPr sz="4000"/>
            </a:lvl1pPr>
            <a:lvl2pPr>
              <a:lnSpc>
                <a:spcPct val="110000"/>
              </a:lnSpc>
              <a:spcBef>
                <a:spcPts val="2000"/>
              </a:spcBef>
              <a:defRPr sz="4000"/>
            </a:lvl2pPr>
            <a:lvl3pPr>
              <a:lnSpc>
                <a:spcPct val="110000"/>
              </a:lnSpc>
              <a:spcBef>
                <a:spcPts val="2000"/>
              </a:spcBef>
              <a:defRPr sz="4000"/>
            </a:lvl3pPr>
            <a:lvl4pPr>
              <a:lnSpc>
                <a:spcPct val="110000"/>
              </a:lnSpc>
              <a:spcBef>
                <a:spcPts val="2000"/>
              </a:spcBef>
              <a:defRPr sz="4000"/>
            </a:lvl4pPr>
            <a:lvl5pPr>
              <a:lnSpc>
                <a:spcPct val="110000"/>
              </a:lnSpc>
              <a:spcBef>
                <a:spcPts val="2000"/>
              </a:spcBef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6" name="Group"/>
          <p:cNvGrpSpPr/>
          <p:nvPr/>
        </p:nvGrpSpPr>
        <p:grpSpPr>
          <a:xfrm>
            <a:off x="4233" y="4233"/>
            <a:ext cx="24384003" cy="13716002"/>
            <a:chOff x="0" y="0"/>
            <a:chExt cx="24384001" cy="13716001"/>
          </a:xfrm>
        </p:grpSpPr>
        <p:sp>
          <p:nvSpPr>
            <p:cNvPr id="74" name="Rectangle"/>
            <p:cNvSpPr/>
            <p:nvPr/>
          </p:nvSpPr>
          <p:spPr>
            <a:xfrm>
              <a:off x="0" y="0"/>
              <a:ext cx="24384002" cy="13716002"/>
            </a:xfrm>
            <a:prstGeom prst="rect">
              <a:avLst/>
            </a:prstGeom>
            <a:solidFill>
              <a:srgbClr val="6F8830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>
                <a:spcBef>
                  <a:spcPts val="0"/>
                </a:spcBef>
                <a:defRPr sz="36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ptos"/>
                </a:defRPr>
              </a:pPr>
            </a:p>
          </p:txBody>
        </p:sp>
        <p:sp>
          <p:nvSpPr>
            <p:cNvPr id="75" name="Rectangle"/>
            <p:cNvSpPr/>
            <p:nvPr/>
          </p:nvSpPr>
          <p:spPr>
            <a:xfrm>
              <a:off x="499533" y="503765"/>
              <a:ext cx="23368003" cy="12700004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>
                <a:spcBef>
                  <a:spcPts val="0"/>
                </a:spcBef>
                <a:defRPr sz="36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ptos"/>
                </a:defRPr>
              </a:pPr>
            </a:p>
          </p:txBody>
        </p:sp>
      </p:grp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16894162" y="12443463"/>
            <a:ext cx="581040" cy="538475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2400">
                <a:solidFill>
                  <a:srgbClr val="757575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elená logo do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"/>
          <p:cNvGrpSpPr/>
          <p:nvPr/>
        </p:nvGrpSpPr>
        <p:grpSpPr>
          <a:xfrm>
            <a:off x="4233" y="4233"/>
            <a:ext cx="24384003" cy="13716002"/>
            <a:chOff x="0" y="0"/>
            <a:chExt cx="24384001" cy="13716001"/>
          </a:xfrm>
        </p:grpSpPr>
        <p:sp>
          <p:nvSpPr>
            <p:cNvPr id="84" name="Rectangle"/>
            <p:cNvSpPr/>
            <p:nvPr/>
          </p:nvSpPr>
          <p:spPr>
            <a:xfrm>
              <a:off x="0" y="0"/>
              <a:ext cx="24384002" cy="13716002"/>
            </a:xfrm>
            <a:prstGeom prst="rect">
              <a:avLst/>
            </a:prstGeom>
            <a:solidFill>
              <a:srgbClr val="6F8830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>
                <a:spcBef>
                  <a:spcPts val="0"/>
                </a:spcBef>
                <a:defRPr sz="36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ptos"/>
                </a:defRPr>
              </a:pPr>
            </a:p>
          </p:txBody>
        </p:sp>
        <p:sp>
          <p:nvSpPr>
            <p:cNvPr id="85" name="Rectangle"/>
            <p:cNvSpPr/>
            <p:nvPr/>
          </p:nvSpPr>
          <p:spPr>
            <a:xfrm>
              <a:off x="499533" y="503765"/>
              <a:ext cx="23368003" cy="12700004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>
                <a:spcBef>
                  <a:spcPts val="0"/>
                </a:spcBef>
                <a:defRPr sz="36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ptos"/>
                </a:defRPr>
              </a:pPr>
            </a:p>
          </p:txBody>
        </p:sp>
      </p:grpSp>
      <p:sp>
        <p:nvSpPr>
          <p:cNvPr id="87" name="Title Text"/>
          <p:cNvSpPr txBox="1"/>
          <p:nvPr>
            <p:ph type="title"/>
          </p:nvPr>
        </p:nvSpPr>
        <p:spPr>
          <a:xfrm>
            <a:off x="2178263" y="5183177"/>
            <a:ext cx="17910468" cy="1046712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 spc="0" sz="5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sz="quarter" idx="1"/>
          </p:nvPr>
        </p:nvSpPr>
        <p:spPr>
          <a:xfrm>
            <a:off x="2190125" y="6652006"/>
            <a:ext cx="19876750" cy="3000378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lnSpc>
                <a:spcPct val="110000"/>
              </a:lnSpc>
              <a:spcBef>
                <a:spcPts val="2000"/>
              </a:spcBef>
              <a:defRPr sz="4000"/>
            </a:lvl1pPr>
            <a:lvl2pPr>
              <a:lnSpc>
                <a:spcPct val="110000"/>
              </a:lnSpc>
              <a:spcBef>
                <a:spcPts val="2000"/>
              </a:spcBef>
              <a:defRPr sz="4000"/>
            </a:lvl2pPr>
            <a:lvl3pPr>
              <a:lnSpc>
                <a:spcPct val="110000"/>
              </a:lnSpc>
              <a:spcBef>
                <a:spcPts val="2000"/>
              </a:spcBef>
              <a:defRPr sz="4000"/>
            </a:lvl3pPr>
            <a:lvl4pPr>
              <a:lnSpc>
                <a:spcPct val="110000"/>
              </a:lnSpc>
              <a:spcBef>
                <a:spcPts val="2000"/>
              </a:spcBef>
              <a:defRPr sz="4000"/>
            </a:lvl4pPr>
            <a:lvl5pPr>
              <a:lnSpc>
                <a:spcPct val="110000"/>
              </a:lnSpc>
              <a:spcBef>
                <a:spcPts val="2000"/>
              </a:spcBef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91" name="Group"/>
          <p:cNvGrpSpPr/>
          <p:nvPr/>
        </p:nvGrpSpPr>
        <p:grpSpPr>
          <a:xfrm>
            <a:off x="15724204" y="11584067"/>
            <a:ext cx="7596422" cy="1155607"/>
            <a:chOff x="0" y="0"/>
            <a:chExt cx="7596421" cy="1155606"/>
          </a:xfrm>
        </p:grpSpPr>
        <p:pic>
          <p:nvPicPr>
            <p:cNvPr id="89" name="praha_logo_zakladni_barevne_cmyk.ai" descr="praha_logo_zakladni_barevne_cmyk.ai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521245" y="-1"/>
              <a:ext cx="1075177" cy="1075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ZPD_logo_G_CMYK_claim.ai" descr="ZPD_logo_G_CMYK_claim.ai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5712"/>
              <a:ext cx="6010931" cy="11498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6894162" y="12443463"/>
            <a:ext cx="581040" cy="538475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2400">
                <a:solidFill>
                  <a:srgbClr val="757575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m zeleny.ai" descr="ram zeleny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2178263" y="1855778"/>
            <a:ext cx="17910468" cy="104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2173190" y="3172205"/>
            <a:ext cx="19876753" cy="698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15724204" y="11584067"/>
            <a:ext cx="7596422" cy="1155607"/>
            <a:chOff x="0" y="0"/>
            <a:chExt cx="7596421" cy="1155606"/>
          </a:xfrm>
        </p:grpSpPr>
        <p:pic>
          <p:nvPicPr>
            <p:cNvPr id="5" name="praha_logo_zakladni_barevne_cmyk.ai" descr="praha_logo_zakladni_barevne_cmyk.ai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21245" y="-1"/>
              <a:ext cx="1075177" cy="1075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ZPD_logo_G_CMYK_claim.ai" descr="ZPD_logo_G_CMYK_claim.ai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712"/>
              <a:ext cx="6010931" cy="11498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7475200" y="12357155"/>
            <a:ext cx="667248" cy="711091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64" strike="noStrike" sz="6400" u="none">
          <a:solidFill>
            <a:schemeClr val="accent1"/>
          </a:solidFill>
          <a:uFillTx/>
          <a:latin typeface="Bahnschrift_Bold"/>
          <a:ea typeface="Bahnschrift_Bold"/>
          <a:cs typeface="Bahnschrift_Bold"/>
          <a:sym typeface="Bahnschrift_Bold"/>
        </a:defRPr>
      </a:lvl9pPr>
    </p:titleStyle>
    <p:bodyStyle>
      <a:lvl1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1pPr>
      <a:lvl2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2pPr>
      <a:lvl3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3pPr>
      <a:lvl4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4pPr>
      <a:lvl5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5pPr>
      <a:lvl6pPr marL="2819400" marR="0" indent="-53340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6pPr>
      <a:lvl7pPr marL="3276600" marR="0" indent="-53340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7pPr>
      <a:lvl8pPr marL="3733800" marR="0" indent="-53340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8pPr>
      <a:lvl9pPr marL="4191000" marR="0" indent="-53340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200" u="none">
          <a:solidFill>
            <a:schemeClr val="accent1"/>
          </a:solidFill>
          <a:uFillTx/>
          <a:latin typeface="Bahnschrift Light"/>
          <a:ea typeface="Bahnschrift Light"/>
          <a:cs typeface="Bahnschrift Light"/>
          <a:sym typeface="Bahnschrift Light"/>
        </a:defRPr>
      </a:lvl9pPr>
    </p:bodyStyle>
    <p:otherStyle>
      <a:lvl1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1pPr>
      <a:lvl2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2pPr>
      <a:lvl3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3pPr>
      <a:lvl4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4pPr>
      <a:lvl5pPr marL="0" marR="0" indent="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5pPr>
      <a:lvl6pPr marL="2819400" marR="0" indent="-53340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6pPr>
      <a:lvl7pPr marL="3276600" marR="0" indent="-53340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7pPr>
      <a:lvl8pPr marL="3733800" marR="0" indent="-53340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8pPr>
      <a:lvl9pPr marL="4191000" marR="0" indent="-53340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200" u="none">
          <a:solidFill>
            <a:schemeClr val="tx1"/>
          </a:solidFill>
          <a:uFillTx/>
          <a:latin typeface="+mn-lt"/>
          <a:ea typeface="+mn-ea"/>
          <a:cs typeface="+mn-cs"/>
          <a:sym typeface="Bahnschrift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5699"/>
            <a:extLst/>
          </a:blip>
          <a:stretch>
            <a:fillRect/>
          </a:stretch>
        </p:blipFill>
        <p:spPr>
          <a:xfrm rot="4020000">
            <a:off x="1004341" y="-2171330"/>
            <a:ext cx="10270884" cy="1010909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adpis 1"/>
          <p:cNvSpPr txBox="1"/>
          <p:nvPr/>
        </p:nvSpPr>
        <p:spPr>
          <a:xfrm>
            <a:off x="1483252" y="2078627"/>
            <a:ext cx="21417496" cy="882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normAutofit fontScale="100000" lnSpcReduction="0"/>
          </a:bodyPr>
          <a:lstStyle/>
          <a:p>
            <a:pPr algn="ctr">
              <a:spcBef>
                <a:spcPts val="0"/>
              </a:spcBef>
              <a:defRPr b="1" spc="-100" sz="8000">
                <a:solidFill>
                  <a:srgbClr val="FFFFFF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pPr>
            <a:r>
              <a:t>ZAHRADA PRO DUŠI POMÁHÁ DĚTEM, DOSPÍVAJÍCÍM A RODIČŮM.</a:t>
            </a:r>
            <a:endParaRPr spc="-79"/>
          </a:p>
          <a:p>
            <a:pPr algn="ctr" defTabSz="914400">
              <a:lnSpc>
                <a:spcPct val="120000"/>
              </a:lnSpc>
              <a:spcBef>
                <a:spcPts val="5000"/>
              </a:spcBef>
              <a:defRPr b="1" spc="-100" sz="4400">
                <a:solidFill>
                  <a:srgbClr val="FFFFFF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pPr>
            <a:r>
              <a:t>PhDr. Markéta Školoudová</a:t>
            </a:r>
            <a:br/>
            <a:r>
              <a:rPr b="0">
                <a:latin typeface="Bahnschrift Light"/>
                <a:ea typeface="Bahnschrift Light"/>
                <a:cs typeface="Bahnschrift Light"/>
                <a:sym typeface="Bahnschrift Light"/>
              </a:rPr>
              <a:t>Praha, 8.10. 2025</a:t>
            </a:r>
          </a:p>
        </p:txBody>
      </p:sp>
      <p:pic>
        <p:nvPicPr>
          <p:cNvPr id="103" name="vložený-obrázek.pdf" descr="vložený-obrázek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06189" y="-578326"/>
            <a:ext cx="3356695" cy="3303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vložený-obrázek.pdf" descr="vložený-obrázek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2708" y="10568855"/>
            <a:ext cx="1381126" cy="1359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6323"/>
            <a:extLst/>
          </a:blip>
          <a:stretch>
            <a:fillRect/>
          </a:stretch>
        </p:blipFill>
        <p:spPr>
          <a:xfrm rot="4020000">
            <a:off x="19395836" y="4786736"/>
            <a:ext cx="5296740" cy="5213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5699"/>
            <a:extLst/>
          </a:blip>
          <a:stretch>
            <a:fillRect/>
          </a:stretch>
        </p:blipFill>
        <p:spPr>
          <a:xfrm rot="4020000">
            <a:off x="1304753" y="-1162952"/>
            <a:ext cx="8387272" cy="8255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6323"/>
            <a:extLst/>
          </a:blip>
          <a:stretch>
            <a:fillRect/>
          </a:stretch>
        </p:blipFill>
        <p:spPr>
          <a:xfrm rot="4020000">
            <a:off x="20242352" y="7889371"/>
            <a:ext cx="4581732" cy="450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claim_01.ai" descr="claim_01.ai"/>
          <p:cNvPicPr>
            <a:picLocks noChangeAspect="1"/>
          </p:cNvPicPr>
          <p:nvPr/>
        </p:nvPicPr>
        <p:blipFill>
          <a:blip r:embed="rId3">
            <a:extLst/>
          </a:blip>
          <a:srcRect l="0" t="61329" r="0" b="0"/>
          <a:stretch>
            <a:fillRect/>
          </a:stretch>
        </p:blipFill>
        <p:spPr>
          <a:xfrm>
            <a:off x="7367460" y="8178361"/>
            <a:ext cx="9649183" cy="579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LOGA_nova_bila.png" descr="LOGA_nova_bil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1314" y="4691888"/>
            <a:ext cx="20325234" cy="2764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15081"/>
            <a:extLst/>
          </a:blip>
          <a:stretch>
            <a:fillRect/>
          </a:stretch>
        </p:blipFill>
        <p:spPr>
          <a:xfrm>
            <a:off x="13588150" y="-2279189"/>
            <a:ext cx="10860965" cy="1068987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Díky podpoře  Magistrátu hlavního města Prahy  vznikla před rokem Zahrada pro duši"/>
          <p:cNvSpPr txBox="1"/>
          <p:nvPr>
            <p:ph type="title"/>
          </p:nvPr>
        </p:nvSpPr>
        <p:spPr>
          <a:xfrm>
            <a:off x="2178263" y="4105861"/>
            <a:ext cx="20027473" cy="5504278"/>
          </a:xfrm>
          <a:prstGeom prst="rect">
            <a:avLst/>
          </a:prstGeom>
        </p:spPr>
        <p:txBody>
          <a:bodyPr/>
          <a:lstStyle/>
          <a:p>
            <a:pPr defTabSz="1737360">
              <a:lnSpc>
                <a:spcPct val="100000"/>
              </a:lnSpc>
              <a:defRPr spc="-300" sz="10200"/>
            </a:pPr>
            <a:r>
              <a:t>Díky podpoře </a:t>
            </a:r>
            <a:br/>
            <a:r>
              <a:t>Magistrátu hlavního města Prahy </a:t>
            </a:r>
            <a:br/>
            <a:r>
              <a:t>vznikla </a:t>
            </a:r>
            <a:r>
              <a:rPr u="sng"/>
              <a:t>před rokem</a:t>
            </a:r>
            <a:r>
              <a:t> Zahrada pro duši</a:t>
            </a:r>
          </a:p>
        </p:txBody>
      </p:sp>
      <p:pic>
        <p:nvPicPr>
          <p:cNvPr id="109" name="vložený-obrázek.pdf" descr="vložený-obrázek.pdf"/>
          <p:cNvPicPr>
            <a:picLocks noChangeAspect="1"/>
          </p:cNvPicPr>
          <p:nvPr/>
        </p:nvPicPr>
        <p:blipFill>
          <a:blip r:embed="rId3">
            <a:alphaModFix amt="34842"/>
            <a:extLst/>
          </a:blip>
          <a:srcRect l="0" t="0" r="0" b="31390"/>
          <a:stretch>
            <a:fillRect/>
          </a:stretch>
        </p:blipFill>
        <p:spPr>
          <a:xfrm>
            <a:off x="2909061" y="9373706"/>
            <a:ext cx="5665578" cy="3825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15081"/>
            <a:extLst/>
          </a:blip>
          <a:stretch>
            <a:fillRect/>
          </a:stretch>
        </p:blipFill>
        <p:spPr>
          <a:xfrm>
            <a:off x="13588150" y="-2279189"/>
            <a:ext cx="10860965" cy="1068987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Ročně pomůžeme více než tisícovce rodin.…"/>
          <p:cNvSpPr txBox="1"/>
          <p:nvPr>
            <p:ph type="title"/>
          </p:nvPr>
        </p:nvSpPr>
        <p:spPr>
          <a:xfrm>
            <a:off x="2178263" y="4105861"/>
            <a:ext cx="20027473" cy="55042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pc="-300" sz="10800"/>
            </a:pPr>
            <a:r>
              <a:t>Ročně pomůžeme </a:t>
            </a:r>
            <a:r>
              <a:rPr u="sng"/>
              <a:t>více než tisícovce</a:t>
            </a:r>
            <a:r>
              <a:t> rodin.</a:t>
            </a:r>
            <a:endParaRPr spc="-215"/>
          </a:p>
          <a:p>
            <a:pPr>
              <a:lnSpc>
                <a:spcPct val="100000"/>
              </a:lnSpc>
              <a:defRPr spc="-300" sz="10800"/>
            </a:pPr>
            <a:r>
              <a:t>Stále rozšiřujeme naše </a:t>
            </a:r>
            <a:r>
              <a:rPr u="sng"/>
              <a:t>kapacity</a:t>
            </a:r>
            <a:r>
              <a:t>.</a:t>
            </a:r>
          </a:p>
        </p:txBody>
      </p:sp>
      <p:pic>
        <p:nvPicPr>
          <p:cNvPr id="113" name="vložený-obrázek.pdf" descr="vložený-obrázek.pdf"/>
          <p:cNvPicPr>
            <a:picLocks noChangeAspect="1"/>
          </p:cNvPicPr>
          <p:nvPr/>
        </p:nvPicPr>
        <p:blipFill>
          <a:blip r:embed="rId3">
            <a:alphaModFix amt="34842"/>
            <a:extLst/>
          </a:blip>
          <a:srcRect l="0" t="0" r="0" b="31390"/>
          <a:stretch>
            <a:fillRect/>
          </a:stretch>
        </p:blipFill>
        <p:spPr>
          <a:xfrm>
            <a:off x="2909061" y="9373706"/>
            <a:ext cx="5665578" cy="3825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15081"/>
            <a:extLst/>
          </a:blip>
          <a:stretch>
            <a:fillRect/>
          </a:stretch>
        </p:blipFill>
        <p:spPr>
          <a:xfrm>
            <a:off x="17361805" y="6812"/>
            <a:ext cx="7409043" cy="729232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Praha je město, kde je kvalitní, dostupná a efektivní síť péče o duševní zdraví."/>
          <p:cNvSpPr txBox="1"/>
          <p:nvPr>
            <p:ph type="body" idx="1"/>
          </p:nvPr>
        </p:nvSpPr>
        <p:spPr>
          <a:xfrm>
            <a:off x="2177425" y="3922519"/>
            <a:ext cx="20003750" cy="88875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0"/>
              </a:spcBef>
              <a:defRPr b="1" spc="-100" sz="5700">
                <a:latin typeface="Bahnschrift_Bold"/>
                <a:ea typeface="Bahnschrift_Bold"/>
                <a:cs typeface="Bahnschrift_Bold"/>
                <a:sym typeface="Bahnschrift_Bold"/>
              </a:defRPr>
            </a:pPr>
            <a:r>
              <a:t>Začínáme v Praze budovat dostupnou </a:t>
            </a:r>
            <a:br/>
            <a:r>
              <a:t>a efektivní síť péče o duševní zdraví.</a:t>
            </a:r>
            <a:endParaRPr spc="-57"/>
          </a:p>
          <a:p>
            <a:pPr>
              <a:spcBef>
                <a:spcPts val="5000"/>
              </a:spcBef>
              <a:defRPr b="1" spc="-100" sz="5700">
                <a:latin typeface="Bahnschrift_Bold"/>
                <a:ea typeface="Bahnschrift_Bold"/>
                <a:cs typeface="Bahnschrift_Bold"/>
                <a:sym typeface="Bahnschrift_Bold"/>
              </a:defRPr>
            </a:pPr>
            <a:r>
              <a:t>Spojujeme Pražany, kteří pomoc hledají </a:t>
            </a:r>
            <a:br/>
            <a:r>
              <a:t>s profesionály, kteří pomoc poskytují.</a:t>
            </a:r>
            <a:endParaRPr spc="-57"/>
          </a:p>
          <a:p>
            <a:pPr>
              <a:spcBef>
                <a:spcPts val="5000"/>
              </a:spcBef>
              <a:defRPr b="1" spc="-100" sz="5700">
                <a:latin typeface="Bahnschrift_Bold"/>
                <a:ea typeface="Bahnschrift_Bold"/>
                <a:cs typeface="Bahnschrift_Bold"/>
                <a:sym typeface="Bahnschrift_Bold"/>
              </a:defRPr>
            </a:pPr>
            <a:r>
              <a:t>Pracujeme multidisciplinárně.</a:t>
            </a:r>
            <a:endParaRPr spc="-57"/>
          </a:p>
          <a:p>
            <a:pPr>
              <a:spcBef>
                <a:spcPts val="5000"/>
              </a:spcBef>
              <a:defRPr b="1" spc="-100" sz="5700">
                <a:latin typeface="Bahnschrift_Bold"/>
                <a:ea typeface="Bahnschrift_Bold"/>
                <a:cs typeface="Bahnschrift_Bold"/>
                <a:sym typeface="Bahnschrift_Bold"/>
              </a:defRPr>
            </a:pPr>
            <a:r>
              <a:t>Vysoké standardy na vzdělání a praxi našich týmů.</a:t>
            </a:r>
            <a:endParaRPr spc="-57"/>
          </a:p>
          <a:p>
            <a:pPr>
              <a:spcBef>
                <a:spcPts val="5000"/>
              </a:spcBef>
              <a:defRPr b="1" spc="-100" sz="5700">
                <a:latin typeface="Bahnschrift_Bold"/>
                <a:ea typeface="Bahnschrift_Bold"/>
                <a:cs typeface="Bahnschrift_Bold"/>
                <a:sym typeface="Bahnschrift_Bold"/>
              </a:defRPr>
            </a:pPr>
            <a:r>
              <a:t>Naše služby jsou bezplatné.</a:t>
            </a:r>
          </a:p>
        </p:txBody>
      </p:sp>
      <p:pic>
        <p:nvPicPr>
          <p:cNvPr id="117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15081"/>
            <a:extLst/>
          </a:blip>
          <a:stretch>
            <a:fillRect/>
          </a:stretch>
        </p:blipFill>
        <p:spPr>
          <a:xfrm>
            <a:off x="3647149" y="11449973"/>
            <a:ext cx="2260138" cy="222453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Naše společná mise"/>
          <p:cNvSpPr txBox="1"/>
          <p:nvPr/>
        </p:nvSpPr>
        <p:spPr>
          <a:xfrm>
            <a:off x="2178263" y="1851361"/>
            <a:ext cx="20027473" cy="134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0"/>
              </a:spcBef>
              <a:defRPr b="1" spc="-200" sz="8000">
                <a:solidFill>
                  <a:schemeClr val="accent2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lvl1pPr>
          </a:lstStyle>
          <a:p>
            <a:pPr/>
            <a:r>
              <a:t>Naše společná mise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Zahrada - struktura18.8.png" descr="Zahrada - struktura18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300" y="0"/>
            <a:ext cx="24003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AŠE CENTRA POMOCI DĚTEM, DOSPÍVAJÍCÍM A RODIČŮM"/>
          <p:cNvSpPr txBox="1"/>
          <p:nvPr>
            <p:ph type="title"/>
          </p:nvPr>
        </p:nvSpPr>
        <p:spPr>
          <a:xfrm>
            <a:off x="2169859" y="1857407"/>
            <a:ext cx="20095082" cy="1319011"/>
          </a:xfrm>
          <a:prstGeom prst="rect">
            <a:avLst/>
          </a:prstGeom>
        </p:spPr>
        <p:txBody>
          <a:bodyPr/>
          <a:lstStyle>
            <a:lvl1pPr defTabSz="1792222">
              <a:defRPr spc="-100" sz="6200"/>
            </a:lvl1pPr>
          </a:lstStyle>
          <a:p>
            <a:pPr/>
            <a:r>
              <a:t>NAŠE CENTRA POMOCI DĚTEM, DOSPÍVAJÍCÍM A RODIČŮM</a:t>
            </a:r>
          </a:p>
        </p:txBody>
      </p:sp>
      <p:sp>
        <p:nvSpPr>
          <p:cNvPr id="123" name="CENTRUM DUŠEVNÍHO ZDRAVÍ PRO DĚTI A ADOLESCENTY PRAHA 7. Poskytujeme dětem, dospívajícím a jejich rodinám komplexní podporu v oblasti duševního zdraví. Korunovační 103/6, Praha 7…"/>
          <p:cNvSpPr txBox="1"/>
          <p:nvPr/>
        </p:nvSpPr>
        <p:spPr>
          <a:xfrm>
            <a:off x="2169859" y="3201302"/>
            <a:ext cx="20095082" cy="9365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2400"/>
              </a:spcBef>
              <a:defRPr sz="3000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CENTRUM DUŠEVNÍHO ZDRAVÍ PRO DĚTI A ADOLESCENTY PRAHA 7. 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Poskytujeme dětem, dospívajícím a jejich rodinám komplexní podporu v oblasti duševního zdraví. Korunovační 103/6, Praha 7</a:t>
            </a:r>
          </a:p>
          <a:p>
            <a:pPr>
              <a:spcBef>
                <a:spcPts val="2400"/>
              </a:spcBef>
              <a:defRPr sz="3000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CENTRUM PERINATÁLNÍ DUŠEVNÍ PÉČE PRAHA 4. 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Pomáháme rodičům v období těhotenství a po porodu. Roškotova 1717/2, Praha 4</a:t>
            </a:r>
          </a:p>
          <a:p>
            <a:pPr>
              <a:spcBef>
                <a:spcPts val="2400"/>
              </a:spcBef>
              <a:defRPr sz="3000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CENTRUM PRO RODINY DELTA NA SMÍCHOVĚ. 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Pomáháme rodinám v konfliktu a rodinám s výchovnými problémy. Staropramenná 29, Praha 5</a:t>
            </a:r>
          </a:p>
          <a:p>
            <a:pPr>
              <a:spcBef>
                <a:spcPts val="2400"/>
              </a:spcBef>
              <a:defRPr sz="3000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CENTRUM RODINNÉ TERAPIE HORIZONT NA PRAZE 10. 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Podporujeme děti, dospívající a rodinu ve vzájemné komunikaci, soudržnosti a zdravých vztazích. Doubravčická 1474/21, Praha 10</a:t>
            </a:r>
          </a:p>
          <a:p>
            <a:pPr>
              <a:spcBef>
                <a:spcPts val="2400"/>
              </a:spcBef>
              <a:defRPr sz="3000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CENTRUM PRO DĚTI MEZIPATRO V NUSLÍCH.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 Provázíme děti a dospívající v náročných situacích a životních změnách. Na Klikovce 367/7, Praha 4</a:t>
            </a:r>
          </a:p>
          <a:p>
            <a:pPr>
              <a:spcBef>
                <a:spcPts val="2400"/>
              </a:spcBef>
              <a:defRPr sz="3000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KRIZOVÁ POMOC DĚTEM V CENTRU PRAHY. 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Pomáháme dětem a dospívajícím překonat krizovou nebo náročnou životní situaci, kterou nejsou schopny řešit vlastními silami nebo za pomoci své rodiny, Hálkova 13, 120 00 Praha 2 </a:t>
            </a:r>
          </a:p>
          <a:p>
            <a:pPr>
              <a:spcBef>
                <a:spcPts val="2400"/>
              </a:spcBef>
              <a:defRPr sz="3000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DŮM PŘEMYSLA PITTRA PRO DĚTI  V RUZYNI  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je pobytové zařízení pro děti vyžadující okamžitou pomoc, pro děti, které se ocitly v krizové situaci a nemohou zůstat ve svém přirozeném prostředí. Karlovarská 337/18, Praha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200+"/>
          <p:cNvSpPr txBox="1"/>
          <p:nvPr/>
        </p:nvSpPr>
        <p:spPr>
          <a:xfrm>
            <a:off x="2207262" y="2989671"/>
            <a:ext cx="6322636" cy="383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>
            <a:lvl1pPr defTabSz="1259857">
              <a:lnSpc>
                <a:spcPct val="90000"/>
              </a:lnSpc>
              <a:spcBef>
                <a:spcPts val="0"/>
              </a:spcBef>
              <a:defRPr b="1" spc="-1100" sz="17400">
                <a:solidFill>
                  <a:srgbClr val="6F873A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lvl1pPr>
          </a:lstStyle>
          <a:p>
            <a:pPr/>
            <a:r>
              <a:t>200+</a:t>
            </a:r>
          </a:p>
        </p:txBody>
      </p:sp>
      <p:sp>
        <p:nvSpPr>
          <p:cNvPr id="126" name="3 000+"/>
          <p:cNvSpPr txBox="1"/>
          <p:nvPr/>
        </p:nvSpPr>
        <p:spPr>
          <a:xfrm>
            <a:off x="8675781" y="4911976"/>
            <a:ext cx="7032439" cy="4013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>
            <a:lvl1pPr defTabSz="1259857">
              <a:lnSpc>
                <a:spcPct val="90000"/>
              </a:lnSpc>
              <a:spcBef>
                <a:spcPts val="0"/>
              </a:spcBef>
              <a:defRPr b="1" spc="-1100" sz="17400">
                <a:solidFill>
                  <a:srgbClr val="5C718C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lvl1pPr>
          </a:lstStyle>
          <a:p>
            <a:pPr/>
            <a:r>
              <a:t>3 000+</a:t>
            </a:r>
          </a:p>
        </p:txBody>
      </p:sp>
      <p:sp>
        <p:nvSpPr>
          <p:cNvPr id="127" name="Do konce roku bude za námi 200 workshopů,  seminářů, webinářů, přednášek našich peer specialistů a lektorů"/>
          <p:cNvSpPr txBox="1"/>
          <p:nvPr/>
        </p:nvSpPr>
        <p:spPr>
          <a:xfrm>
            <a:off x="6991611" y="3325612"/>
            <a:ext cx="7707166" cy="149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/>
          <a:p>
            <a:pPr defTabSz="907096">
              <a:lnSpc>
                <a:spcPct val="90000"/>
              </a:lnSpc>
              <a:spcBef>
                <a:spcPts val="0"/>
              </a:spcBef>
              <a:defRPr b="1" sz="3000">
                <a:solidFill>
                  <a:srgbClr val="5C718C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pPr>
            <a:r>
              <a:t>Do konce roku bude za námi 200 workshopů, </a:t>
            </a:r>
            <a:br/>
            <a:r>
              <a:t>seminářů, webinářů, přednášek našich peer specialistů a lektorů</a:t>
            </a:r>
          </a:p>
        </p:txBody>
      </p:sp>
      <p:sp>
        <p:nvSpPr>
          <p:cNvPr id="128" name="Do konce roku proškolíme více než 3 000 účastníků"/>
          <p:cNvSpPr txBox="1"/>
          <p:nvPr/>
        </p:nvSpPr>
        <p:spPr>
          <a:xfrm>
            <a:off x="14779838" y="5119989"/>
            <a:ext cx="6745070" cy="199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>
            <a:lvl1pPr defTabSz="1259857">
              <a:lnSpc>
                <a:spcPct val="90000"/>
              </a:lnSpc>
              <a:spcBef>
                <a:spcPts val="0"/>
              </a:spcBef>
              <a:defRPr b="1" sz="4000">
                <a:solidFill>
                  <a:srgbClr val="6F873A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lvl1pPr>
          </a:lstStyle>
          <a:p>
            <a:pPr/>
            <a:r>
              <a:t>Do konce roku proškolíme více než 3 000 účastníků</a:t>
            </a:r>
          </a:p>
        </p:txBody>
      </p:sp>
      <p:pic>
        <p:nvPicPr>
          <p:cNvPr id="129" name="Screenshot 2025-05-28 at 18.46.25.png" descr="Screenshot 2025-05-28 at 18.4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5683" y="641044"/>
            <a:ext cx="3321012" cy="199800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Vědět, abychom mohli pomáhat."/>
          <p:cNvSpPr txBox="1"/>
          <p:nvPr/>
        </p:nvSpPr>
        <p:spPr>
          <a:xfrm>
            <a:off x="5165611" y="1508041"/>
            <a:ext cx="20720656" cy="924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>
              <a:lnSpc>
                <a:spcPct val="90000"/>
              </a:lnSpc>
              <a:spcBef>
                <a:spcPts val="3000"/>
              </a:spcBef>
              <a:defRPr b="1" spc="-58" sz="5800">
                <a:solidFill>
                  <a:schemeClr val="accent1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lvl1pPr>
          </a:lstStyle>
          <a:p>
            <a:pPr/>
            <a:r>
              <a:t>Vědět, abychom mohli pomáhat.</a:t>
            </a:r>
          </a:p>
        </p:txBody>
      </p:sp>
      <p:sp>
        <p:nvSpPr>
          <p:cNvPr id="131" name="Vzděláváme odborníky pracující v sociální, zdravotní oblasti, školské oblasti, a širokou veřejnost – rodiče, děti a mládež…"/>
          <p:cNvSpPr txBox="1"/>
          <p:nvPr/>
        </p:nvSpPr>
        <p:spPr>
          <a:xfrm>
            <a:off x="2213354" y="7594654"/>
            <a:ext cx="20912140" cy="490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>
              <a:spcBef>
                <a:spcPts val="2000"/>
              </a:spcBef>
              <a:defRPr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Vzděláváme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 odborníky pracující v sociální, zdravotní oblasti, školské oblasti, a širokou veřejnost – rodiče, děti a mládež</a:t>
            </a:r>
          </a:p>
          <a:p>
            <a:pPr>
              <a:spcBef>
                <a:spcPts val="2000"/>
              </a:spcBef>
              <a:defRPr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Propojujeme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 poskytovatele služeb v Praze, aby byla péče dostupná, kvalitní a efektivní. </a:t>
            </a:r>
          </a:p>
          <a:p>
            <a:pPr>
              <a:spcBef>
                <a:spcPts val="2000"/>
              </a:spcBef>
              <a:defRPr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Destigmatizujeme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 témata péče o duševní zdraví</a:t>
            </a:r>
          </a:p>
          <a:p>
            <a:pPr>
              <a:spcBef>
                <a:spcPts val="2000"/>
              </a:spcBef>
              <a:defRPr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  <a:r>
              <a:t>Zapojujeme Peer specialisty </a:t>
            </a:r>
            <a:r>
              <a:rPr>
                <a:latin typeface="Bahnschrift Light"/>
                <a:ea typeface="Bahnschrift Light"/>
                <a:cs typeface="Bahnschrift Light"/>
                <a:sym typeface="Bahnschrift Light"/>
              </a:rPr>
              <a:t>do tvorby programů a služeb.</a:t>
            </a:r>
          </a:p>
          <a:p>
            <a:pPr>
              <a:spcBef>
                <a:spcPts val="2000"/>
              </a:spcBef>
              <a:defRPr>
                <a:solidFill>
                  <a:schemeClr val="accent1"/>
                </a:solidFill>
              </a:defRPr>
            </a:pPr>
            <a:r>
              <a:t>V rámci Institutu pracuje </a:t>
            </a:r>
            <a:r>
              <a:rPr>
                <a:latin typeface="Bahnschrift Bold"/>
                <a:ea typeface="Bahnschrift Bold"/>
                <a:cs typeface="Bahnschrift Bold"/>
                <a:sym typeface="Bahnschrift Bold"/>
              </a:rPr>
              <a:t>Krajská koordinátorka péče o duševní zdraví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vložený-obrázek.pdf" descr="vložený-obrázek.pdf"/>
          <p:cNvPicPr>
            <a:picLocks noChangeAspect="1"/>
          </p:cNvPicPr>
          <p:nvPr/>
        </p:nvPicPr>
        <p:blipFill>
          <a:blip r:embed="rId2">
            <a:alphaModFix amt="20304"/>
            <a:extLst/>
          </a:blip>
          <a:stretch>
            <a:fillRect/>
          </a:stretch>
        </p:blipFill>
        <p:spPr>
          <a:xfrm>
            <a:off x="20322051" y="-332317"/>
            <a:ext cx="3827515" cy="3767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vložený-obrázek.pdf" descr="vložený-obrázek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4251" y="11502365"/>
            <a:ext cx="1340121" cy="131901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Psychosociální modul v aplikaci Záchranka"/>
          <p:cNvSpPr txBox="1"/>
          <p:nvPr>
            <p:ph type="title"/>
          </p:nvPr>
        </p:nvSpPr>
        <p:spPr>
          <a:xfrm>
            <a:off x="2169859" y="1859276"/>
            <a:ext cx="20095082" cy="1319011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Psychosociální modul v aplikaci Záchranka</a:t>
            </a:r>
          </a:p>
        </p:txBody>
      </p:sp>
      <p:pic>
        <p:nvPicPr>
          <p:cNvPr id="136" name="zachranka_foun1.png" descr="zachranka_foun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84077" y="3824251"/>
            <a:ext cx="3884904" cy="71301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50177"/>
              </a:srgbClr>
            </a:outerShdw>
          </a:effectLst>
        </p:spPr>
      </p:pic>
      <p:pic>
        <p:nvPicPr>
          <p:cNvPr id="137" name="zachranka_foun2.png" descr="zachranka_foun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82841" y="3824251"/>
            <a:ext cx="3884904" cy="71301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50177"/>
              </a:srgbClr>
            </a:outerShdw>
          </a:effectLst>
        </p:spPr>
      </p:pic>
      <p:pic>
        <p:nvPicPr>
          <p:cNvPr id="138" name="zachranka_foun3.png" descr="zachranka_foun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43398" y="3824251"/>
            <a:ext cx="3884904" cy="71301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50177"/>
              </a:srgbClr>
            </a:outerShdw>
          </a:effectLst>
        </p:spPr>
      </p:pic>
      <p:pic>
        <p:nvPicPr>
          <p:cNvPr id="139" name="Connection Line" descr="Connection L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344009" y="9140814"/>
            <a:ext cx="2248461" cy="60747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omoc pro všechny Pražany…"/>
          <p:cNvSpPr txBox="1"/>
          <p:nvPr/>
        </p:nvSpPr>
        <p:spPr>
          <a:xfrm>
            <a:off x="2195259" y="6283190"/>
            <a:ext cx="8632836" cy="88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z="4000">
                <a:solidFill>
                  <a:schemeClr val="accent1"/>
                </a:solidFill>
              </a:defRPr>
            </a:pPr>
          </a:p>
          <a:p>
            <a:pPr marL="381000" indent="-381000">
              <a:buSzPct val="100000"/>
              <a:buChar char="‣"/>
              <a:defRPr sz="4000">
                <a:solidFill>
                  <a:schemeClr val="accent1"/>
                </a:solidFill>
              </a:defRPr>
            </a:pPr>
            <a:r>
              <a:t>pomoc pro všechny Pražany</a:t>
            </a:r>
          </a:p>
          <a:p>
            <a:pPr marL="381000" indent="-381000">
              <a:buSzPct val="100000"/>
              <a:buChar char="‣"/>
              <a:defRPr sz="4000">
                <a:solidFill>
                  <a:schemeClr val="accent1"/>
                </a:solidFill>
              </a:defRPr>
            </a:pPr>
            <a:r>
              <a:t>v jedné aplikaci</a:t>
            </a:r>
          </a:p>
          <a:p>
            <a:pPr marL="381000" indent="-381000">
              <a:buSzPct val="100000"/>
              <a:buChar char="‣"/>
              <a:defRPr sz="4000">
                <a:solidFill>
                  <a:schemeClr val="accent1"/>
                </a:solidFill>
              </a:defRPr>
            </a:pPr>
            <a:r>
              <a:t>záchrana života</a:t>
            </a:r>
          </a:p>
          <a:p>
            <a:pPr marL="381000" indent="-381000">
              <a:buSzPct val="100000"/>
              <a:buChar char="‣"/>
              <a:defRPr sz="4000">
                <a:solidFill>
                  <a:schemeClr val="accent1"/>
                </a:solidFill>
              </a:defRPr>
            </a:pPr>
            <a:r>
              <a:t>včasná pomoc do 14 dnů</a:t>
            </a:r>
          </a:p>
          <a:p>
            <a:pPr marL="381000" indent="-381000">
              <a:buSzPct val="100000"/>
              <a:buChar char="‣"/>
              <a:defRPr sz="4000">
                <a:solidFill>
                  <a:schemeClr val="accent1"/>
                </a:solidFill>
              </a:defRPr>
            </a:pPr>
            <a:r>
              <a:t>všechny věkové kategorie</a:t>
            </a:r>
          </a:p>
        </p:txBody>
      </p:sp>
      <p:sp>
        <p:nvSpPr>
          <p:cNvPr id="141" name="4 000"/>
          <p:cNvSpPr txBox="1"/>
          <p:nvPr/>
        </p:nvSpPr>
        <p:spPr>
          <a:xfrm>
            <a:off x="2249580" y="3424323"/>
            <a:ext cx="7032437" cy="4013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>
            <a:lvl1pPr defTabSz="1259857">
              <a:lnSpc>
                <a:spcPct val="90000"/>
              </a:lnSpc>
              <a:spcBef>
                <a:spcPts val="0"/>
              </a:spcBef>
              <a:defRPr b="1" spc="-1100" sz="17400">
                <a:solidFill>
                  <a:srgbClr val="5C718C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lvl1pPr>
          </a:lstStyle>
          <a:p>
            <a:pPr/>
            <a:r>
              <a:t>4 000</a:t>
            </a:r>
          </a:p>
        </p:txBody>
      </p:sp>
      <p:sp>
        <p:nvSpPr>
          <p:cNvPr id="142" name="Pražanů využilo modul od spuštění v březnu 2025"/>
          <p:cNvSpPr txBox="1"/>
          <p:nvPr/>
        </p:nvSpPr>
        <p:spPr>
          <a:xfrm>
            <a:off x="2530975" y="5486536"/>
            <a:ext cx="6745070" cy="199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>
            <a:lvl1pPr defTabSz="1259857">
              <a:lnSpc>
                <a:spcPct val="90000"/>
              </a:lnSpc>
              <a:spcBef>
                <a:spcPts val="0"/>
              </a:spcBef>
              <a:defRPr b="1" sz="4000">
                <a:solidFill>
                  <a:srgbClr val="6F873A"/>
                </a:solidFill>
                <a:latin typeface="Bahnschrift_Bold"/>
                <a:ea typeface="Bahnschrift_Bold"/>
                <a:cs typeface="Bahnschrift_Bold"/>
                <a:sym typeface="Bahnschrift_Bold"/>
              </a:defRPr>
            </a:lvl1pPr>
          </a:lstStyle>
          <a:p>
            <a:pPr/>
            <a:r>
              <a:t>Pražanů využilo modul od spuštění v březnu 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 PLÁNUJEME V ROCE 2026"/>
          <p:cNvSpPr txBox="1"/>
          <p:nvPr>
            <p:ph type="title"/>
          </p:nvPr>
        </p:nvSpPr>
        <p:spPr>
          <a:xfrm>
            <a:off x="2169859" y="1857407"/>
            <a:ext cx="20095082" cy="1319011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CO PLÁNUJEME V ROCE 2026</a:t>
            </a:r>
          </a:p>
        </p:txBody>
      </p:sp>
      <p:sp>
        <p:nvSpPr>
          <p:cNvPr id="145" name="OTEVŘENÍ NOVÉ AKUTNÍ PSYCHIATRICKÉ AMBULANCE PRO DĚTI A DOSPÍVAJÍCÍ…"/>
          <p:cNvSpPr txBox="1"/>
          <p:nvPr/>
        </p:nvSpPr>
        <p:spPr>
          <a:xfrm>
            <a:off x="2169859" y="2667902"/>
            <a:ext cx="20095082" cy="9365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2400"/>
              </a:spcBef>
              <a:defRPr sz="4100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</a:p>
          <a:p>
            <a:pPr>
              <a:spcBef>
                <a:spcPts val="2400"/>
              </a:spcBef>
              <a:defRPr sz="4100" u="sng">
                <a:solidFill>
                  <a:schemeClr val="accent1"/>
                </a:solidFill>
                <a:latin typeface="Bahnschrift Bold"/>
                <a:ea typeface="Bahnschrift Bold"/>
                <a:cs typeface="Bahnschrift Bold"/>
                <a:sym typeface="Bahnschrift Bold"/>
              </a:defRPr>
            </a:pPr>
          </a:p>
          <a:p>
            <a:pPr marL="381000" indent="-381000">
              <a:buSzPct val="100000"/>
              <a:buChar char="‣"/>
              <a:defRPr>
                <a:solidFill>
                  <a:schemeClr val="accent1"/>
                </a:solidFill>
              </a:defRPr>
            </a:pPr>
            <a:r>
              <a:t>OTEVŘENÍ NOVÉ </a:t>
            </a:r>
            <a:r>
              <a:rPr u="sng"/>
              <a:t>AKUTNÍ PSYCHIATRICKÉ AMBULANCE PRO DĚTI A DOSPÍVAJÍCÍ</a:t>
            </a:r>
            <a:endParaRPr u="sng"/>
          </a:p>
          <a:p>
            <a:pPr marL="381000" indent="-381000">
              <a:buSzPct val="100000"/>
              <a:buChar char="‣"/>
              <a:defRPr>
                <a:solidFill>
                  <a:schemeClr val="accent1"/>
                </a:solidFill>
              </a:defRPr>
            </a:pPr>
            <a:r>
              <a:t>VYTVOŘENÍ SAMOSTATNÉ </a:t>
            </a:r>
            <a:r>
              <a:rPr u="sng"/>
              <a:t>TERÉNNÍ SLUŽBY PRO DĚTI, ADOLESCENTY A JEJICH RODINY</a:t>
            </a:r>
            <a:endParaRPr u="sng"/>
          </a:p>
          <a:p>
            <a:pPr marL="381000" indent="-381000">
              <a:buSzPct val="100000"/>
              <a:buChar char="‣"/>
              <a:defRPr>
                <a:solidFill>
                  <a:schemeClr val="accent1"/>
                </a:solidFill>
              </a:defRPr>
            </a:pPr>
            <a:r>
              <a:t>ROZŠÍŘENÍ SLUŽEB CENTER O </a:t>
            </a:r>
            <a:r>
              <a:rPr u="sng"/>
              <a:t>DENNÍ STACIONÁŘE</a:t>
            </a:r>
            <a:endParaRPr u="sng"/>
          </a:p>
          <a:p>
            <a:pPr marL="381000" indent="-381000">
              <a:buSzPct val="100000"/>
              <a:buChar char="‣"/>
              <a:defRPr>
                <a:solidFill>
                  <a:schemeClr val="accent1"/>
                </a:solidFill>
              </a:defRPr>
            </a:pPr>
            <a:r>
              <a:t>ROZŠÍŘENÍ SLUŽEB  CENTER O </a:t>
            </a:r>
            <a:r>
              <a:rPr u="sng"/>
              <a:t>POBYTOVÁ LŮŽKA</a:t>
            </a:r>
            <a:endParaRPr u="sng"/>
          </a:p>
          <a:p>
            <a:pPr marL="381000" indent="-381000">
              <a:buSzPct val="100000"/>
              <a:buChar char="‣"/>
              <a:defRPr>
                <a:solidFill>
                  <a:schemeClr val="accent1"/>
                </a:solidFill>
              </a:defRPr>
            </a:pPr>
            <a:r>
              <a:t>POKRAČOVÁNÍ ÚSPĚŠNÝCH </a:t>
            </a:r>
            <a:r>
              <a:rPr u="sng"/>
              <a:t>PROGRAMŮ</a:t>
            </a:r>
            <a:r>
              <a:t> -  KURZ PŘEDPORODNÍ PŘÍPRAVY PRO RODIČE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6B5C88"/>
      </a:lt1>
      <a:dk2>
        <a:srgbClr val="A7A7A7"/>
      </a:dk2>
      <a:lt2>
        <a:srgbClr val="535353"/>
      </a:lt2>
      <a:accent1>
        <a:srgbClr val="69882C"/>
      </a:accent1>
      <a:accent2>
        <a:srgbClr val="EAB3C0"/>
      </a:accent2>
      <a:accent3>
        <a:srgbClr val="9BD5E1"/>
      </a:accent3>
      <a:accent4>
        <a:srgbClr val="838EAD"/>
      </a:accent4>
      <a:accent5>
        <a:srgbClr val="E30420"/>
      </a:accent5>
      <a:accent6>
        <a:srgbClr val="4EA72E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B5C88"/>
            </a:solidFill>
            <a:effectLst/>
            <a:uFillTx/>
            <a:latin typeface="Bahnschrift Light"/>
            <a:ea typeface="Bahnschrift Light"/>
            <a:cs typeface="Bahnschrift Light"/>
            <a:sym typeface="Bahnschrif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B5C88"/>
            </a:solidFill>
            <a:effectLst/>
            <a:uFillTx/>
            <a:latin typeface="Bahnschrift Light"/>
            <a:ea typeface="Bahnschrift Light"/>
            <a:cs typeface="Bahnschrift Light"/>
            <a:sym typeface="Bahnschrif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9882C"/>
      </a:accent1>
      <a:accent2>
        <a:srgbClr val="EAB3C0"/>
      </a:accent2>
      <a:accent3>
        <a:srgbClr val="9BD5E1"/>
      </a:accent3>
      <a:accent4>
        <a:srgbClr val="838EAD"/>
      </a:accent4>
      <a:accent5>
        <a:srgbClr val="E30420"/>
      </a:accent5>
      <a:accent6>
        <a:srgbClr val="4EA72E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B5C88"/>
            </a:solidFill>
            <a:effectLst/>
            <a:uFillTx/>
            <a:latin typeface="Bahnschrift Light"/>
            <a:ea typeface="Bahnschrift Light"/>
            <a:cs typeface="Bahnschrift Light"/>
            <a:sym typeface="Bahnschrif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B5C88"/>
            </a:solidFill>
            <a:effectLst/>
            <a:uFillTx/>
            <a:latin typeface="Bahnschrift Light"/>
            <a:ea typeface="Bahnschrift Light"/>
            <a:cs typeface="Bahnschrift Light"/>
            <a:sym typeface="Bahnschrif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