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ld Standard TT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ldStandardTT-bold.fntdata"/><Relationship Id="rId10" Type="http://schemas.openxmlformats.org/officeDocument/2006/relationships/slide" Target="slides/slide5.xml"/><Relationship Id="rId21" Type="http://schemas.openxmlformats.org/officeDocument/2006/relationships/font" Target="fonts/OldStandardT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ldStandardT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09ee33ce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09ee33ce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f9292121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f9292121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f929212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f929212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b8855f40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b8855f4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b8855f40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b8855f40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09dc00c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09dc00c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0991f54a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0991f54a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0991f54a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0991f54a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0991f54a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0991f54a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09ee33ce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09ee33ce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0991f54a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d0991f54a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09ee33ce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09ee33ce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09ee33ce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09ee33ce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09dc00cb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09dc00cb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047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1032300" y="1375175"/>
            <a:ext cx="75990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032300" y="3056475"/>
            <a:ext cx="7599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0175" y="-16550"/>
            <a:ext cx="448200" cy="51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100"/>
            <a:ext cx="9144000" cy="1171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45975" y="1337850"/>
            <a:ext cx="80862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374650" lvl="1" marL="914400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  <a:defRPr sz="2300"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■"/>
              <a:defRPr sz="2300"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  <a:defRPr sz="2300">
                <a:latin typeface="Arial"/>
                <a:ea typeface="Arial"/>
                <a:cs typeface="Arial"/>
                <a:sym typeface="Arial"/>
              </a:defRPr>
            </a:lvl4pPr>
            <a:lvl5pPr indent="-374650" lvl="4" marL="2286000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  <a:defRPr sz="23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16458" y="4571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2100"/>
            </a:lvl1pPr>
            <a:lvl2pPr lvl="1">
              <a:buNone/>
              <a:defRPr sz="2100"/>
            </a:lvl2pPr>
            <a:lvl3pPr lvl="2">
              <a:buNone/>
              <a:defRPr sz="2100"/>
            </a:lvl3pPr>
            <a:lvl4pPr lvl="3">
              <a:buNone/>
              <a:defRPr sz="2100"/>
            </a:lvl4pPr>
            <a:lvl5pPr lvl="4">
              <a:buNone/>
              <a:defRPr sz="2100"/>
            </a:lvl5pPr>
            <a:lvl6pPr lvl="5">
              <a:buNone/>
              <a:defRPr sz="2100"/>
            </a:lvl6pPr>
            <a:lvl7pPr lvl="6">
              <a:buNone/>
              <a:defRPr sz="2100"/>
            </a:lvl7pPr>
            <a:lvl8pPr lvl="7">
              <a:buNone/>
              <a:defRPr sz="2100"/>
            </a:lvl8pPr>
            <a:lvl9pPr lvl="8">
              <a:buNone/>
              <a:defRPr sz="2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0175" y="-16550"/>
            <a:ext cx="448200" cy="5160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ocernice.cz/homepage/strategicke-planovani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www.pocernice.cz/homepage/strategicke-planovani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032300" y="1311450"/>
            <a:ext cx="7599000" cy="8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680"/>
              <a:t>Nové komunitní centrum</a:t>
            </a:r>
            <a:endParaRPr sz="308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032300" y="2287525"/>
            <a:ext cx="7599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Hana Markulinec Moravcová, místostarostka Prahy 20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300" y="3525750"/>
            <a:ext cx="1065526" cy="12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- 1. nadzemní podlaží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075" y="1913725"/>
            <a:ext cx="6247099" cy="29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826250" y="1359400"/>
            <a:ext cx="78735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400"/>
              <a:t>Herna se samoobslužnou kavárnou, dětské skupiny, sál/ tělocvična, herna/ klub se vstupem na zahradu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- 2. nadzemní podlaží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75" y="2046174"/>
            <a:ext cx="7476749" cy="26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826250" y="1359400"/>
            <a:ext cx="78735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400"/>
              <a:t>Herny s programem, adaptační školička, umělecké ateliéry, konzultační místnost pro psychologa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- 3. nadzemní podlaží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250" y="1976050"/>
            <a:ext cx="7808150" cy="2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826250" y="1359400"/>
            <a:ext cx="78735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400"/>
              <a:t>Pracovny, studovny, zasedačka a multifunkční sál (jóga, tanec, promítání, prostor pro ochotníky)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- náhled od severovýchodu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875" y="1511825"/>
            <a:ext cx="6078645" cy="29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- náhled od jihovýchodu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375" y="1417875"/>
            <a:ext cx="6137749" cy="33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1032300" y="1311450"/>
            <a:ext cx="7599000" cy="12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680"/>
              <a:t>Děkuji za pozornost</a:t>
            </a:r>
            <a:endParaRPr sz="3080"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825" y="2876200"/>
            <a:ext cx="1065526" cy="12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Aktuální situace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745975" y="1337850"/>
            <a:ext cx="80862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/>
              <a:t>1 rodinné komunitní centrum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300"/>
              <a:t>17.000 obyvatel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300"/>
              <a:t>17 km</a:t>
            </a:r>
            <a:r>
              <a:rPr baseline="30000" lang="cs" sz="2300"/>
              <a:t>2</a:t>
            </a:r>
            <a:endParaRPr baseline="30000"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300"/>
              <a:t>rozvojové lokality - až 10.000 nových obyvatel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300"/>
              <a:t>viz. </a:t>
            </a:r>
            <a:r>
              <a:rPr lang="cs" sz="2300" u="sng">
                <a:solidFill>
                  <a:schemeClr val="hlink"/>
                </a:solidFill>
                <a:hlinkClick r:id="rId3"/>
              </a:rPr>
              <a:t>demografická studie</a:t>
            </a:r>
            <a:r>
              <a:rPr lang="cs" sz="2300"/>
              <a:t> do roku 2045</a:t>
            </a:r>
            <a:endParaRPr sz="23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Účel nového komunitního centra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745975" y="1632875"/>
            <a:ext cx="39504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➢"/>
            </a:pPr>
            <a:r>
              <a:rPr lang="cs" sz="1958"/>
              <a:t>Propojení všech generací </a:t>
            </a:r>
            <a:br>
              <a:rPr lang="cs" sz="1958"/>
            </a:br>
            <a:r>
              <a:rPr lang="cs" sz="1958"/>
              <a:t>v rámci různých aktivit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➢"/>
            </a:pPr>
            <a:r>
              <a:rPr lang="cs" sz="1958"/>
              <a:t>Zdravá rodina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➢"/>
            </a:pPr>
            <a:r>
              <a:rPr lang="cs" sz="1958"/>
              <a:t>Předcházení sociálně patologickým jevům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➢"/>
            </a:pPr>
            <a:r>
              <a:rPr lang="cs" sz="1958"/>
              <a:t>Vzájemná podpora občanů</a:t>
            </a:r>
            <a:endParaRPr sz="1958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b="0" l="10082" r="30080" t="0"/>
          <a:stretch/>
        </p:blipFill>
        <p:spPr>
          <a:xfrm>
            <a:off x="5279675" y="1632863"/>
            <a:ext cx="3122299" cy="264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Konkrétní využití dle potřeb komunity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745975" y="1337850"/>
            <a:ext cx="80862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rodinné komunitní centrum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herna se samoobslužnou kavárnou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dětské skupiny/ péče o předškolní děti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klub pro seniory nevyžadující zvláštní režim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klub pro teenagery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ekocentrum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spolek pro seniory</a:t>
            </a:r>
            <a:endParaRPr sz="1958"/>
          </a:p>
          <a:p>
            <a:pPr indent="-35293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58"/>
              <a:buChar char="●"/>
            </a:pPr>
            <a:r>
              <a:rPr lang="cs" sz="1958"/>
              <a:t>divadelní ochotníci</a:t>
            </a:r>
            <a:endParaRPr sz="1958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789"/>
              <a:buNone/>
            </a:pPr>
            <a:r>
              <a:t/>
            </a:r>
            <a:endParaRPr sz="1958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Strategické umístění nového centra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826375" y="1337850"/>
            <a:ext cx="3684300" cy="34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58"/>
              <a:t>Lokalita s plánovanou výstavbou</a:t>
            </a:r>
            <a:endParaRPr sz="1858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58"/>
              <a:t>V blízkém okolí:</a:t>
            </a:r>
            <a:endParaRPr sz="1858"/>
          </a:p>
          <a:p>
            <a:pPr indent="-346586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58"/>
              <a:buChar char="●"/>
            </a:pPr>
            <a:r>
              <a:rPr lang="cs" sz="1858"/>
              <a:t>Mateřská škola</a:t>
            </a:r>
            <a:endParaRPr sz="1858"/>
          </a:p>
          <a:p>
            <a:pPr indent="-34658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58"/>
              <a:buChar char="●"/>
            </a:pPr>
            <a:r>
              <a:rPr lang="cs" sz="1858"/>
              <a:t>Domov pro seniory</a:t>
            </a:r>
            <a:endParaRPr sz="1858"/>
          </a:p>
          <a:p>
            <a:pPr indent="-34658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58"/>
              <a:buChar char="●"/>
            </a:pPr>
            <a:r>
              <a:rPr lang="cs" sz="1858"/>
              <a:t>Podpůrné bydlení</a:t>
            </a:r>
            <a:endParaRPr sz="1858"/>
          </a:p>
          <a:p>
            <a:pPr indent="-346586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58"/>
              <a:buChar char="●"/>
            </a:pPr>
            <a:r>
              <a:rPr lang="cs" sz="1858"/>
              <a:t>Nový projekt Magistrátu a výstavba obecních bytů</a:t>
            </a:r>
            <a:endParaRPr sz="1858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789"/>
              <a:buNone/>
            </a:pPr>
            <a:r>
              <a:t/>
            </a:r>
            <a:endParaRPr sz="1958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6393" r="0" t="0"/>
          <a:stretch/>
        </p:blipFill>
        <p:spPr>
          <a:xfrm>
            <a:off x="4648200" y="1524625"/>
            <a:ext cx="4111676" cy="29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Identifikace potřeb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826375" y="1337850"/>
            <a:ext cx="80058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 u="sng">
                <a:solidFill>
                  <a:schemeClr val="hlink"/>
                </a:solidFill>
                <a:hlinkClick r:id="rId4"/>
              </a:rPr>
              <a:t>Demografická studie</a:t>
            </a:r>
            <a:r>
              <a:rPr lang="cs" sz="2300"/>
              <a:t> do roku 2045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300"/>
              <a:t>Analýza potřebnosti vybudování nového komunitního centra v Horních Počernicích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300"/>
              <a:t>Průzkum potřeb mezi klienty současného komunitního centra Mumraj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Stav projektu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826450" y="1491950"/>
            <a:ext cx="8005800" cy="30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/>
              <a:t>Projednáno se sousedy - řešíme drobné úpravy projektu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300"/>
              <a:t>Předběžně konzultováno se stavebním úřadem a zohledněny jejich připomínky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300"/>
              <a:t>Cílem je podat sloučené územní a </a:t>
            </a:r>
            <a:r>
              <a:rPr lang="cs" sz="2300"/>
              <a:t>stavební </a:t>
            </a:r>
            <a:r>
              <a:rPr lang="cs" sz="2300"/>
              <a:t>řízení </a:t>
            </a:r>
            <a:br>
              <a:rPr lang="cs" sz="2300"/>
            </a:br>
            <a:r>
              <a:rPr lang="cs" sz="2300"/>
              <a:t>v červnu 2024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Financování</a:t>
            </a:r>
            <a:r>
              <a:rPr lang="cs"/>
              <a:t> výstavby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826500" y="1337850"/>
            <a:ext cx="80058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/>
              <a:t>Odhad nákladů na výstavbu: 75 mil. Kč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300"/>
              <a:t>Vícezdrojové financování:</a:t>
            </a:r>
            <a:endParaRPr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Evropské fondy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Dotační tituly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Městská část Praha 20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Magistrát hlavního města Prahy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a další možné finanční zdroje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826250" y="445025"/>
            <a:ext cx="8005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Financování provozu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943" y="191700"/>
            <a:ext cx="732607" cy="8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826450" y="1571500"/>
            <a:ext cx="4015800" cy="29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/>
              <a:t>Vícezdrojové financování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300"/>
              <a:t>Obdobně jako současné komunitní centrum</a:t>
            </a:r>
            <a:endParaRPr sz="23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900" y="1296849"/>
            <a:ext cx="2814070" cy="352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