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9" r:id="rId14"/>
  </p:sldMasterIdLst>
  <p:notesMasterIdLst>
    <p:notesMasterId r:id="rId21"/>
  </p:notesMasterIdLst>
  <p:sldIdLst>
    <p:sldId id="262" r:id="rId15"/>
    <p:sldId id="260" r:id="rId16"/>
    <p:sldId id="333" r:id="rId17"/>
    <p:sldId id="334" r:id="rId18"/>
    <p:sldId id="354" r:id="rId19"/>
    <p:sldId id="355" r:id="rId20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38EC13-4E14-4D32-95C4-6AA379A8B437}">
          <p14:sldIdLst>
            <p14:sldId id="262"/>
            <p14:sldId id="260"/>
            <p14:sldId id="333"/>
            <p14:sldId id="334"/>
            <p14:sldId id="354"/>
            <p14:sldId id="355"/>
          </p14:sldIdLst>
        </p14:section>
        <p14:section name="Oddíl bez názvu" id="{F2C7220A-49ED-4004-B40B-BB7ACD746758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6C4FD6-9FBA-979B-C9A4-503B04759D0D}" name="Seigertschmidová Iva" initials="SI" userId="S::seigertschmidova@operatorict.cz::678c4d73-25e2-4aee-9798-ff6291a778e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igertschmidová Iva" initials="SI" lastIdx="1" clrIdx="0">
    <p:extLst>
      <p:ext uri="{19B8F6BF-5375-455C-9EA6-DF929625EA0E}">
        <p15:presenceInfo xmlns:p15="http://schemas.microsoft.com/office/powerpoint/2012/main" userId="S::seigertschmidova@operatorict.cz::678c4d73-25e2-4aee-9798-ff6291a778eb" providerId="AD"/>
      </p:ext>
    </p:extLst>
  </p:cmAuthor>
  <p:cmAuthor id="2" name="Navrátilová Kristýna" initials="NK" lastIdx="2" clrIdx="1">
    <p:extLst>
      <p:ext uri="{19B8F6BF-5375-455C-9EA6-DF929625EA0E}">
        <p15:presenceInfo xmlns:p15="http://schemas.microsoft.com/office/powerpoint/2012/main" userId="Navrátilová Kristý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DBE"/>
    <a:srgbClr val="EC6607"/>
    <a:srgbClr val="EC6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árovec Ondřej" userId="4bd3e9cb-b6c5-4813-841b-9866abf4b2fb" providerId="ADAL" clId="{2D54A1CD-8669-4F26-9511-FF8502265372}"/>
    <pc:docChg chg="delSld delMainMaster modSection">
      <pc:chgData name="Šárovec Ondřej" userId="4bd3e9cb-b6c5-4813-841b-9866abf4b2fb" providerId="ADAL" clId="{2D54A1CD-8669-4F26-9511-FF8502265372}" dt="2024-05-24T11:57:09.901" v="0" actId="47"/>
      <pc:docMkLst>
        <pc:docMk/>
      </pc:docMkLst>
      <pc:sldChg chg="del">
        <pc:chgData name="Šárovec Ondřej" userId="4bd3e9cb-b6c5-4813-841b-9866abf4b2fb" providerId="ADAL" clId="{2D54A1CD-8669-4F26-9511-FF8502265372}" dt="2024-05-24T11:57:09.901" v="0" actId="47"/>
        <pc:sldMkLst>
          <pc:docMk/>
          <pc:sldMk cId="793888518" sldId="301"/>
        </pc:sldMkLst>
      </pc:sldChg>
      <pc:sldMasterChg chg="del delSldLayout">
        <pc:chgData name="Šárovec Ondřej" userId="4bd3e9cb-b6c5-4813-841b-9866abf4b2fb" providerId="ADAL" clId="{2D54A1CD-8669-4F26-9511-FF8502265372}" dt="2024-05-24T11:57:09.901" v="0" actId="47"/>
        <pc:sldMasterMkLst>
          <pc:docMk/>
          <pc:sldMasterMk cId="0" sldId="2147483681"/>
        </pc:sldMasterMkLst>
        <pc:sldLayoutChg chg="del">
          <pc:chgData name="Šárovec Ondřej" userId="4bd3e9cb-b6c5-4813-841b-9866abf4b2fb" providerId="ADAL" clId="{2D54A1CD-8669-4F26-9511-FF8502265372}" dt="2024-05-24T11:57:09.901" v="0" actId="47"/>
          <pc:sldLayoutMkLst>
            <pc:docMk/>
            <pc:sldMasterMk cId="0" sldId="2147483681"/>
            <pc:sldLayoutMk cId="2780784244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B4C3-2A3F-44C0-996A-45727F08BE8C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99F7C-E7AA-4E65-82FB-189F0AB508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9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99F7C-E7AA-4E65-82FB-189F0AB50834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13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99F7C-E7AA-4E65-82FB-189F0AB5083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2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ÚAP (Územně Analytické Podklady)</a:t>
            </a:r>
          </a:p>
          <a:p>
            <a:r>
              <a:rPr lang="cs-CZ"/>
              <a:t>jeden koncesionář = rozhodnutí nám. Hřiba (13.9.2023)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99F7C-E7AA-4E65-82FB-189F0AB5083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922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99F7C-E7AA-4E65-82FB-189F0AB5083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56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99F7C-E7AA-4E65-82FB-189F0AB5083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22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2FF5A-F41A-B9C7-FC83-62256ED72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B88E95-2342-518D-E8C2-7A84F715A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63503-FA79-769F-679C-A0631647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4FDF-1973-4660-AE7E-A0FE89A01C58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3EDEBA-6F32-2DC5-EFBA-747BB662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3E5C17-E75A-C630-98F3-E77B1D48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12B6-F298-4E09-A8F8-9230C7E5A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58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62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sldNum="0" hdr="0" dt="0"/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1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FBAEC89-D857-0426-D5B6-AD119C83F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4F6E451-3D58-46B8-BC2E-2B91EA27A3D1}"/>
              </a:ext>
            </a:extLst>
          </p:cNvPr>
          <p:cNvSpPr txBox="1"/>
          <p:nvPr/>
        </p:nvSpPr>
        <p:spPr>
          <a:xfrm>
            <a:off x="252664" y="1635718"/>
            <a:ext cx="1193933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rtl="0"/>
            <a:r>
              <a:rPr lang="cs-CZ" sz="3600" b="1" i="0" u="none" strike="noStrike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dobíjecí infrastruktury </a:t>
            </a:r>
          </a:p>
          <a:p>
            <a:pPr marR="0" rtl="0"/>
            <a:r>
              <a:rPr lang="cs-CZ" sz="3600" b="1" i="0" u="none" strike="noStrike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hl. městě Praze</a:t>
            </a:r>
          </a:p>
          <a:p>
            <a:pPr marR="0" rtl="0"/>
            <a:endParaRPr lang="cs-CZ" sz="3600" b="1" i="0" u="none" strike="noStrike" baseline="30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rtl="0"/>
            <a:endParaRPr lang="cs-CZ" sz="3600" b="1" i="0" u="none" strike="noStrike" baseline="30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rtl="0"/>
            <a:endParaRPr lang="cs-CZ" b="1" i="0" u="none" strike="noStrike" baseline="30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rtl="0"/>
            <a:r>
              <a:rPr lang="cs-CZ" sz="6600" b="1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Koncese veřejného dobíjení HMP v kontextu využití dotací OPD</a:t>
            </a:r>
            <a:endParaRPr lang="cs-CZ" sz="6600" b="1" i="0" u="none" strike="noStrike" baseline="30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8017A29-2509-DD46-AEB9-BEDB33860AC7}"/>
              </a:ext>
            </a:extLst>
          </p:cNvPr>
          <p:cNvSpPr txBox="1">
            <a:spLocks/>
          </p:cNvSpPr>
          <p:nvPr/>
        </p:nvSpPr>
        <p:spPr>
          <a:xfrm>
            <a:off x="380025" y="5396169"/>
            <a:ext cx="11564839" cy="561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Komise RHMP pro elektromobilitu 27.5.2024</a:t>
            </a:r>
          </a:p>
        </p:txBody>
      </p:sp>
    </p:spTree>
    <p:extLst>
      <p:ext uri="{BB962C8B-B14F-4D97-AF65-F5344CB8AC3E}">
        <p14:creationId xmlns:p14="http://schemas.microsoft.com/office/powerpoint/2010/main" val="271690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DBB34A61-8FC5-C263-351F-B199FEB93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48E972A5-EBE7-AF7D-B7F1-95D2335AEB62}"/>
              </a:ext>
            </a:extLst>
          </p:cNvPr>
          <p:cNvSpPr txBox="1"/>
          <p:nvPr/>
        </p:nvSpPr>
        <p:spPr>
          <a:xfrm>
            <a:off x="4095968" y="841479"/>
            <a:ext cx="6386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OBSAH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2273D8B-E441-608F-049F-BC7A5DB32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94" y="579869"/>
            <a:ext cx="1073144" cy="111952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7E84BC-9F66-3046-9E4B-6984C04D5C51}"/>
              </a:ext>
            </a:extLst>
          </p:cNvPr>
          <p:cNvSpPr txBox="1"/>
          <p:nvPr/>
        </p:nvSpPr>
        <p:spPr>
          <a:xfrm>
            <a:off x="226563" y="579869"/>
            <a:ext cx="86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fld id="{7E249F0E-D79B-4544-B54D-48B671A5A7F1}" type="slidenum">
              <a:rPr lang="en-US" sz="2800" b="1" smtClean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fld>
            <a:endParaRPr lang="cs-CZ" sz="2800" b="1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84C507D-9852-80F8-71CC-A23A9A160B3A}"/>
              </a:ext>
            </a:extLst>
          </p:cNvPr>
          <p:cNvSpPr txBox="1"/>
          <p:nvPr/>
        </p:nvSpPr>
        <p:spPr>
          <a:xfrm>
            <a:off x="1359605" y="3183556"/>
            <a:ext cx="5041196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Využití dotace z OPD</a:t>
            </a:r>
          </a:p>
          <a:p>
            <a:pPr>
              <a:spcBef>
                <a:spcPts val="1800"/>
              </a:spcBef>
            </a:pPr>
            <a:r>
              <a:rPr lang="cs-CZ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Příprava koncesní dokumentace</a:t>
            </a:r>
          </a:p>
          <a:p>
            <a:pPr>
              <a:spcBef>
                <a:spcPts val="1800"/>
              </a:spcBef>
            </a:pPr>
            <a:r>
              <a:rPr lang="cs-CZ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Organizace realizace koncese</a:t>
            </a:r>
          </a:p>
          <a:p>
            <a:pPr>
              <a:spcBef>
                <a:spcPts val="1200"/>
              </a:spcBef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DBB34A61-8FC5-C263-351F-B199FEB93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48E972A5-EBE7-AF7D-B7F1-95D2335AEB62}"/>
              </a:ext>
            </a:extLst>
          </p:cNvPr>
          <p:cNvSpPr txBox="1"/>
          <p:nvPr/>
        </p:nvSpPr>
        <p:spPr>
          <a:xfrm>
            <a:off x="4162460" y="838544"/>
            <a:ext cx="6386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VYUŽITÍ DOTACE Z VÝZVY OPD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334FE40-47E4-DCC3-9921-B6A6ACDD29EF}"/>
              </a:ext>
            </a:extLst>
          </p:cNvPr>
          <p:cNvSpPr txBox="1"/>
          <p:nvPr/>
        </p:nvSpPr>
        <p:spPr>
          <a:xfrm>
            <a:off x="123091" y="2418919"/>
            <a:ext cx="11965437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90575" indent="-342900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Tisk R-48179 schválen (26.6.2023), v návaznosti proběhla příprava žádosti o podporu a jednání s MDČR společně s FON MHMP (Výzva* OPD vypsána 15.1.2024-15.4.2024)</a:t>
            </a:r>
          </a:p>
          <a:p>
            <a:pPr>
              <a:spcBef>
                <a:spcPts val="1200"/>
              </a:spcBef>
              <a:tabLst>
                <a:tab pos="444500" algn="l"/>
              </a:tabLst>
            </a:pPr>
            <a:r>
              <a:rPr lang="cs-CZ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*Výzva pro předkládání projektů v rámci opatření 09 - infrastruktura pro alternativní paliva - podpora rozvoje infrastruktury běžných dobíjecích stanic ve městech a obcích.</a:t>
            </a:r>
            <a:endParaRPr lang="cs-CZ" sz="1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90575" indent="-342900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Tisk R-511147 schválen (15.4.2024), proběhlo podání žádosti o podporu (také 15.1.2024)</a:t>
            </a:r>
          </a:p>
          <a:p>
            <a:pPr marL="800100" lvl="1" indent="-342900">
              <a:spcBef>
                <a:spcPts val="3000"/>
              </a:spcBef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Celkový CAPEX 250 mil. Kč, 80 %* dotace OPD = 200 mil. Kč,  20 % město = 50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mil.Kč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tabLst>
                <a:tab pos="4445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	… </a:t>
            </a:r>
            <a:r>
              <a:rPr lang="cs-CZ" sz="1400" dirty="0">
                <a:latin typeface="Calibri" panose="020F0502020204030204" pitchFamily="34" charset="0"/>
              </a:rPr>
              <a:t>Pro potřebu projektu žádosti HMP plán přípravy </a:t>
            </a:r>
            <a:r>
              <a:rPr lang="cs-CZ" sz="1400" b="1" dirty="0">
                <a:latin typeface="Calibri" panose="020F0502020204030204" pitchFamily="34" charset="0"/>
              </a:rPr>
              <a:t>600ks </a:t>
            </a:r>
            <a:r>
              <a:rPr lang="en-US" sz="1400" b="1" dirty="0">
                <a:latin typeface="Calibri" panose="020F0502020204030204" pitchFamily="34" charset="0"/>
              </a:rPr>
              <a:t>EVR lamp </a:t>
            </a:r>
            <a:r>
              <a:rPr lang="cs-CZ" sz="1400" b="1" dirty="0">
                <a:latin typeface="Calibri" panose="020F0502020204030204" pitchFamily="34" charset="0"/>
              </a:rPr>
              <a:t>a 900ks samostatných stanic </a:t>
            </a:r>
            <a:r>
              <a:rPr lang="en-US" sz="1400" dirty="0">
                <a:latin typeface="Calibri" panose="020F0502020204030204" pitchFamily="34" charset="0"/>
              </a:rPr>
              <a:t>z </a:t>
            </a:r>
            <a:r>
              <a:rPr lang="cs-CZ" sz="1400" dirty="0">
                <a:latin typeface="Calibri" panose="020F0502020204030204" pitchFamily="34" charset="0"/>
              </a:rPr>
              <a:t>1.5</a:t>
            </a:r>
            <a:r>
              <a:rPr lang="en-US" sz="1400" dirty="0">
                <a:latin typeface="Calibri" panose="020F0502020204030204" pitchFamily="34" charset="0"/>
              </a:rPr>
              <a:t>00 </a:t>
            </a:r>
            <a:r>
              <a:rPr lang="cs-CZ" sz="1400" dirty="0">
                <a:latin typeface="Calibri" panose="020F0502020204030204" pitchFamily="34" charset="0"/>
              </a:rPr>
              <a:t>stanic v první etapě koncese (2025-2027).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Předpoklad schválení žádosti o podporu cca 07-08/2024 a následně Tisk cca 09/2024</a:t>
            </a:r>
          </a:p>
          <a:p>
            <a:pPr>
              <a:spcBef>
                <a:spcPts val="1200"/>
              </a:spcBef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2273D8B-E441-608F-049F-BC7A5DB32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94" y="579869"/>
            <a:ext cx="1073144" cy="111952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7E84BC-9F66-3046-9E4B-6984C04D5C51}"/>
              </a:ext>
            </a:extLst>
          </p:cNvPr>
          <p:cNvSpPr txBox="1"/>
          <p:nvPr/>
        </p:nvSpPr>
        <p:spPr>
          <a:xfrm>
            <a:off x="226563" y="579869"/>
            <a:ext cx="86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fld id="{40035B1D-9067-4B61-A8A4-B69EDABFC0F5}" type="slidenum">
              <a:rPr lang="en-US" sz="2800" b="1" smtClean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fld>
            <a:endParaRPr lang="cs-CZ" sz="2800" b="1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0A8ED35-6F81-FFE8-898A-BB7F690C51A8}"/>
              </a:ext>
            </a:extLst>
          </p:cNvPr>
          <p:cNvSpPr txBox="1"/>
          <p:nvPr/>
        </p:nvSpPr>
        <p:spPr>
          <a:xfrm>
            <a:off x="4591050" y="6506411"/>
            <a:ext cx="7715250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100" i="1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cs-CZ" sz="1100" i="1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en-US" sz="1100" i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sz="1100" i="1">
                <a:latin typeface="Arial" panose="020B0604020202020204" pitchFamily="34" charset="0"/>
                <a:cs typeface="Arial" panose="020B0604020202020204" pitchFamily="34" charset="0"/>
              </a:rPr>
              <a:t> uznatelných nákladů OPD3 (MDČR, 15. 1.2024):  (AC) </a:t>
            </a:r>
            <a:r>
              <a:rPr lang="cs-CZ" sz="1100" i="1" err="1">
                <a:latin typeface="Arial" panose="020B0604020202020204" pitchFamily="34" charset="0"/>
                <a:cs typeface="Arial" panose="020B0604020202020204" pitchFamily="34" charset="0"/>
              </a:rPr>
              <a:t>wallbox</a:t>
            </a:r>
            <a:r>
              <a:rPr lang="cs-CZ" sz="1100" i="1">
                <a:latin typeface="Arial" panose="020B0604020202020204" pitchFamily="34" charset="0"/>
                <a:cs typeface="Arial" panose="020B0604020202020204" pitchFamily="34" charset="0"/>
              </a:rPr>
              <a:t> 110 tis. Kč a (AC) samostatná stanice 220 tis. Kč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35D8DBE-4B4C-7D23-A655-74340857D648}"/>
              </a:ext>
            </a:extLst>
          </p:cNvPr>
          <p:cNvSpPr txBox="1"/>
          <p:nvPr/>
        </p:nvSpPr>
        <p:spPr>
          <a:xfrm>
            <a:off x="123091" y="1873211"/>
            <a:ext cx="703018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800"/>
              </a:spcBef>
              <a:tabLst>
                <a:tab pos="444500" algn="l"/>
              </a:tabLs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I. využití dotace z výzvy OPD:</a:t>
            </a:r>
          </a:p>
        </p:txBody>
      </p:sp>
    </p:spTree>
    <p:extLst>
      <p:ext uri="{BB962C8B-B14F-4D97-AF65-F5344CB8AC3E}">
        <p14:creationId xmlns:p14="http://schemas.microsoft.com/office/powerpoint/2010/main" val="146334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DBB34A61-8FC5-C263-351F-B199FEB93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2273D8B-E441-608F-049F-BC7A5DB32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94" y="579869"/>
            <a:ext cx="1073144" cy="111952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7E84BC-9F66-3046-9E4B-6984C04D5C51}"/>
              </a:ext>
            </a:extLst>
          </p:cNvPr>
          <p:cNvSpPr txBox="1"/>
          <p:nvPr/>
        </p:nvSpPr>
        <p:spPr>
          <a:xfrm>
            <a:off x="226563" y="579869"/>
            <a:ext cx="86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fld id="{0C4E234B-A267-4A51-BE61-CAF1AFFD6343}" type="slidenum">
              <a:rPr lang="en-US" sz="2800" b="1" smtClean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3</a:t>
            </a:fld>
            <a:endParaRPr lang="cs-CZ" sz="2800" b="1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13EC759-F5D2-3710-901C-1AC7853237A3}"/>
              </a:ext>
            </a:extLst>
          </p:cNvPr>
          <p:cNvSpPr txBox="1"/>
          <p:nvPr/>
        </p:nvSpPr>
        <p:spPr>
          <a:xfrm>
            <a:off x="123091" y="1873211"/>
            <a:ext cx="403936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II. Nastavení koncese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C8E46A9-CE70-D2D2-2501-89915819E7B4}"/>
              </a:ext>
            </a:extLst>
          </p:cNvPr>
          <p:cNvSpPr txBox="1"/>
          <p:nvPr/>
        </p:nvSpPr>
        <p:spPr>
          <a:xfrm>
            <a:off x="660917" y="2501460"/>
            <a:ext cx="10719171" cy="46269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Příprava koncesní dokumentace na základě usnesení RHMP č.2510, dne 19.9.2022.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Geografické dělení města vychází z Typologie struktury města dle ZZDÍ (Zásady zřizování dobíjecí infrastruktury viz Generel kap. 4.1):</a:t>
            </a:r>
          </a:p>
          <a:p>
            <a:pPr lvl="1">
              <a:spcBef>
                <a:spcPts val="1600"/>
              </a:spcBef>
            </a:pPr>
            <a:r>
              <a:rPr lang="cs-CZ" sz="1600" u="sng" dirty="0">
                <a:latin typeface="Arial"/>
                <a:cs typeface="Arial"/>
              </a:rPr>
              <a:t>Čtyři typy struktur: </a:t>
            </a:r>
            <a:r>
              <a:rPr lang="cs-CZ" sz="1600" dirty="0">
                <a:solidFill>
                  <a:srgbClr val="369DBE"/>
                </a:solidFill>
                <a:latin typeface="Arial"/>
                <a:cs typeface="Arial"/>
              </a:rPr>
              <a:t>1.) </a:t>
            </a:r>
            <a:r>
              <a:rPr lang="cs-CZ" sz="1600" dirty="0">
                <a:latin typeface="Arial"/>
                <a:cs typeface="Arial"/>
              </a:rPr>
              <a:t>Rostlé město</a:t>
            </a:r>
            <a:r>
              <a:rPr lang="en-US" sz="1600" dirty="0">
                <a:latin typeface="Arial"/>
                <a:cs typeface="Arial"/>
              </a:rPr>
              <a:t>;</a:t>
            </a:r>
            <a:r>
              <a:rPr lang="cs-CZ" sz="1600" dirty="0">
                <a:latin typeface="Arial"/>
                <a:cs typeface="Arial"/>
              </a:rPr>
              <a:t> </a:t>
            </a:r>
            <a:r>
              <a:rPr lang="cs-CZ" sz="1600" dirty="0">
                <a:solidFill>
                  <a:srgbClr val="369DBE"/>
                </a:solidFill>
                <a:latin typeface="Arial"/>
                <a:cs typeface="Arial"/>
              </a:rPr>
              <a:t>2.) </a:t>
            </a:r>
            <a:r>
              <a:rPr lang="cs-CZ" sz="1600" dirty="0">
                <a:latin typeface="Arial"/>
                <a:cs typeface="Arial"/>
              </a:rPr>
              <a:t>Blokové město</a:t>
            </a:r>
            <a:r>
              <a:rPr lang="en-US" sz="1600" dirty="0">
                <a:latin typeface="Arial"/>
                <a:cs typeface="Arial"/>
              </a:rPr>
              <a:t>;</a:t>
            </a:r>
            <a:r>
              <a:rPr lang="cs-CZ" sz="1600" dirty="0">
                <a:latin typeface="Arial"/>
                <a:cs typeface="Arial"/>
              </a:rPr>
              <a:t> </a:t>
            </a:r>
            <a:r>
              <a:rPr lang="cs-CZ" sz="1600" dirty="0">
                <a:solidFill>
                  <a:srgbClr val="369DBE"/>
                </a:solidFill>
                <a:latin typeface="Arial"/>
                <a:cs typeface="Arial"/>
              </a:rPr>
              <a:t>3.) </a:t>
            </a:r>
            <a:r>
              <a:rPr lang="cs-CZ" sz="1600" dirty="0">
                <a:latin typeface="Arial"/>
                <a:cs typeface="Arial"/>
              </a:rPr>
              <a:t>Rodinné domy a </a:t>
            </a:r>
            <a:r>
              <a:rPr lang="cs-CZ" sz="1600" dirty="0">
                <a:solidFill>
                  <a:srgbClr val="369DBE"/>
                </a:solidFill>
                <a:latin typeface="Arial"/>
                <a:cs typeface="Arial"/>
              </a:rPr>
              <a:t>4.) </a:t>
            </a:r>
            <a:r>
              <a:rPr lang="cs-CZ" sz="1600" dirty="0">
                <a:latin typeface="Arial"/>
                <a:cs typeface="Arial"/>
              </a:rPr>
              <a:t>Modernistické město</a:t>
            </a:r>
            <a:r>
              <a:rPr lang="en-US" sz="1600" dirty="0">
                <a:latin typeface="Arial"/>
                <a:cs typeface="Arial"/>
              </a:rPr>
              <a:t>.</a:t>
            </a:r>
            <a:endParaRPr lang="cs-CZ" sz="1600" dirty="0">
              <a:latin typeface="Arial"/>
              <a:cs typeface="Arial"/>
            </a:endParaRP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Využity aktuální údaje o hustotě obyvatel Prahy (IPR, dle ÚAP 2023).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/>
                <a:cs typeface="Arial"/>
              </a:rPr>
              <a:t>První etapa jeden koncesionář na celkem 10 let a 1.500 stanic</a:t>
            </a:r>
            <a:r>
              <a:rPr lang="cs-CZ" sz="1600" dirty="0">
                <a:latin typeface="Arial"/>
                <a:cs typeface="Arial"/>
              </a:rPr>
              <a:t>. Výstavba stanic do 3 let: 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cs-CZ" sz="1600" b="1" dirty="0">
                <a:latin typeface="Arial"/>
                <a:cs typeface="Arial"/>
              </a:rPr>
              <a:t>100 – 400 – 1000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Základní </a:t>
            </a:r>
            <a:r>
              <a:rPr lang="cs-CZ" sz="1800" dirty="0">
                <a:effectLst/>
                <a:latin typeface="Calibri"/>
                <a:ea typeface="Calibri"/>
                <a:cs typeface="Calibri"/>
              </a:rPr>
              <a:t>AC stanice/</a:t>
            </a:r>
            <a:r>
              <a:rPr lang="cs-CZ" sz="1800" dirty="0" err="1">
                <a:effectLst/>
                <a:latin typeface="Calibri"/>
                <a:ea typeface="Calibri"/>
                <a:cs typeface="Calibri"/>
              </a:rPr>
              <a:t>wallbox</a:t>
            </a:r>
            <a:r>
              <a:rPr lang="cs-CZ" sz="1800" dirty="0">
                <a:effectLst/>
                <a:latin typeface="Calibri"/>
                <a:ea typeface="Calibri"/>
                <a:cs typeface="Calibri"/>
              </a:rPr>
              <a:t> je 2x 22kW, pro 1.500 ks stanic je celkový max. příkon 66MW</a:t>
            </a:r>
            <a:endParaRPr lang="cs-CZ" sz="1600" dirty="0">
              <a:latin typeface="Calibri"/>
              <a:ea typeface="Calibri"/>
              <a:cs typeface="Calibri"/>
            </a:endParaRP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Granul</a:t>
            </a:r>
            <a:r>
              <a:rPr lang="en-US" sz="1600" dirty="0" err="1">
                <a:latin typeface="Arial"/>
                <a:cs typeface="Arial"/>
              </a:rPr>
              <a:t>ari</a:t>
            </a:r>
            <a:r>
              <a:rPr lang="cs-CZ" sz="1600" dirty="0">
                <a:latin typeface="Arial"/>
                <a:cs typeface="Arial"/>
              </a:rPr>
              <a:t>ta geografického rozdělní stanic koncese je na úroveň </a:t>
            </a:r>
            <a:r>
              <a:rPr lang="cs-CZ" sz="1600" b="1" dirty="0">
                <a:latin typeface="Arial"/>
                <a:cs typeface="Arial"/>
              </a:rPr>
              <a:t>MČ 1-22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Pro cca. 10</a:t>
            </a:r>
            <a:r>
              <a:rPr lang="en-US" sz="1600" dirty="0">
                <a:latin typeface="Arial"/>
                <a:cs typeface="Arial"/>
              </a:rPr>
              <a:t>%</a:t>
            </a:r>
            <a:r>
              <a:rPr lang="cs-CZ" sz="1600" dirty="0">
                <a:latin typeface="Arial"/>
                <a:cs typeface="Arial"/>
              </a:rPr>
              <a:t> z počtu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cs-CZ" sz="1600" dirty="0">
                <a:latin typeface="Arial"/>
                <a:cs typeface="Arial"/>
              </a:rPr>
              <a:t>1.500 ks stanic bude možné městem měnit rozmístění mezi MČ (rozmístění on-</a:t>
            </a:r>
            <a:r>
              <a:rPr lang="cs-CZ" sz="1600" dirty="0" err="1">
                <a:latin typeface="Arial"/>
                <a:cs typeface="Arial"/>
              </a:rPr>
              <a:t>demand</a:t>
            </a:r>
            <a:r>
              <a:rPr lang="cs-CZ" sz="1600" dirty="0">
                <a:latin typeface="Arial"/>
                <a:cs typeface="Arial"/>
              </a:rPr>
              <a:t>).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/>
                <a:cs typeface="Arial"/>
              </a:rPr>
              <a:t>Dobíjecí stanice budou umísťováni u veřejných parkovišť na pozemcích HMP a především v ZPS</a:t>
            </a:r>
          </a:p>
          <a:p>
            <a:pPr>
              <a:spcBef>
                <a:spcPts val="1200"/>
              </a:spcBef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2F29E32-5602-BEBB-9470-17EE19D8B3BD}"/>
              </a:ext>
            </a:extLst>
          </p:cNvPr>
          <p:cNvSpPr txBox="1"/>
          <p:nvPr/>
        </p:nvSpPr>
        <p:spPr>
          <a:xfrm>
            <a:off x="4162460" y="838544"/>
            <a:ext cx="702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PŘÍPRAVA KONCESNÍ DOKUMENTACE</a:t>
            </a:r>
          </a:p>
        </p:txBody>
      </p:sp>
    </p:spTree>
    <p:extLst>
      <p:ext uri="{BB962C8B-B14F-4D97-AF65-F5344CB8AC3E}">
        <p14:creationId xmlns:p14="http://schemas.microsoft.com/office/powerpoint/2010/main" val="101995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DBB34A61-8FC5-C263-351F-B199FEB93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2273D8B-E441-608F-049F-BC7A5DB32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94" y="579869"/>
            <a:ext cx="1073144" cy="111952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7E84BC-9F66-3046-9E4B-6984C04D5C51}"/>
              </a:ext>
            </a:extLst>
          </p:cNvPr>
          <p:cNvSpPr txBox="1"/>
          <p:nvPr/>
        </p:nvSpPr>
        <p:spPr>
          <a:xfrm>
            <a:off x="226563" y="579869"/>
            <a:ext cx="86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fld id="{40035B1D-9067-4B61-A8A4-B69EDABFC0F5}" type="slidenum">
              <a:rPr lang="en-US" sz="2800" b="1" smtClean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4</a:t>
            </a:fld>
            <a:endParaRPr lang="cs-CZ" sz="2800" b="1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B0904E0-859F-367F-6660-6CC1B27693BA}"/>
              </a:ext>
            </a:extLst>
          </p:cNvPr>
          <p:cNvSpPr txBox="1"/>
          <p:nvPr/>
        </p:nvSpPr>
        <p:spPr>
          <a:xfrm>
            <a:off x="4160216" y="841479"/>
            <a:ext cx="6732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REALIZACE KONCESE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11" name="Obrázek 2310">
            <a:extLst>
              <a:ext uri="{FF2B5EF4-FFF2-40B4-BE49-F238E27FC236}">
                <a16:creationId xmlns:a16="http://schemas.microsoft.com/office/drawing/2014/main" id="{07B04BEC-FB61-7E23-D245-BEF1A8659D4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686"/>
          <a:stretch/>
        </p:blipFill>
        <p:spPr>
          <a:xfrm>
            <a:off x="1482291" y="1699390"/>
            <a:ext cx="13370432" cy="415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6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DBB34A61-8FC5-C263-351F-B199FEB9381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9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2273D8B-E441-608F-049F-BC7A5DB32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94" y="579869"/>
            <a:ext cx="1073144" cy="111952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7E84BC-9F66-3046-9E4B-6984C04D5C51}"/>
              </a:ext>
            </a:extLst>
          </p:cNvPr>
          <p:cNvSpPr txBox="1"/>
          <p:nvPr/>
        </p:nvSpPr>
        <p:spPr>
          <a:xfrm>
            <a:off x="226563" y="579869"/>
            <a:ext cx="86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fld id="{40035B1D-9067-4B61-A8A4-B69EDABFC0F5}" type="slidenum">
              <a:rPr lang="en-US" sz="2800" b="1" smtClean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5</a:t>
            </a:fld>
            <a:endParaRPr lang="cs-CZ" sz="2800" b="1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B0904E0-859F-367F-6660-6CC1B27693BA}"/>
              </a:ext>
            </a:extLst>
          </p:cNvPr>
          <p:cNvSpPr txBox="1"/>
          <p:nvPr/>
        </p:nvSpPr>
        <p:spPr>
          <a:xfrm>
            <a:off x="4160216" y="841479"/>
            <a:ext cx="6732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ORGANIZAČNÍ RÁMEC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E6A07720-3F5F-1ECF-5313-97F08774BB48}"/>
              </a:ext>
            </a:extLst>
          </p:cNvPr>
          <p:cNvSpPr/>
          <p:nvPr/>
        </p:nvSpPr>
        <p:spPr>
          <a:xfrm>
            <a:off x="2796026" y="5239624"/>
            <a:ext cx="1644240" cy="1522483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/>
              <a:t>KONCESIONÁŘ</a:t>
            </a:r>
          </a:p>
        </p:txBody>
      </p:sp>
      <p:pic>
        <p:nvPicPr>
          <p:cNvPr id="1030" name="Picture 6" descr="Není k dispozici žádný popis fotky.">
            <a:extLst>
              <a:ext uri="{FF2B5EF4-FFF2-40B4-BE49-F238E27FC236}">
                <a16:creationId xmlns:a16="http://schemas.microsoft.com/office/drawing/2014/main" id="{ED39E318-27B3-AADA-61C7-CFBCFFEF6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933" y="2176925"/>
            <a:ext cx="1435870" cy="14358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ní k dispozici žádný popis fotky.">
            <a:extLst>
              <a:ext uri="{FF2B5EF4-FFF2-40B4-BE49-F238E27FC236}">
                <a16:creationId xmlns:a16="http://schemas.microsoft.com/office/drawing/2014/main" id="{F1003C77-451A-543E-0281-ED58B3186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269" y="3221174"/>
            <a:ext cx="1376313" cy="13763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6B15984-49D2-76B4-827D-D29A3AB3F014}"/>
              </a:ext>
            </a:extLst>
          </p:cNvPr>
          <p:cNvCxnSpPr>
            <a:stCxn id="1030" idx="5"/>
          </p:cNvCxnSpPr>
          <p:nvPr/>
        </p:nvCxnSpPr>
        <p:spPr>
          <a:xfrm>
            <a:off x="6038525" y="3402517"/>
            <a:ext cx="1464169" cy="1929343"/>
          </a:xfrm>
          <a:prstGeom prst="straightConnector1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E00B25F5-47AA-43F8-8819-90FB8CF5D166}"/>
              </a:ext>
            </a:extLst>
          </p:cNvPr>
          <p:cNvCxnSpPr>
            <a:cxnSpLocks/>
            <a:stCxn id="1030" idx="3"/>
            <a:endCxn id="2" idx="7"/>
          </p:cNvCxnSpPr>
          <p:nvPr/>
        </p:nvCxnSpPr>
        <p:spPr>
          <a:xfrm flipH="1">
            <a:off x="4199473" y="3402517"/>
            <a:ext cx="823738" cy="2060069"/>
          </a:xfrm>
          <a:prstGeom prst="straightConnector1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ázek 25">
            <a:extLst>
              <a:ext uri="{FF2B5EF4-FFF2-40B4-BE49-F238E27FC236}">
                <a16:creationId xmlns:a16="http://schemas.microsoft.com/office/drawing/2014/main" id="{F1AFF05A-ED7D-B19D-F60E-F79BADED70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0269" y="4243533"/>
            <a:ext cx="423160" cy="488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2" name="Šipka: zahnutá doprava 31">
            <a:extLst>
              <a:ext uri="{FF2B5EF4-FFF2-40B4-BE49-F238E27FC236}">
                <a16:creationId xmlns:a16="http://schemas.microsoft.com/office/drawing/2014/main" id="{0C193AF6-559A-3BCE-A5DA-87E3109F26C8}"/>
              </a:ext>
            </a:extLst>
          </p:cNvPr>
          <p:cNvSpPr/>
          <p:nvPr/>
        </p:nvSpPr>
        <p:spPr>
          <a:xfrm rot="5400000">
            <a:off x="5522566" y="3914958"/>
            <a:ext cx="642293" cy="2368364"/>
          </a:xfrm>
          <a:prstGeom prst="curvedRightArrow">
            <a:avLst>
              <a:gd name="adj1" fmla="val 25000"/>
              <a:gd name="adj2" fmla="val 52990"/>
              <a:gd name="adj3" fmla="val 25000"/>
            </a:avLst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3A5C8AB4-46E1-7D72-7345-41B5A18EE9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501" y="5557015"/>
            <a:ext cx="866450" cy="1000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0EC0BF98-8BD5-0F21-D632-C18A5655CA2E}"/>
              </a:ext>
            </a:extLst>
          </p:cNvPr>
          <p:cNvCxnSpPr>
            <a:endCxn id="33" idx="3"/>
          </p:cNvCxnSpPr>
          <p:nvPr/>
        </p:nvCxnSpPr>
        <p:spPr>
          <a:xfrm flipH="1">
            <a:off x="1369951" y="6057233"/>
            <a:ext cx="1390620" cy="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09257A1B-6759-EB9B-17C8-E5007FB42B32}"/>
              </a:ext>
            </a:extLst>
          </p:cNvPr>
          <p:cNvCxnSpPr>
            <a:cxnSpLocks/>
            <a:stCxn id="1030" idx="6"/>
            <a:endCxn id="1032" idx="2"/>
          </p:cNvCxnSpPr>
          <p:nvPr/>
        </p:nvCxnSpPr>
        <p:spPr>
          <a:xfrm>
            <a:off x="6248803" y="2894860"/>
            <a:ext cx="2265466" cy="1014471"/>
          </a:xfrm>
          <a:prstGeom prst="straightConnector1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FE1D0F05-FF33-F12C-F293-65EB996B8EB2}"/>
              </a:ext>
            </a:extLst>
          </p:cNvPr>
          <p:cNvSpPr txBox="1"/>
          <p:nvPr/>
        </p:nvSpPr>
        <p:spPr>
          <a:xfrm rot="17502140">
            <a:off x="3662779" y="4085836"/>
            <a:ext cx="18683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Koncesní smlouva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D4C83E27-319F-9CD2-4D80-D3E395B7073D}"/>
              </a:ext>
            </a:extLst>
          </p:cNvPr>
          <p:cNvSpPr txBox="1"/>
          <p:nvPr/>
        </p:nvSpPr>
        <p:spPr>
          <a:xfrm rot="3132010">
            <a:off x="5408723" y="4251113"/>
            <a:ext cx="2467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sz="1000" dirty="0"/>
              <a:t>Smlouva o výstavbě dobíjecí infrastruktury, dodávce a servisu DS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6D571B4B-4895-0C44-6534-FDD224E667B1}"/>
              </a:ext>
            </a:extLst>
          </p:cNvPr>
          <p:cNvSpPr txBox="1"/>
          <p:nvPr/>
        </p:nvSpPr>
        <p:spPr>
          <a:xfrm>
            <a:off x="1515122" y="5708712"/>
            <a:ext cx="1868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Služba dobíjení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36E5304C-1CAC-40D5-CA37-2DE2008E6D1E}"/>
              </a:ext>
            </a:extLst>
          </p:cNvPr>
          <p:cNvSpPr txBox="1"/>
          <p:nvPr/>
        </p:nvSpPr>
        <p:spPr>
          <a:xfrm>
            <a:off x="4971679" y="5046158"/>
            <a:ext cx="18683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Předání</a:t>
            </a:r>
            <a:r>
              <a:rPr lang="cs-CZ" sz="1100" dirty="0"/>
              <a:t> + </a:t>
            </a:r>
            <a:r>
              <a:rPr lang="cs-CZ" sz="1000" dirty="0"/>
              <a:t>servis (SLA)</a:t>
            </a:r>
            <a:endParaRPr lang="cs-CZ" sz="1100" dirty="0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49C4BFED-CA26-72C2-B709-0FB1D854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399" y="2206177"/>
            <a:ext cx="1376313" cy="13763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007BBC01-A75A-22E9-F207-69B20ADBE531}"/>
              </a:ext>
            </a:extLst>
          </p:cNvPr>
          <p:cNvCxnSpPr>
            <a:cxnSpLocks/>
            <a:stCxn id="1030" idx="2"/>
            <a:endCxn id="1034" idx="6"/>
          </p:cNvCxnSpPr>
          <p:nvPr/>
        </p:nvCxnSpPr>
        <p:spPr>
          <a:xfrm flipH="1" flipV="1">
            <a:off x="2914712" y="2894334"/>
            <a:ext cx="1898221" cy="526"/>
          </a:xfrm>
          <a:prstGeom prst="straightConnector1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D9021F46-B367-5573-A143-5A38EBAC41F1}"/>
              </a:ext>
            </a:extLst>
          </p:cNvPr>
          <p:cNvSpPr txBox="1"/>
          <p:nvPr/>
        </p:nvSpPr>
        <p:spPr>
          <a:xfrm>
            <a:off x="2947646" y="2686418"/>
            <a:ext cx="19961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Vyhrazená místa v ZPS</a:t>
            </a:r>
          </a:p>
          <a:p>
            <a:r>
              <a:rPr lang="cs-CZ" sz="1000" dirty="0"/>
              <a:t>Evidence majetku</a:t>
            </a:r>
          </a:p>
          <a:p>
            <a:r>
              <a:rPr lang="cs-CZ" sz="1000" dirty="0"/>
              <a:t>Tarif parkování + dobíjení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70505DE3-0278-92F0-DE74-F5EA8FEF1E0A}"/>
              </a:ext>
            </a:extLst>
          </p:cNvPr>
          <p:cNvSpPr txBox="1"/>
          <p:nvPr/>
        </p:nvSpPr>
        <p:spPr>
          <a:xfrm rot="1466712">
            <a:off x="6879190" y="3256574"/>
            <a:ext cx="199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 koncese</a:t>
            </a:r>
          </a:p>
          <a:p>
            <a:r>
              <a:rPr lang="cs-CZ" sz="1000" dirty="0"/>
              <a:t>Koordinační činnost</a:t>
            </a:r>
          </a:p>
          <a:p>
            <a:r>
              <a:rPr lang="cs-CZ" sz="1000" i="1" dirty="0"/>
              <a:t>Konsolidovaná platba </a:t>
            </a:r>
          </a:p>
          <a:p>
            <a:r>
              <a:rPr lang="cs-CZ" sz="1000" i="1" dirty="0"/>
              <a:t>Parkování + dobíjení</a:t>
            </a:r>
          </a:p>
        </p:txBody>
      </p:sp>
      <p:sp>
        <p:nvSpPr>
          <p:cNvPr id="56" name="Šipka: doprava 55">
            <a:extLst>
              <a:ext uri="{FF2B5EF4-FFF2-40B4-BE49-F238E27FC236}">
                <a16:creationId xmlns:a16="http://schemas.microsoft.com/office/drawing/2014/main" id="{9B9FE206-2667-F65B-8326-6A8991EDABDE}"/>
              </a:ext>
            </a:extLst>
          </p:cNvPr>
          <p:cNvSpPr/>
          <p:nvPr/>
        </p:nvSpPr>
        <p:spPr>
          <a:xfrm rot="1790258">
            <a:off x="3992933" y="2005544"/>
            <a:ext cx="1056839" cy="17480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9221C897-FB80-7FE8-1236-3CCE9BCCFBD1}"/>
              </a:ext>
            </a:extLst>
          </p:cNvPr>
          <p:cNvSpPr txBox="1"/>
          <p:nvPr/>
        </p:nvSpPr>
        <p:spPr>
          <a:xfrm>
            <a:off x="3622384" y="1584471"/>
            <a:ext cx="1868305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/>
              <a:t>OPD </a:t>
            </a:r>
          </a:p>
          <a:p>
            <a:endParaRPr lang="cs-CZ" sz="1600" b="1" dirty="0"/>
          </a:p>
        </p:txBody>
      </p:sp>
      <p:pic>
        <p:nvPicPr>
          <p:cNvPr id="59" name="Grafický objekt 58" descr="Dolar se souvislou výplní">
            <a:extLst>
              <a:ext uri="{FF2B5EF4-FFF2-40B4-BE49-F238E27FC236}">
                <a16:creationId xmlns:a16="http://schemas.microsoft.com/office/drawing/2014/main" id="{453E6A86-668E-0614-5F13-AE38A04472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63273" y="1778025"/>
            <a:ext cx="220763" cy="220763"/>
          </a:xfrm>
          <a:prstGeom prst="rect">
            <a:avLst/>
          </a:prstGeom>
        </p:spPr>
      </p:pic>
      <p:pic>
        <p:nvPicPr>
          <p:cNvPr id="1036" name="Picture 12" descr="Není k dispozici žádný popis fotky.">
            <a:extLst>
              <a:ext uri="{FF2B5EF4-FFF2-40B4-BE49-F238E27FC236}">
                <a16:creationId xmlns:a16="http://schemas.microsoft.com/office/drawing/2014/main" id="{D4607540-8F1D-F5A3-8622-911098D3B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054" y="5124048"/>
            <a:ext cx="1459622" cy="14596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ení k dispozici žádný popis fotky.">
            <a:extLst>
              <a:ext uri="{FF2B5EF4-FFF2-40B4-BE49-F238E27FC236}">
                <a16:creationId xmlns:a16="http://schemas.microsoft.com/office/drawing/2014/main" id="{A3260F37-9911-78E3-8B81-FA8249F11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96" y="1360829"/>
            <a:ext cx="1399590" cy="13995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45D12843-81D1-B306-ECAC-FA3153C87421}"/>
              </a:ext>
            </a:extLst>
          </p:cNvPr>
          <p:cNvCxnSpPr>
            <a:cxnSpLocks/>
            <a:endCxn id="1038" idx="2"/>
          </p:cNvCxnSpPr>
          <p:nvPr/>
        </p:nvCxnSpPr>
        <p:spPr>
          <a:xfrm flipV="1">
            <a:off x="6094243" y="2060624"/>
            <a:ext cx="1503553" cy="396062"/>
          </a:xfrm>
          <a:prstGeom prst="straightConnector1">
            <a:avLst/>
          </a:prstGeom>
          <a:ln w="1905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4" name="TextovéPole 2303">
            <a:extLst>
              <a:ext uri="{FF2B5EF4-FFF2-40B4-BE49-F238E27FC236}">
                <a16:creationId xmlns:a16="http://schemas.microsoft.com/office/drawing/2014/main" id="{2C4E7AA8-BEEC-4862-49E7-51BE7EABA30E}"/>
              </a:ext>
            </a:extLst>
          </p:cNvPr>
          <p:cNvSpPr txBox="1"/>
          <p:nvPr/>
        </p:nvSpPr>
        <p:spPr>
          <a:xfrm rot="20699742">
            <a:off x="6524607" y="1803223"/>
            <a:ext cx="19961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ZZDI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3014692779"/>
      </p:ext>
    </p:extLst>
  </p:cSld>
  <p:clrMapOvr>
    <a:masterClrMapping/>
  </p:clrMapOvr>
</p:sld>
</file>

<file path=ppt/theme/theme1.xml><?xml version="1.0" encoding="utf-8"?>
<a:theme xmlns:a="http://schemas.openxmlformats.org/drawingml/2006/main" name="1_uvodni snimek_prazdny list_1">
  <a:themeElements>
    <a:clrScheme name="OICT BARVY GRAFU POZADI TMAVE">
      <a:dk1>
        <a:srgbClr val="2F2F2F"/>
      </a:dk1>
      <a:lt1>
        <a:srgbClr val="FFFFFF"/>
      </a:lt1>
      <a:dk2>
        <a:srgbClr val="2F2F2F"/>
      </a:dk2>
      <a:lt2>
        <a:srgbClr val="F2F2F2"/>
      </a:lt2>
      <a:accent1>
        <a:srgbClr val="00BBC8"/>
      </a:accent1>
      <a:accent2>
        <a:srgbClr val="1FBF7E"/>
      </a:accent2>
      <a:accent3>
        <a:srgbClr val="FFC000"/>
      </a:accent3>
      <a:accent4>
        <a:srgbClr val="CCFF33"/>
      </a:accent4>
      <a:accent5>
        <a:srgbClr val="A5A5A5"/>
      </a:accent5>
      <a:accent6>
        <a:srgbClr val="DC7B50"/>
      </a:accent6>
      <a:hlink>
        <a:srgbClr val="D6DCE4"/>
      </a:hlink>
      <a:folHlink>
        <a:srgbClr val="2F2F2F"/>
      </a:folHlink>
    </a:clrScheme>
    <a:fontScheme name="Vlastní 1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OICT_vzor_final" id="{69085E4E-32AB-453B-A50C-CFCFBCFC1ADF}" vid="{B4EB8F24-F1C8-463B-AFC4-8E62E3F981A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1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41fc6a-3b6e-43a8-8ef8-9df71aacca89">
      <Terms xmlns="http://schemas.microsoft.com/office/infopath/2007/PartnerControls"/>
    </lcf76f155ced4ddcb4097134ff3c332f>
    <TaxCatchAll xmlns="c0d41eda-392f-44da-8686-7a97cb8f946c" xsi:nil="true"/>
    <SharedWithUsers xmlns="c0d41eda-392f-44da-8686-7a97cb8f946c">
      <UserInfo>
        <DisplayName>Šárovec Ondřej</DisplayName>
        <AccountId>12</AccountId>
        <AccountType/>
      </UserInfo>
      <UserInfo>
        <DisplayName>Suška Petr</DisplayName>
        <AccountId>16</AccountId>
        <AccountType/>
      </UserInfo>
      <UserInfo>
        <DisplayName>Konečný Jaromír</DisplayName>
        <AccountId>15</AccountId>
        <AccountType/>
      </UserInfo>
    </SharedWithUsers>
  </documentManagement>
</p:properties>
</file>

<file path=customXml/item11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12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13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2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68141CFC35D44DB4E7EC8868A20021" ma:contentTypeVersion="15" ma:contentTypeDescription="Vytvoří nový dokument" ma:contentTypeScope="" ma:versionID="a9592590c2902185c2713a3e5893c12a">
  <xsd:schema xmlns:xsd="http://www.w3.org/2001/XMLSchema" xmlns:xs="http://www.w3.org/2001/XMLSchema" xmlns:p="http://schemas.microsoft.com/office/2006/metadata/properties" xmlns:ns2="9941fc6a-3b6e-43a8-8ef8-9df71aacca89" xmlns:ns3="c0d41eda-392f-44da-8686-7a97cb8f946c" targetNamespace="http://schemas.microsoft.com/office/2006/metadata/properties" ma:root="true" ma:fieldsID="bbc12bbbad2ad09421975481820d1c7b" ns2:_="" ns3:_="">
    <xsd:import namespace="9941fc6a-3b6e-43a8-8ef8-9df71aacca89"/>
    <xsd:import namespace="c0d41eda-392f-44da-8686-7a97cb8f94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1fc6a-3b6e-43a8-8ef8-9df71aacc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Značky obrázků" ma:readOnly="false" ma:fieldId="{5cf76f15-5ced-4ddc-b409-7134ff3c332f}" ma:taxonomyMulti="true" ma:sspId="19ac0029-480b-4ffe-8ccc-9ccd2f4cda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41eda-392f-44da-8686-7a97cb8f946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bf6bdc9-a930-4faf-8679-ff1486304e66}" ma:internalName="TaxCatchAll" ma:showField="CatchAllData" ma:web="c0d41eda-392f-44da-8686-7a97cb8f94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5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8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9.xml><?xml version="1.0" encoding="utf-8"?>
<Control xmlns="http://schemas.microsoft.com/VisualStudio/2011/storyboarding/control">
  <Id Name="8d00ff58-5044-4db0-95e6-c8f4aaf71d84" Revision="2" Stencil="System.MyShapes" StencilVersion="1.0"/>
</Control>
</file>

<file path=customXml/itemProps1.xml><?xml version="1.0" encoding="utf-8"?>
<ds:datastoreItem xmlns:ds="http://schemas.openxmlformats.org/officeDocument/2006/customXml" ds:itemID="{513C6416-7B53-4C11-A84A-96504F33C75F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1237673C-394A-4C47-BDE6-57AAF0F7206F}">
  <ds:schemaRefs>
    <ds:schemaRef ds:uri="9941fc6a-3b6e-43a8-8ef8-9df71aacca89"/>
    <ds:schemaRef ds:uri="c0d41eda-392f-44da-8686-7a97cb8f94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11.xml><?xml version="1.0" encoding="utf-8"?>
<ds:datastoreItem xmlns:ds="http://schemas.openxmlformats.org/officeDocument/2006/customXml" ds:itemID="{D098F1E7-975C-442F-9D65-A93787F0B89D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40665F4C-0892-4660-A2B0-7EBB4203BDBD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CDADA9C2-4F63-4A72-8027-6CFEEAEA10D0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9E11D9ED-EE5A-4924-ADAC-4EA9B3683250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83EFE012-B64B-4DE8-A508-B87E3B5D2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1fc6a-3b6e-43a8-8ef8-9df71aacca89"/>
    <ds:schemaRef ds:uri="c0d41eda-392f-44da-8686-7a97cb8f94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5FE05B5-C37B-4746-8BE2-CC5DEC090EC0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5FA47E28-19A8-461E-AACB-8521F94580B2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330CCEFB-F193-4A82-AD46-B65CECBEAB04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95F70929-A129-49DB-B195-DD542A6F16C6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BAA3A550-101C-4F4E-BE71-39B3253C5575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69C1141B-EDBC-4055-8E23-DC9D16069FD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455</Words>
  <Application>Microsoft Office PowerPoint</Application>
  <PresentationFormat>Širokoúhlá obrazovka</PresentationFormat>
  <Paragraphs>59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1_uvodni snimek_prazdny list_1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OICT</dc:creator>
  <cp:lastModifiedBy>Šárovec Ondřej</cp:lastModifiedBy>
  <cp:revision>7</cp:revision>
  <cp:lastPrinted>2022-12-07T06:38:23Z</cp:lastPrinted>
  <dcterms:created xsi:type="dcterms:W3CDTF">2020-03-12T08:02:00Z</dcterms:created>
  <dcterms:modified xsi:type="dcterms:W3CDTF">2024-05-24T11:57:18Z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0x010100DC68141CFC35D44DB4E7EC8868A20021</vt:lpwstr>
  </property>
  <property fmtid="{D5CDD505-2E9C-101B-9397-08002B2CF9AE}" pid="3" name="MediaServiceImageTags">
    <vt:lpwstr/>
  </property>
</Properties>
</file>