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3" r:id="rId3"/>
    <p:sldId id="324" r:id="rId4"/>
    <p:sldId id="257" r:id="rId5"/>
    <p:sldId id="325" r:id="rId6"/>
    <p:sldId id="294" r:id="rId7"/>
    <p:sldId id="326" r:id="rId8"/>
    <p:sldId id="295" r:id="rId9"/>
    <p:sldId id="327" r:id="rId10"/>
    <p:sldId id="328" r:id="rId11"/>
    <p:sldId id="300" r:id="rId12"/>
    <p:sldId id="301" r:id="rId13"/>
    <p:sldId id="305" r:id="rId14"/>
    <p:sldId id="306" r:id="rId15"/>
    <p:sldId id="307" r:id="rId16"/>
    <p:sldId id="308" r:id="rId17"/>
    <p:sldId id="329" r:id="rId18"/>
    <p:sldId id="331" r:id="rId19"/>
    <p:sldId id="312" r:id="rId20"/>
    <p:sldId id="313" r:id="rId21"/>
    <p:sldId id="311" r:id="rId22"/>
    <p:sldId id="317" r:id="rId23"/>
    <p:sldId id="319" r:id="rId24"/>
    <p:sldId id="330" r:id="rId25"/>
  </p:sldIdLst>
  <p:sldSz cx="9144000" cy="6858000" type="screen4x3"/>
  <p:notesSz cx="9996488" cy="68643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A283C"/>
    <a:srgbClr val="00B331"/>
    <a:srgbClr val="0056BC"/>
    <a:srgbClr val="E90C24"/>
    <a:srgbClr val="FF9700"/>
    <a:srgbClr val="FF0000"/>
    <a:srgbClr val="FFC000"/>
    <a:srgbClr val="C00000"/>
    <a:srgbClr val="005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54" autoAdjust="0"/>
  </p:normalViewPr>
  <p:slideViewPr>
    <p:cSldViewPr snapToGrid="0" showGuides="1">
      <p:cViewPr varScale="1">
        <p:scale>
          <a:sx n="93" d="100"/>
          <a:sy n="93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1811" cy="34441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62363" y="0"/>
            <a:ext cx="4331811" cy="34441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CBDE868E-0664-4817-B9D8-0039C8A717EF}" type="datetimeFigureOut">
              <a:rPr lang="cs-CZ" smtClean="0"/>
              <a:t>21.9.2018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9941"/>
            <a:ext cx="4331811" cy="34440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62363" y="6519941"/>
            <a:ext cx="4331811" cy="34440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065C253E-93B9-4095-A75E-4BABB7E8DB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286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1811" cy="34441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62363" y="0"/>
            <a:ext cx="4331811" cy="34441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86A72F8E-9C14-4771-8BB4-9FF0607221F8}" type="datetimeFigureOut">
              <a:rPr lang="cs-CZ" smtClean="0"/>
              <a:t>21.9.2018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454400" y="858838"/>
            <a:ext cx="3087688" cy="2316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9649" y="3303468"/>
            <a:ext cx="7997190" cy="2702838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9941"/>
            <a:ext cx="4331811" cy="34440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62363" y="6519941"/>
            <a:ext cx="4331811" cy="34440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DD71FAD6-C595-49B9-A010-ACF371271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02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14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98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dkla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6179" cy="6858000"/>
          </a:xfrm>
          <a:prstGeom prst="rect">
            <a:avLst/>
          </a:prstGeom>
        </p:spPr>
      </p:pic>
      <p:pic>
        <p:nvPicPr>
          <p:cNvPr id="4" name="Praha_tit_sl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cs-CZ" dirty="0" smtClean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picture</a:t>
            </a:r>
            <a:endParaRPr lang="cs-CZ" dirty="0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cs-CZ" dirty="0" smtClean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Chart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80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aha_tit_sl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 to </a:t>
            </a:r>
            <a:r>
              <a:rPr lang="cs-CZ" dirty="0" err="1" smtClean="0"/>
              <a:t>add</a:t>
            </a:r>
            <a:r>
              <a:rPr lang="cs-CZ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90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 dirty="0"/>
            </a:lvl5pPr>
          </a:lstStyle>
          <a:p>
            <a:pPr lvl="0" indent="-25200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9"/>
          <a:stretch/>
        </p:blipFill>
        <p:spPr>
          <a:xfrm>
            <a:off x="0" y="0"/>
            <a:ext cx="69596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90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cs-CZ" dirty="0" smtClean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 dirty="0" smtClean="0"/>
              <a:t>Edit Master text styles</a:t>
            </a:r>
          </a:p>
          <a:p>
            <a:pPr lvl="0"/>
            <a:endParaRPr lang="cs-CZ" dirty="0" smtClean="0"/>
          </a:p>
          <a:p>
            <a:pPr lvl="0"/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B178BA3-5F69-4290-A717-AEEDF74557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80" r:id="rId4"/>
    <p:sldLayoutId id="2147483686" r:id="rId5"/>
    <p:sldLayoutId id="2147483676" r:id="rId6"/>
    <p:sldLayoutId id="2147483689" r:id="rId7"/>
    <p:sldLayoutId id="2147483688" r:id="rId8"/>
    <p:sldLayoutId id="2147483687" r:id="rId9"/>
    <p:sldLayoutId id="2147483690" r:id="rId10"/>
    <p:sldLayoutId id="2147483691" r:id="rId11"/>
    <p:sldLayoutId id="2147483685" r:id="rId12"/>
    <p:sldLayoutId id="214748368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 dirty="0">
          <a:solidFill>
            <a:srgbClr val="E90C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ivni-aktivity.cz/" TargetMode="External"/><Relationship Id="rId2" Type="http://schemas.openxmlformats.org/officeDocument/2006/relationships/hyperlink" Target="http://www.isnno.cz/evidencennov10001/DesignPages/oevidenci.aspx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000xz003485\Desktop\grantov&#253;%20semin&#225;&#345;%2024.9.18\ondrej.pracny@praha.eu" TargetMode="External"/><Relationship Id="rId2" Type="http://schemas.openxmlformats.org/officeDocument/2006/relationships/hyperlink" Target="http://www.praha.eu/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aha.eu/jnp/cz/o_meste/magistrat/odbory/odbor_zdravotnictvi_socialni_pece/primarni_prevence_rizikoveho_chovani/granty/index.html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ondrej.pracny@praha.eu" TargetMode="External"/><Relationship Id="rId2" Type="http://schemas.openxmlformats.org/officeDocument/2006/relationships/hyperlink" Target="mailto:jana.havlikova@praha.eu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fialaj@p7.mepnet.cz" TargetMode="External"/><Relationship Id="rId13" Type="http://schemas.openxmlformats.org/officeDocument/2006/relationships/hyperlink" Target="mailto:vasakova.marie@praha12.cz" TargetMode="External"/><Relationship Id="rId18" Type="http://schemas.openxmlformats.org/officeDocument/2006/relationships/hyperlink" Target="mailto:balazsovan@repy.mepnet.cz" TargetMode="External"/><Relationship Id="rId3" Type="http://schemas.openxmlformats.org/officeDocument/2006/relationships/hyperlink" Target="mailto:paterovat@praha2.cz" TargetMode="External"/><Relationship Id="rId21" Type="http://schemas.openxmlformats.org/officeDocument/2006/relationships/hyperlink" Target="mailto:radka_tadicova@pocernice.cz" TargetMode="External"/><Relationship Id="rId7" Type="http://schemas.openxmlformats.org/officeDocument/2006/relationships/hyperlink" Target="mailto:tnikodimova@praha6.cz" TargetMode="External"/><Relationship Id="rId12" Type="http://schemas.openxmlformats.org/officeDocument/2006/relationships/hyperlink" Target="mailto:vanisovab@praha11.cz" TargetMode="External"/><Relationship Id="rId17" Type="http://schemas.openxmlformats.org/officeDocument/2006/relationships/hyperlink" Target="mailto:iveta.krejci@praha16.eu" TargetMode="External"/><Relationship Id="rId25" Type="http://schemas.openxmlformats.org/officeDocument/2006/relationships/hyperlink" Target="mailto:v.stepankova@praha-suchdol.cz" TargetMode="External"/><Relationship Id="rId2" Type="http://schemas.openxmlformats.org/officeDocument/2006/relationships/hyperlink" Target="mailto:ladislav.varga@praha1.cz" TargetMode="External"/><Relationship Id="rId16" Type="http://schemas.openxmlformats.org/officeDocument/2006/relationships/hyperlink" Target="mailto:venzaroval@p15.mepnet.cz" TargetMode="External"/><Relationship Id="rId20" Type="http://schemas.openxmlformats.org/officeDocument/2006/relationships/hyperlink" Target="mailto:hrubcik.martin@kbely.mepnet.cz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vaclav.konecny@praha5.cz" TargetMode="External"/><Relationship Id="rId11" Type="http://schemas.openxmlformats.org/officeDocument/2006/relationships/hyperlink" Target="mailto:jakubs@praha10.cz" TargetMode="External"/><Relationship Id="rId24" Type="http://schemas.openxmlformats.org/officeDocument/2006/relationships/hyperlink" Target="mailto:borsky@praha-libus.cz" TargetMode="External"/><Relationship Id="rId5" Type="http://schemas.openxmlformats.org/officeDocument/2006/relationships/hyperlink" Target="mailto:zuzana.fiserova@praha4.cz" TargetMode="External"/><Relationship Id="rId15" Type="http://schemas.openxmlformats.org/officeDocument/2006/relationships/hyperlink" Target="mailto:veronika.havlickova@praha14.cz" TargetMode="External"/><Relationship Id="rId23" Type="http://schemas.openxmlformats.org/officeDocument/2006/relationships/hyperlink" Target="mailto:pavlina.harantova@praha22.cz" TargetMode="External"/><Relationship Id="rId10" Type="http://schemas.openxmlformats.org/officeDocument/2006/relationships/hyperlink" Target="mailto:spacekm@praha9.cz" TargetMode="External"/><Relationship Id="rId19" Type="http://schemas.openxmlformats.org/officeDocument/2006/relationships/hyperlink" Target="mailto:radka.polakova@letnany.cz" TargetMode="External"/><Relationship Id="rId4" Type="http://schemas.openxmlformats.org/officeDocument/2006/relationships/hyperlink" Target="mailto:klarap@praha3.cz" TargetMode="External"/><Relationship Id="rId9" Type="http://schemas.openxmlformats.org/officeDocument/2006/relationships/hyperlink" Target="mailto:Zuzana.Holikova@praha8.cz" TargetMode="External"/><Relationship Id="rId14" Type="http://schemas.openxmlformats.org/officeDocument/2006/relationships/hyperlink" Target="mailto:jakesD@p13.mepnet.cz" TargetMode="External"/><Relationship Id="rId22" Type="http://schemas.openxmlformats.org/officeDocument/2006/relationships/hyperlink" Target="mailto:marketa.slavikova@praha21.cz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7102549" y="691115"/>
            <a:ext cx="1956391" cy="5142947"/>
          </a:xfrm>
        </p:spPr>
        <p:txBody>
          <a:bodyPr/>
          <a:lstStyle/>
          <a:p>
            <a:r>
              <a:rPr lang="cs-CZ" b="1" cap="small" dirty="0" smtClean="0"/>
              <a:t>grantové </a:t>
            </a:r>
            <a:r>
              <a:rPr lang="cs-CZ" b="1" cap="small" dirty="0"/>
              <a:t>programy </a:t>
            </a:r>
            <a:endParaRPr lang="cs-CZ" b="1" cap="small" dirty="0" smtClean="0"/>
          </a:p>
          <a:p>
            <a:r>
              <a:rPr lang="cs-CZ" b="1" cap="small" dirty="0" smtClean="0"/>
              <a:t>hl</a:t>
            </a:r>
            <a:r>
              <a:rPr lang="cs-CZ" b="1" cap="small" dirty="0"/>
              <a:t>. m. prahy</a:t>
            </a:r>
            <a:endParaRPr lang="cs-CZ" b="1" dirty="0"/>
          </a:p>
        </p:txBody>
      </p:sp>
      <p:sp>
        <p:nvSpPr>
          <p:cNvPr id="4" name="Nadpis 3"/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6996223" cy="6858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tabLst>
                <a:tab pos="4125913" algn="l"/>
              </a:tabLst>
            </a:pPr>
            <a:r>
              <a:rPr lang="cs-CZ" sz="3600" cap="small" dirty="0" smtClean="0"/>
              <a:t/>
            </a:r>
            <a:br>
              <a:rPr lang="cs-CZ" sz="3600" cap="small" dirty="0" smtClean="0"/>
            </a:br>
            <a:r>
              <a:rPr lang="cs-CZ" sz="3600" cap="small" dirty="0"/>
              <a:t/>
            </a:r>
            <a:br>
              <a:rPr lang="cs-CZ" sz="3600" cap="small" dirty="0"/>
            </a:br>
            <a:r>
              <a:rPr lang="cs-CZ" sz="3600" cap="small" dirty="0" smtClean="0"/>
              <a:t/>
            </a:r>
            <a:br>
              <a:rPr lang="cs-CZ" sz="3600" cap="small" dirty="0" smtClean="0"/>
            </a:br>
            <a:r>
              <a:rPr lang="cs-CZ" sz="3600" cap="small" dirty="0" smtClean="0"/>
              <a:t/>
            </a:r>
            <a:br>
              <a:rPr lang="cs-CZ" sz="3600" cap="small" dirty="0" smtClean="0"/>
            </a:br>
            <a:r>
              <a:rPr lang="cs-CZ" sz="3600" cap="small" dirty="0" smtClean="0"/>
              <a:t/>
            </a:r>
            <a:br>
              <a:rPr lang="cs-CZ" sz="3600" cap="small" dirty="0" smtClean="0"/>
            </a:br>
            <a:r>
              <a:rPr lang="cs-CZ" sz="3600" cap="small" dirty="0" smtClean="0"/>
              <a:t/>
            </a:r>
            <a:br>
              <a:rPr lang="cs-CZ" sz="3600" cap="small" dirty="0" smtClean="0"/>
            </a:br>
            <a:r>
              <a:rPr lang="cs-CZ" sz="3600" cap="small" dirty="0" smtClean="0">
                <a:solidFill>
                  <a:srgbClr val="FFFF00"/>
                </a:solidFill>
              </a:rPr>
              <a:t>programy primární prevence </a:t>
            </a:r>
            <a:br>
              <a:rPr lang="cs-CZ" sz="3600" cap="small" dirty="0" smtClean="0">
                <a:solidFill>
                  <a:srgbClr val="FFFF00"/>
                </a:solidFill>
              </a:rPr>
            </a:br>
            <a:r>
              <a:rPr lang="cs-CZ" sz="3600" cap="small" dirty="0" smtClean="0">
                <a:solidFill>
                  <a:srgbClr val="FFFF00"/>
                </a:solidFill>
              </a:rPr>
              <a:t>ve školách a školských zařízeních pro rok 2019</a:t>
            </a:r>
            <a:r>
              <a:rPr lang="cs-CZ" sz="5400" cap="small" dirty="0" smtClean="0">
                <a:ea typeface="Times New Roman"/>
              </a:rPr>
              <a:t/>
            </a:r>
            <a:br>
              <a:rPr lang="cs-CZ" sz="5400" cap="small" dirty="0" smtClean="0">
                <a:ea typeface="Times New Roman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321303" y="0"/>
            <a:ext cx="8374062" cy="4110038"/>
          </a:xfrm>
        </p:spPr>
        <p:txBody>
          <a:bodyPr/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V </a:t>
            </a:r>
            <a:r>
              <a:rPr lang="cs-CZ" sz="1600" dirty="0"/>
              <a:t>případě interního zajišťovatele musí být výslovně uvedeno, zda je realizován nad rámec úvazku pedagoga. V takovém případě musí být se zaměstnancem školy uzavřena dohoda o provedení </a:t>
            </a:r>
            <a:r>
              <a:rPr lang="cs-CZ" sz="1600" dirty="0" smtClean="0"/>
              <a:t>práce či </a:t>
            </a:r>
            <a:r>
              <a:rPr lang="cs-CZ" sz="1600" dirty="0"/>
              <a:t>dohoda o pracovní činnosti</a:t>
            </a:r>
            <a:r>
              <a:rPr lang="cs-CZ" sz="1600" dirty="0" smtClean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Žádosti o podporu nových </a:t>
            </a:r>
            <a:r>
              <a:rPr lang="cs-CZ" sz="1600" dirty="0" smtClean="0">
                <a:solidFill>
                  <a:srgbClr val="FF0000"/>
                </a:solidFill>
              </a:rPr>
              <a:t>projektů </a:t>
            </a:r>
            <a:r>
              <a:rPr lang="cs-CZ" sz="1600" dirty="0">
                <a:solidFill>
                  <a:srgbClr val="FF0000"/>
                </a:solidFill>
              </a:rPr>
              <a:t>a </a:t>
            </a:r>
            <a:r>
              <a:rPr lang="cs-CZ" sz="1600" dirty="0" smtClean="0">
                <a:solidFill>
                  <a:srgbClr val="FF0000"/>
                </a:solidFill>
              </a:rPr>
              <a:t>žádosti</a:t>
            </a:r>
            <a:r>
              <a:rPr lang="cs-CZ" sz="1600" dirty="0">
                <a:solidFill>
                  <a:srgbClr val="FF0000"/>
                </a:solidFill>
              </a:rPr>
              <a:t>, které nebyly v roce 2018 podpořeny, je třeba konzultovat s metodikem prevence v pedagogicko-psychologické poradně</a:t>
            </a:r>
            <a:r>
              <a:rPr lang="cs-CZ" sz="1600" dirty="0" smtClean="0">
                <a:solidFill>
                  <a:srgbClr val="FF0000"/>
                </a:solidFill>
              </a:rPr>
              <a:t>.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600" dirty="0" smtClean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smtClean="0"/>
              <a:t>V</a:t>
            </a:r>
            <a:r>
              <a:rPr lang="cs-CZ" sz="1600" dirty="0"/>
              <a:t> rámci Programu č. II je maximální výše </a:t>
            </a:r>
            <a:r>
              <a:rPr lang="cs-CZ" sz="1600" dirty="0" smtClean="0"/>
              <a:t>dotace </a:t>
            </a:r>
            <a:r>
              <a:rPr lang="cs-CZ" sz="1600" dirty="0"/>
              <a:t>pro jednoho </a:t>
            </a:r>
            <a:r>
              <a:rPr lang="cs-CZ" sz="1600" dirty="0" smtClean="0"/>
              <a:t>žadatele </a:t>
            </a:r>
            <a:r>
              <a:rPr lang="cs-CZ" sz="1600" dirty="0"/>
              <a:t>90 000 Kč a z </a:t>
            </a:r>
            <a:r>
              <a:rPr lang="cs-CZ" sz="1600" dirty="0" smtClean="0"/>
              <a:t>toho: 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maximální výše </a:t>
            </a:r>
            <a:r>
              <a:rPr lang="cs-CZ" sz="1600" dirty="0" smtClean="0"/>
              <a:t>dotace </a:t>
            </a:r>
            <a:r>
              <a:rPr lang="cs-CZ" sz="1600" dirty="0"/>
              <a:t>na adaptační výjezdy všech tříd je </a:t>
            </a:r>
            <a:r>
              <a:rPr lang="cs-CZ" sz="1600" dirty="0">
                <a:solidFill>
                  <a:srgbClr val="FF0000"/>
                </a:solidFill>
              </a:rPr>
              <a:t>30 000 Kč </a:t>
            </a:r>
            <a:r>
              <a:rPr lang="cs-CZ" sz="1600" dirty="0"/>
              <a:t>a zároveň maximální výše </a:t>
            </a:r>
            <a:r>
              <a:rPr lang="cs-CZ" sz="1600" dirty="0" smtClean="0"/>
              <a:t>dotace </a:t>
            </a:r>
            <a:r>
              <a:rPr lang="cs-CZ" sz="1600" dirty="0"/>
              <a:t>na adaptační výjezd jednoho třídního kolektivu je </a:t>
            </a:r>
            <a:r>
              <a:rPr lang="cs-CZ" sz="1600" dirty="0">
                <a:solidFill>
                  <a:srgbClr val="FF0000"/>
                </a:solidFill>
              </a:rPr>
              <a:t>10 000 Kč</a:t>
            </a:r>
            <a:r>
              <a:rPr lang="cs-CZ" sz="1600" dirty="0" smtClean="0"/>
              <a:t>,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maximální výše </a:t>
            </a:r>
            <a:r>
              <a:rPr lang="cs-CZ" sz="1600" dirty="0" smtClean="0">
                <a:solidFill>
                  <a:srgbClr val="FF0000"/>
                </a:solidFill>
              </a:rPr>
              <a:t>dotace </a:t>
            </a:r>
            <a:r>
              <a:rPr lang="cs-CZ" sz="1600" dirty="0">
                <a:solidFill>
                  <a:srgbClr val="FF0000"/>
                </a:solidFill>
              </a:rPr>
              <a:t>na všeobecnou prevenci na jednu třídu za rok činí 10 000 Kč</a:t>
            </a:r>
            <a:br>
              <a:rPr lang="cs-CZ" sz="1600" dirty="0">
                <a:solidFill>
                  <a:srgbClr val="FF0000"/>
                </a:solidFill>
              </a:rPr>
            </a:br>
            <a:r>
              <a:rPr lang="cs-CZ" sz="1600" dirty="0"/>
              <a:t>a zároveň maximální výše </a:t>
            </a:r>
            <a:r>
              <a:rPr lang="cs-CZ" sz="1600" dirty="0" smtClean="0"/>
              <a:t>dotace </a:t>
            </a:r>
            <a:r>
              <a:rPr lang="cs-CZ" sz="1600" dirty="0"/>
              <a:t>na lektorné u všeobecné prevence je </a:t>
            </a:r>
            <a:r>
              <a:rPr lang="cs-CZ" sz="1600" dirty="0">
                <a:solidFill>
                  <a:srgbClr val="FF0000"/>
                </a:solidFill>
              </a:rPr>
              <a:t>500 Kč/hod. </a:t>
            </a:r>
            <a:r>
              <a:rPr lang="cs-CZ" sz="1600" dirty="0"/>
              <a:t>na jednoho lektora (je možné žádat o </a:t>
            </a:r>
            <a:r>
              <a:rPr lang="cs-CZ" sz="1600" dirty="0" smtClean="0"/>
              <a:t>dotaci </a:t>
            </a:r>
            <a:r>
              <a:rPr lang="cs-CZ" sz="1600" dirty="0"/>
              <a:t>maximálně na dva lektory). </a:t>
            </a:r>
            <a:r>
              <a:rPr lang="cs-CZ" sz="1600" dirty="0">
                <a:solidFill>
                  <a:srgbClr val="FF0000"/>
                </a:solidFill>
              </a:rPr>
              <a:t>Lektorné zahrnuje přípravu, realizaci a vyhodnocení preventivního bloku</a:t>
            </a:r>
            <a:r>
              <a:rPr lang="cs-CZ" sz="1600" dirty="0" smtClean="0">
                <a:solidFill>
                  <a:srgbClr val="FF0000"/>
                </a:solidFill>
              </a:rPr>
              <a:t>,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maximální výše </a:t>
            </a:r>
            <a:r>
              <a:rPr lang="cs-CZ" sz="1600" dirty="0" smtClean="0">
                <a:solidFill>
                  <a:srgbClr val="FF0000"/>
                </a:solidFill>
              </a:rPr>
              <a:t>dotace </a:t>
            </a:r>
            <a:r>
              <a:rPr lang="cs-CZ" sz="1600" dirty="0">
                <a:solidFill>
                  <a:srgbClr val="FF0000"/>
                </a:solidFill>
              </a:rPr>
              <a:t>na selektivní prevenci na jednu třídu za rok činí 15 000 Kč</a:t>
            </a:r>
            <a:br>
              <a:rPr lang="cs-CZ" sz="1600" dirty="0">
                <a:solidFill>
                  <a:srgbClr val="FF0000"/>
                </a:solidFill>
              </a:rPr>
            </a:br>
            <a:r>
              <a:rPr lang="cs-CZ" sz="1600" dirty="0"/>
              <a:t>a zároveň maximální výše </a:t>
            </a:r>
            <a:r>
              <a:rPr lang="cs-CZ" sz="1600" dirty="0" smtClean="0"/>
              <a:t>dotace </a:t>
            </a:r>
            <a:r>
              <a:rPr lang="cs-CZ" sz="1600" dirty="0"/>
              <a:t>na </a:t>
            </a:r>
            <a:r>
              <a:rPr lang="cs-CZ" sz="1600" dirty="0">
                <a:solidFill>
                  <a:srgbClr val="FF0000"/>
                </a:solidFill>
              </a:rPr>
              <a:t>lektorné na selektivní prevenci je</a:t>
            </a:r>
            <a:br>
              <a:rPr lang="cs-CZ" sz="1600" dirty="0">
                <a:solidFill>
                  <a:srgbClr val="FF0000"/>
                </a:solidFill>
              </a:rPr>
            </a:br>
            <a:r>
              <a:rPr lang="cs-CZ" sz="1600" dirty="0">
                <a:solidFill>
                  <a:srgbClr val="FF0000"/>
                </a:solidFill>
              </a:rPr>
              <a:t>700 Kč/hod.</a:t>
            </a:r>
            <a:r>
              <a:rPr lang="cs-CZ" sz="1600" dirty="0"/>
              <a:t> na jednoho lektora (je možné žádat maximálně na dva lektory). </a:t>
            </a:r>
            <a:r>
              <a:rPr lang="cs-CZ" sz="1600" dirty="0">
                <a:solidFill>
                  <a:srgbClr val="FF0000"/>
                </a:solidFill>
              </a:rPr>
              <a:t>Lektorné zahrnuje přípravu, realizaci a vyhodnocení preventivního bloku.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386000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399" y="121864"/>
            <a:ext cx="8599479" cy="124872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III. </a:t>
            </a:r>
            <a:r>
              <a:rPr lang="cs-CZ" sz="2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Program všeobecné, selektivní a indikované primární prevence pro školská zařízení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3284" y="1072881"/>
            <a:ext cx="8525049" cy="5785119"/>
          </a:xfrm>
        </p:spPr>
        <p:txBody>
          <a:bodyPr/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pro střediska </a:t>
            </a:r>
            <a:r>
              <a:rPr lang="cs-CZ" sz="1600" dirty="0"/>
              <a:t>výchovné péče, speciálně pedagogická centra a pedagogicko-psychologické poradny</a:t>
            </a:r>
            <a:r>
              <a:rPr lang="cs-CZ" sz="1600" dirty="0" smtClean="0"/>
              <a:t>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Program musí být zajištěn kvalifikovaným odborným pracovníkem (garantem), který je schopen zajistit nebo zprostředkovat návaznou péči, pokud se ukáže její potřeba. </a:t>
            </a:r>
            <a:endParaRPr lang="cs-CZ" sz="1600" dirty="0" smtClean="0"/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Programy může školské zařízení realizovat interně, prostřednictvím adekvátně proškoleného pracovníka s dostatečnými kompetencemi v oblasti primární prevence, nebo prostřednictvím externí organizace, která poskytuje certifikované programy primární prevence</a:t>
            </a:r>
            <a:r>
              <a:rPr lang="cs-CZ" sz="1600" dirty="0" smtClean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</a:t>
            </a:r>
            <a:r>
              <a:rPr lang="cs-CZ" sz="1600" dirty="0" smtClean="0"/>
              <a:t>aximální </a:t>
            </a:r>
            <a:r>
              <a:rPr lang="cs-CZ" sz="1600" dirty="0"/>
              <a:t>výše </a:t>
            </a:r>
            <a:r>
              <a:rPr lang="cs-CZ" sz="1600" dirty="0" smtClean="0"/>
              <a:t>dotace </a:t>
            </a:r>
            <a:r>
              <a:rPr lang="cs-CZ" sz="1600" dirty="0">
                <a:solidFill>
                  <a:srgbClr val="FF0000"/>
                </a:solidFill>
              </a:rPr>
              <a:t>na všeobecnou </a:t>
            </a:r>
            <a:r>
              <a:rPr lang="cs-CZ" sz="1600" dirty="0" smtClean="0">
                <a:solidFill>
                  <a:srgbClr val="FF0000"/>
                </a:solidFill>
              </a:rPr>
              <a:t>prevenci je </a:t>
            </a:r>
            <a:r>
              <a:rPr lang="cs-CZ" sz="1600" dirty="0">
                <a:solidFill>
                  <a:srgbClr val="FF0000"/>
                </a:solidFill>
              </a:rPr>
              <a:t>v jedné třídě za rok 10 000 Kč </a:t>
            </a:r>
            <a:r>
              <a:rPr lang="cs-CZ" sz="1600" dirty="0"/>
              <a:t>a zároveň maximální výše </a:t>
            </a:r>
            <a:r>
              <a:rPr lang="cs-CZ" sz="1600" dirty="0" smtClean="0"/>
              <a:t>dotace </a:t>
            </a:r>
            <a:r>
              <a:rPr lang="cs-CZ" sz="1600" dirty="0"/>
              <a:t>na </a:t>
            </a:r>
            <a:r>
              <a:rPr lang="cs-CZ" sz="1600" dirty="0">
                <a:solidFill>
                  <a:srgbClr val="FF0000"/>
                </a:solidFill>
              </a:rPr>
              <a:t>lektorné</a:t>
            </a:r>
            <a:r>
              <a:rPr lang="cs-CZ" sz="1600" dirty="0"/>
              <a:t> u všeobecné prevence </a:t>
            </a:r>
            <a:r>
              <a:rPr lang="cs-CZ" sz="1600" dirty="0" smtClean="0"/>
              <a:t>je </a:t>
            </a:r>
            <a:r>
              <a:rPr lang="cs-CZ" sz="1600" dirty="0" smtClean="0">
                <a:solidFill>
                  <a:srgbClr val="FF0000"/>
                </a:solidFill>
              </a:rPr>
              <a:t>500 </a:t>
            </a:r>
            <a:r>
              <a:rPr lang="cs-CZ" sz="1600" dirty="0">
                <a:solidFill>
                  <a:srgbClr val="FF0000"/>
                </a:solidFill>
              </a:rPr>
              <a:t>Kč/hod</a:t>
            </a:r>
            <a:r>
              <a:rPr lang="cs-CZ" sz="1600" dirty="0"/>
              <a:t>. na jednoho </a:t>
            </a:r>
            <a:r>
              <a:rPr lang="cs-CZ" sz="1600" dirty="0" smtClean="0"/>
              <a:t>lektora. Maximální </a:t>
            </a:r>
            <a:r>
              <a:rPr lang="cs-CZ" sz="1600" dirty="0"/>
              <a:t>výše </a:t>
            </a:r>
            <a:r>
              <a:rPr lang="cs-CZ" sz="1600" dirty="0" smtClean="0"/>
              <a:t>dotace </a:t>
            </a:r>
            <a:r>
              <a:rPr lang="cs-CZ" sz="1600" dirty="0">
                <a:solidFill>
                  <a:srgbClr val="FF0000"/>
                </a:solidFill>
              </a:rPr>
              <a:t>na selektivní a indikovanou </a:t>
            </a:r>
            <a:r>
              <a:rPr lang="cs-CZ" sz="1600" dirty="0" smtClean="0">
                <a:solidFill>
                  <a:srgbClr val="FF0000"/>
                </a:solidFill>
              </a:rPr>
              <a:t>prevenci v jedné </a:t>
            </a:r>
            <a:r>
              <a:rPr lang="cs-CZ" sz="1600" dirty="0">
                <a:solidFill>
                  <a:srgbClr val="FF0000"/>
                </a:solidFill>
              </a:rPr>
              <a:t>třídě za rok </a:t>
            </a:r>
            <a:r>
              <a:rPr lang="cs-CZ" sz="1600" dirty="0" smtClean="0">
                <a:solidFill>
                  <a:srgbClr val="FF0000"/>
                </a:solidFill>
              </a:rPr>
              <a:t/>
            </a:r>
            <a:br>
              <a:rPr lang="cs-CZ" sz="1600" dirty="0" smtClean="0">
                <a:solidFill>
                  <a:srgbClr val="FF0000"/>
                </a:solidFill>
              </a:rPr>
            </a:br>
            <a:r>
              <a:rPr lang="cs-CZ" sz="1600" dirty="0" smtClean="0">
                <a:solidFill>
                  <a:srgbClr val="FF0000"/>
                </a:solidFill>
              </a:rPr>
              <a:t>15 </a:t>
            </a:r>
            <a:r>
              <a:rPr lang="cs-CZ" sz="1600" dirty="0">
                <a:solidFill>
                  <a:srgbClr val="FF0000"/>
                </a:solidFill>
              </a:rPr>
              <a:t>000 Kč</a:t>
            </a:r>
            <a:r>
              <a:rPr lang="cs-CZ" sz="1600" dirty="0"/>
              <a:t> a zároveň maximální výše </a:t>
            </a:r>
            <a:r>
              <a:rPr lang="cs-CZ" sz="1600" dirty="0" smtClean="0"/>
              <a:t>dotace </a:t>
            </a:r>
            <a:r>
              <a:rPr lang="cs-CZ" sz="1600" dirty="0"/>
              <a:t>na lektorné u </a:t>
            </a:r>
            <a:r>
              <a:rPr lang="cs-CZ" sz="1600" dirty="0" smtClean="0"/>
              <a:t>selektivní a </a:t>
            </a:r>
            <a:r>
              <a:rPr lang="cs-CZ" sz="1600" dirty="0"/>
              <a:t>indikované prevence </a:t>
            </a:r>
            <a:r>
              <a:rPr lang="cs-CZ" sz="1600" dirty="0">
                <a:solidFill>
                  <a:srgbClr val="FF0000"/>
                </a:solidFill>
              </a:rPr>
              <a:t>700 Kč/hod. </a:t>
            </a:r>
            <a:r>
              <a:rPr lang="cs-CZ" sz="1600" dirty="0"/>
              <a:t>na jednoho </a:t>
            </a:r>
            <a:r>
              <a:rPr lang="cs-CZ" sz="1600" dirty="0" smtClean="0"/>
              <a:t>lektora.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J</a:t>
            </a:r>
            <a:r>
              <a:rPr lang="cs-CZ" sz="1600" dirty="0" smtClean="0"/>
              <a:t>e </a:t>
            </a:r>
            <a:r>
              <a:rPr lang="cs-CZ" sz="1600" dirty="0"/>
              <a:t>možné žádat maximálně na dva </a:t>
            </a:r>
            <a:r>
              <a:rPr lang="cs-CZ" sz="1600" dirty="0" smtClean="0"/>
              <a:t>lektory</a:t>
            </a:r>
            <a:r>
              <a:rPr lang="cs-CZ" sz="1600" dirty="0"/>
              <a:t>.</a:t>
            </a:r>
            <a:r>
              <a:rPr lang="cs-CZ" sz="1600" dirty="0" smtClean="0"/>
              <a:t> </a:t>
            </a:r>
            <a:r>
              <a:rPr lang="cs-CZ" sz="1600" dirty="0">
                <a:solidFill>
                  <a:srgbClr val="FF0000"/>
                </a:solidFill>
              </a:rPr>
              <a:t>Lektorné zahrnuje přípravu, realizaci a vyhodnocení preventivního bloku</a:t>
            </a:r>
            <a:r>
              <a:rPr lang="cs-CZ" sz="1600" dirty="0" smtClean="0">
                <a:solidFill>
                  <a:srgbClr val="FF0000"/>
                </a:solidFill>
              </a:rPr>
              <a:t>.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Dotace se poskytuje maximálně do výše 100 % rozpočtových nákladů 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just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082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9219" y="291600"/>
            <a:ext cx="8261497" cy="124872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cs-CZ" sz="2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IV: Program všeobecné, selektivní a indikované primární prevence ve školách realizované Žadatelem, s výjimkou </a:t>
            </a:r>
            <a:r>
              <a:rPr lang="cs-CZ" sz="2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škol </a:t>
            </a:r>
            <a:r>
              <a:rPr lang="cs-CZ" sz="2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 certifikací odborné způsobilosti poskytovatelů programů primární prevence rizikového 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9219" y="2105248"/>
            <a:ext cx="7833932" cy="3997840"/>
          </a:xfrm>
        </p:spPr>
        <p:txBody>
          <a:bodyPr/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Program musí být certifikován.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Realizace programu </a:t>
            </a:r>
            <a:r>
              <a:rPr lang="cs-CZ" sz="1600" dirty="0"/>
              <a:t>musí být zajištěna kvalifikovaným odborným pracovníkem, který je schopen zajistit nebo zprostředkovat návaznou péči, pokud se ukáže její potřeba při práci s třídním kolektivem.  </a:t>
            </a:r>
            <a:endParaRPr lang="cs-CZ" sz="1600" dirty="0" smtClean="0"/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Žadatel může podat </a:t>
            </a:r>
            <a:r>
              <a:rPr lang="cs-CZ" sz="1600" dirty="0"/>
              <a:t>pouze jednu </a:t>
            </a:r>
            <a:r>
              <a:rPr lang="cs-CZ" sz="1600" dirty="0" smtClean="0"/>
              <a:t>žádost, která může obsahovat všechny typy prevence.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Maximální </a:t>
            </a:r>
            <a:r>
              <a:rPr lang="cs-CZ" sz="1600" dirty="0"/>
              <a:t>výše </a:t>
            </a:r>
            <a:r>
              <a:rPr lang="cs-CZ" sz="1600" dirty="0" smtClean="0"/>
              <a:t>dotace </a:t>
            </a:r>
            <a:r>
              <a:rPr lang="cs-CZ" sz="1600" dirty="0"/>
              <a:t>na lektorné u všeobecné </a:t>
            </a:r>
            <a:r>
              <a:rPr lang="cs-CZ" sz="1600" dirty="0" smtClean="0"/>
              <a:t>prevence je 500 </a:t>
            </a:r>
            <a:r>
              <a:rPr lang="cs-CZ" sz="1600" dirty="0"/>
              <a:t>Kč/hod., u selektivní a indikované prevence 700 Kč/hod. na jednoho lektora (je možné žádat maximálně na dva lektory). Lektorné zahrnuje přípravu, realizaci a vyhodnocení preventivního bloku</a:t>
            </a:r>
            <a:r>
              <a:rPr lang="cs-CZ" sz="1600" dirty="0" smtClean="0"/>
              <a:t>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Dotace se </a:t>
            </a:r>
            <a:r>
              <a:rPr lang="cs-CZ" sz="1600" dirty="0" smtClean="0"/>
              <a:t>poskytuje až do </a:t>
            </a:r>
            <a:r>
              <a:rPr lang="cs-CZ" sz="1600" dirty="0"/>
              <a:t>výše 100 % rozpočtových nákladů </a:t>
            </a:r>
            <a:r>
              <a:rPr lang="cs-CZ" sz="1600" dirty="0" smtClean="0"/>
              <a:t>projektu.</a:t>
            </a:r>
          </a:p>
          <a:p>
            <a:pPr marL="0" indent="0"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73572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1331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Školy a školská zařízení nemohou dotaci požadovat a </a:t>
            </a:r>
            <a:r>
              <a:rPr lang="cs-CZ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použít na</a:t>
            </a:r>
            <a:r>
              <a:rPr lang="cs-CZ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127051"/>
            <a:ext cx="8373934" cy="5146158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režii </a:t>
            </a:r>
            <a:r>
              <a:rPr lang="cs-CZ" sz="1600" dirty="0"/>
              <a:t>(tj. energii, topení, vodu, opravy a údržbu, pohonné hmoty</a:t>
            </a:r>
            <a:r>
              <a:rPr lang="cs-CZ" sz="1600" dirty="0" smtClean="0"/>
              <a:t>);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investice;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stravu;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cestovné;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nákup </a:t>
            </a:r>
            <a:r>
              <a:rPr lang="cs-CZ" sz="1600" dirty="0"/>
              <a:t>či opravu prostředků výpočetní ani jiné techniky či spotřební </a:t>
            </a:r>
            <a:r>
              <a:rPr lang="cs-CZ" sz="1600" dirty="0" smtClean="0"/>
              <a:t>elektroniky;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reprezentaci </a:t>
            </a:r>
            <a:r>
              <a:rPr lang="cs-CZ" sz="1600" dirty="0"/>
              <a:t>(tzn. pohoštění, dary a obdobná plnění</a:t>
            </a:r>
            <a:r>
              <a:rPr lang="cs-CZ" sz="1600" dirty="0" smtClean="0"/>
              <a:t>);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zahraniční </a:t>
            </a:r>
            <a:r>
              <a:rPr lang="cs-CZ" sz="1600" dirty="0"/>
              <a:t>cestovné a úhradu cestovních náhrad nad rámec zákona č. 262/2006 Sb., zákoník práce, ve znění pozdějších </a:t>
            </a:r>
            <a:r>
              <a:rPr lang="cs-CZ" sz="1600" dirty="0" smtClean="0"/>
              <a:t>předpisů;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platy </a:t>
            </a:r>
            <a:r>
              <a:rPr lang="cs-CZ" sz="1600" dirty="0"/>
              <a:t>zaměstnanců; mohou být hrazeny pouze ostatní platby za provedenou práci (na základě DPP a DPČ realizované nad rámec vyučovacího úvazku </a:t>
            </a:r>
            <a:r>
              <a:rPr lang="cs-CZ" sz="1600" dirty="0" smtClean="0"/>
              <a:t>pedagoga/metodika)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provedení </a:t>
            </a:r>
            <a:r>
              <a:rPr lang="cs-CZ" sz="1600" dirty="0"/>
              <a:t>auditu, na pokuty a sankce, </a:t>
            </a:r>
            <a:r>
              <a:rPr lang="cs-CZ" sz="1600" dirty="0" smtClean="0"/>
              <a:t>úroky;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úhrady </a:t>
            </a:r>
            <a:r>
              <a:rPr lang="cs-CZ" sz="1600" dirty="0"/>
              <a:t>telekomunikací (úhrady služeb včetně nákupu telefonních karet</a:t>
            </a:r>
            <a:r>
              <a:rPr lang="cs-CZ" sz="1600" dirty="0" smtClean="0"/>
              <a:t>);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splátky </a:t>
            </a:r>
            <a:r>
              <a:rPr lang="cs-CZ" sz="1600" dirty="0"/>
              <a:t>půjček a </a:t>
            </a:r>
            <a:r>
              <a:rPr lang="cs-CZ" sz="1600" dirty="0" smtClean="0"/>
              <a:t>leasing;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školy </a:t>
            </a:r>
            <a:r>
              <a:rPr lang="cs-CZ" sz="1600" dirty="0"/>
              <a:t>v přírodě a školní </a:t>
            </a:r>
            <a:r>
              <a:rPr lang="cs-CZ" sz="1600" dirty="0" smtClean="0"/>
              <a:t>výlety;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odměnu </a:t>
            </a:r>
            <a:r>
              <a:rPr lang="cs-CZ" sz="1600" dirty="0"/>
              <a:t>za vypracování </a:t>
            </a:r>
            <a:r>
              <a:rPr lang="cs-CZ" sz="1600" dirty="0" smtClean="0"/>
              <a:t>žádosti/projektu;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členské poplatky;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nespecifikované výdaje.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2008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442" y="206540"/>
            <a:ext cx="8373934" cy="97367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Organizace nemohou dotaci požadovat </a:t>
            </a:r>
            <a:r>
              <a:rPr lang="cs-CZ" sz="2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 použít na</a:t>
            </a:r>
            <a:r>
              <a:rPr lang="cs-CZ" sz="2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r>
              <a:rPr lang="cs-CZ" sz="6000" dirty="0"/>
              <a:t/>
            </a:r>
            <a:br>
              <a:rPr lang="cs-CZ" sz="60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664" y="850605"/>
            <a:ext cx="8373934" cy="5475767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odpisy </a:t>
            </a:r>
            <a:r>
              <a:rPr lang="cs-CZ" sz="1600" dirty="0"/>
              <a:t>majetku, </a:t>
            </a:r>
            <a:r>
              <a:rPr lang="cs-CZ" sz="1600" dirty="0" smtClean="0"/>
              <a:t>rezervy;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pohoštění</a:t>
            </a:r>
            <a:r>
              <a:rPr lang="cs-CZ" sz="1600" dirty="0"/>
              <a:t>, dary a </a:t>
            </a:r>
            <a:r>
              <a:rPr lang="cs-CZ" sz="1600" dirty="0" smtClean="0"/>
              <a:t>reprezentaci;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splátky </a:t>
            </a:r>
            <a:r>
              <a:rPr lang="cs-CZ" sz="1600" dirty="0"/>
              <a:t>půjček a </a:t>
            </a:r>
            <a:r>
              <a:rPr lang="cs-CZ" sz="1600" dirty="0" smtClean="0"/>
              <a:t>leasing;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provedení </a:t>
            </a:r>
            <a:r>
              <a:rPr lang="cs-CZ" sz="1600" dirty="0"/>
              <a:t>účetního či daňového </a:t>
            </a:r>
            <a:r>
              <a:rPr lang="cs-CZ" sz="1600" dirty="0" smtClean="0"/>
              <a:t>auditu;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mzdy </a:t>
            </a:r>
            <a:r>
              <a:rPr lang="cs-CZ" sz="1600" dirty="0"/>
              <a:t>funkcionářů a odměny členů statutárních orgánů právnických </a:t>
            </a:r>
            <a:r>
              <a:rPr lang="cs-CZ" sz="1600" dirty="0" smtClean="0"/>
              <a:t>osob;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cs-CZ" sz="1600" dirty="0" smtClean="0"/>
              <a:t>a </a:t>
            </a:r>
            <a:r>
              <a:rPr lang="cs-CZ" sz="1600" dirty="0"/>
              <a:t>členské poplatky/příspěvky v </a:t>
            </a:r>
            <a:r>
              <a:rPr lang="cs-CZ" sz="1600" dirty="0" smtClean="0"/>
              <a:t>institucích/asociacích;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tvorbu </a:t>
            </a:r>
            <a:r>
              <a:rPr lang="cs-CZ" sz="1600" dirty="0"/>
              <a:t>zisku a </a:t>
            </a:r>
            <a:r>
              <a:rPr lang="cs-CZ" sz="1600" dirty="0" smtClean="0"/>
              <a:t>jmění;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rekondiční </a:t>
            </a:r>
            <a:r>
              <a:rPr lang="cs-CZ" sz="1600" dirty="0"/>
              <a:t>a rekreační </a:t>
            </a:r>
            <a:r>
              <a:rPr lang="cs-CZ" sz="1600" dirty="0" smtClean="0"/>
              <a:t>pobyty;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DPH</a:t>
            </a:r>
            <a:r>
              <a:rPr lang="cs-CZ" sz="1600" dirty="0"/>
              <a:t>, o jejíž vrácení je možné právoplatně </a:t>
            </a:r>
            <a:r>
              <a:rPr lang="cs-CZ" sz="1600" dirty="0" smtClean="0"/>
              <a:t>žádat;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pokuty</a:t>
            </a:r>
            <a:r>
              <a:rPr lang="cs-CZ" sz="1600" dirty="0"/>
              <a:t>, sankce, </a:t>
            </a:r>
            <a:r>
              <a:rPr lang="cs-CZ" sz="1600" dirty="0" smtClean="0"/>
              <a:t>úroky;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daně </a:t>
            </a:r>
            <a:r>
              <a:rPr lang="cs-CZ" sz="1600" dirty="0"/>
              <a:t>a </a:t>
            </a:r>
            <a:r>
              <a:rPr lang="cs-CZ" sz="1600" dirty="0" smtClean="0"/>
              <a:t>poplatky;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úhradu </a:t>
            </a:r>
            <a:r>
              <a:rPr lang="cs-CZ" sz="1600" dirty="0"/>
              <a:t>nákladů na zdravotní péči, pokud je hrazena podle zákona č. 48/1997 Sb., o veřejném zdravotním pojištění, ve znění pozdějších předpisů; nemá-li žadatel uzavřenou </a:t>
            </a:r>
            <a:r>
              <a:rPr lang="cs-CZ" sz="1600" dirty="0" smtClean="0"/>
              <a:t>smlouvu s </a:t>
            </a:r>
            <a:r>
              <a:rPr lang="cs-CZ" sz="1600" dirty="0"/>
              <a:t>veřejnou zdravotní pojišťovnou, je povinen tuto skutečnost uvést a </a:t>
            </a:r>
            <a:r>
              <a:rPr lang="cs-CZ" sz="1600" dirty="0" smtClean="0"/>
              <a:t>zdůvodnit;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pořízení </a:t>
            </a:r>
            <a:r>
              <a:rPr lang="cs-CZ" sz="1600" dirty="0"/>
              <a:t>nebo technické zhodnocení dlouhodobého hmotného a nehmotného majetku (dlouhodobým hmotným majetkem se rozumí majetek, jehož doba použitelnosti je delší než jeden rok a vstupní cena vyšší než 40 000 Kč; dlouhodobým nehmotným majetkem se rozumí majetek, jehož doba použitelnosti je delší než jeden rok a vstupní cena vyšší než 60 000 Kč</a:t>
            </a:r>
            <a:r>
              <a:rPr lang="cs-CZ" sz="1600" dirty="0" smtClean="0"/>
              <a:t>);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zahraniční </a:t>
            </a:r>
            <a:r>
              <a:rPr lang="cs-CZ" sz="1600" dirty="0"/>
              <a:t>cesty a zahraniční </a:t>
            </a:r>
            <a:r>
              <a:rPr lang="cs-CZ" sz="1600" dirty="0" smtClean="0"/>
              <a:t>stáže;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jazykové </a:t>
            </a:r>
            <a:r>
              <a:rPr lang="cs-CZ" sz="1600" dirty="0"/>
              <a:t>kurzy a jiné vzdělávací akce přímo nesouvisející s poskytovanou </a:t>
            </a:r>
            <a:r>
              <a:rPr lang="cs-CZ" sz="1600" dirty="0" smtClean="0"/>
              <a:t>službou;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nespecifikované </a:t>
            </a:r>
            <a:r>
              <a:rPr lang="cs-CZ" sz="1600" dirty="0"/>
              <a:t>výdaje (tj. výdaje nerozepsané a výdaje, které nelze účetně doložit).</a:t>
            </a:r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84766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1870" y="658212"/>
            <a:ext cx="8546316" cy="6199788"/>
          </a:xfrm>
        </p:spPr>
        <p:txBody>
          <a:bodyPr/>
          <a:lstStyle/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FF0000"/>
                </a:solidFill>
              </a:rPr>
              <a:t>Škola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smtClean="0">
                <a:solidFill>
                  <a:srgbClr val="FF0000"/>
                </a:solidFill>
              </a:rPr>
              <a:t>nebo školské zařízení</a:t>
            </a:r>
            <a:r>
              <a:rPr lang="cs-CZ" sz="1600" dirty="0" smtClean="0"/>
              <a:t>, </a:t>
            </a:r>
            <a:r>
              <a:rPr lang="cs-CZ" sz="1600" dirty="0"/>
              <a:t>může použít </a:t>
            </a:r>
            <a:r>
              <a:rPr lang="cs-CZ" sz="1600" dirty="0" smtClean="0"/>
              <a:t>dotaci </a:t>
            </a:r>
            <a:r>
              <a:rPr lang="cs-CZ" sz="1600" dirty="0"/>
              <a:t>na úhradu nákladů pouze </a:t>
            </a:r>
            <a:r>
              <a:rPr lang="cs-CZ" sz="1600" dirty="0" smtClean="0"/>
              <a:t>v </a:t>
            </a:r>
            <a:r>
              <a:rPr lang="cs-CZ" sz="1600" dirty="0"/>
              <a:t>položkách </a:t>
            </a:r>
            <a:r>
              <a:rPr lang="cs-CZ" sz="1600" dirty="0">
                <a:solidFill>
                  <a:srgbClr val="FF0000"/>
                </a:solidFill>
              </a:rPr>
              <a:t>materiál, služby a mzdové náklady. </a:t>
            </a:r>
            <a:endParaRPr lang="cs-CZ" sz="1600" dirty="0" smtClean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Příjemce </a:t>
            </a:r>
            <a:r>
              <a:rPr lang="cs-CZ" sz="1600" dirty="0"/>
              <a:t>je povinen po dobu deseti let od skončení projektu archivovat následující materiály: </a:t>
            </a:r>
            <a:endParaRPr lang="cs-CZ" sz="1600" dirty="0" smtClean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446088" lvl="0" indent="-1809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 žádost včetně povinných příloh, </a:t>
            </a:r>
          </a:p>
          <a:p>
            <a:pPr marL="542925" lvl="0" indent="-2778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originály dokladů prokazujících použití dotace, </a:t>
            </a:r>
          </a:p>
          <a:p>
            <a:pPr marL="542925" lvl="0" indent="-2778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závěrečnou zprávu a </a:t>
            </a:r>
            <a:r>
              <a:rPr lang="cs-CZ" sz="1600" dirty="0"/>
              <a:t>vyúčtování, </a:t>
            </a:r>
            <a:endParaRPr lang="cs-CZ" sz="1600" dirty="0" smtClean="0"/>
          </a:p>
          <a:p>
            <a:pPr marL="542925" lvl="0" indent="-277813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a </a:t>
            </a:r>
            <a:r>
              <a:rPr lang="cs-CZ" sz="1600" dirty="0"/>
              <a:t>popř. </a:t>
            </a:r>
            <a:r>
              <a:rPr lang="cs-CZ" sz="1600" dirty="0" smtClean="0"/>
              <a:t>smlouvu.</a:t>
            </a:r>
          </a:p>
          <a:p>
            <a:pPr marL="550862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Žadatel je povinen využít </a:t>
            </a:r>
            <a:r>
              <a:rPr lang="cs-CZ" sz="1600" dirty="0" smtClean="0"/>
              <a:t>dotaci hospodárně a efektivně.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600" dirty="0" smtClean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Žadatel </a:t>
            </a:r>
            <a:r>
              <a:rPr lang="cs-CZ" sz="1600" dirty="0"/>
              <a:t>je povinen na všech propagačních materiálech souvisejících s realizací </a:t>
            </a:r>
            <a:r>
              <a:rPr lang="cs-CZ" sz="1600" dirty="0" smtClean="0"/>
              <a:t>projektu </a:t>
            </a:r>
            <a:r>
              <a:rPr lang="cs-CZ" sz="1600" dirty="0"/>
              <a:t>uvádět HMP a logo HMP jako </a:t>
            </a:r>
            <a:r>
              <a:rPr lang="cs-CZ" sz="1600" dirty="0" smtClean="0"/>
              <a:t>poskytovatele finanční podpory.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Žadatel informuje </a:t>
            </a:r>
            <a:r>
              <a:rPr lang="cs-CZ" sz="1600" dirty="0" smtClean="0"/>
              <a:t>odbor ZSP </a:t>
            </a:r>
            <a:r>
              <a:rPr lang="cs-CZ" sz="1600" dirty="0"/>
              <a:t>o termínech realizace </a:t>
            </a:r>
            <a:r>
              <a:rPr lang="cs-CZ" sz="1600" dirty="0" smtClean="0"/>
              <a:t>projektu </a:t>
            </a:r>
            <a:r>
              <a:rPr lang="cs-CZ" sz="1600" dirty="0"/>
              <a:t>a umožní </a:t>
            </a:r>
            <a:r>
              <a:rPr lang="cs-CZ" sz="1600" dirty="0" smtClean="0"/>
              <a:t>provádění </a:t>
            </a:r>
            <a:r>
              <a:rPr lang="cs-CZ" sz="1600" dirty="0"/>
              <a:t>kontroly realizace </a:t>
            </a:r>
            <a:r>
              <a:rPr lang="cs-CZ" sz="1600" dirty="0" smtClean="0"/>
              <a:t>projektu.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Žadatel je povinen bez zbytečných odkladů písemně </a:t>
            </a:r>
            <a:r>
              <a:rPr lang="cs-CZ" sz="1600" dirty="0" smtClean="0"/>
              <a:t>sdělit odboru ZSP veškeré </a:t>
            </a:r>
            <a:r>
              <a:rPr lang="cs-CZ" sz="1600" dirty="0"/>
              <a:t>změny údajů uváděných v </a:t>
            </a:r>
            <a:r>
              <a:rPr lang="cs-CZ" sz="1600" dirty="0" smtClean="0"/>
              <a:t>žádosti</a:t>
            </a:r>
            <a:r>
              <a:rPr lang="cs-CZ" sz="1600" dirty="0"/>
              <a:t>, </a:t>
            </a:r>
            <a:r>
              <a:rPr lang="cs-CZ" sz="1600" dirty="0" smtClean="0"/>
              <a:t>smlouvě </a:t>
            </a:r>
            <a:r>
              <a:rPr lang="cs-CZ" sz="1600" dirty="0"/>
              <a:t>nebo jiné skutečnosti, které mají vliv na realizaci </a:t>
            </a:r>
            <a:r>
              <a:rPr lang="cs-CZ" sz="1600" dirty="0" smtClean="0"/>
              <a:t>projektu.</a:t>
            </a:r>
            <a:endParaRPr lang="cs-CZ" sz="16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0589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2502" y="287378"/>
            <a:ext cx="837393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>
                <a:latin typeface="+mj-lt"/>
                <a:ea typeface="Times New Roman" panose="02020603050405020304" pitchFamily="18" charset="0"/>
              </a:rPr>
              <a:t>Žadatel je povinen umožnit HMP provádění průběžné veřejnosprávní kontroly nakládání s peněžními prostředky podle zákona č. 320/2001 Sb., o finanční kontrole ve veřejné správě a o změně některých </a:t>
            </a:r>
            <a:r>
              <a:rPr lang="cs-CZ" sz="1600" dirty="0" smtClean="0">
                <a:latin typeface="+mj-lt"/>
                <a:ea typeface="Times New Roman" panose="02020603050405020304" pitchFamily="18" charset="0"/>
              </a:rPr>
              <a:t>zákonů.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Žadatel </a:t>
            </a:r>
            <a:r>
              <a:rPr lang="cs-CZ" sz="1600" dirty="0"/>
              <a:t>je povinen vykazovat </a:t>
            </a:r>
            <a:r>
              <a:rPr lang="cs-CZ" sz="1600" dirty="0" smtClean="0"/>
              <a:t>dotaci </a:t>
            </a:r>
            <a:r>
              <a:rPr lang="cs-CZ" sz="1600" dirty="0"/>
              <a:t>odděleně v rámci své účetní evidence v souladu se </a:t>
            </a:r>
            <a:r>
              <a:rPr lang="cs-CZ" sz="1600" dirty="0" smtClean="0"/>
              <a:t>zákonem č</a:t>
            </a:r>
            <a:r>
              <a:rPr lang="cs-CZ" sz="1600" dirty="0"/>
              <a:t>. 563/1991 Sb., o účetnictví, ve znění pozdějších předpisů a umožnit HMP kontrolu originálů účetních písemností</a:t>
            </a:r>
            <a:r>
              <a:rPr lang="cs-CZ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Žadatel je povinen jednotlivé </a:t>
            </a:r>
            <a:r>
              <a:rPr lang="cs-CZ" sz="1600" dirty="0">
                <a:solidFill>
                  <a:srgbClr val="FF0000"/>
                </a:solidFill>
              </a:rPr>
              <a:t>prvotní originály účetních dokladů označovat </a:t>
            </a:r>
            <a:r>
              <a:rPr lang="cs-CZ" sz="1600" dirty="0"/>
              <a:t>tak, aby bylo zřejmé, že se jedná o náklad (výdaj) hrazený z poskytnuté </a:t>
            </a:r>
            <a:r>
              <a:rPr lang="cs-CZ" sz="1600" dirty="0" smtClean="0"/>
              <a:t>dotace </a:t>
            </a:r>
            <a:r>
              <a:rPr lang="cs-CZ" sz="1600" dirty="0"/>
              <a:t>(v případě, že finanční částka uvedená na dokladu není hrazena z </a:t>
            </a:r>
            <a:r>
              <a:rPr lang="cs-CZ" sz="1600" dirty="0" smtClean="0"/>
              <a:t>dotace </a:t>
            </a:r>
            <a:r>
              <a:rPr lang="cs-CZ" sz="1600" dirty="0"/>
              <a:t>v plné výši, je nutné uvést, jak vysoká finanční částka je z prostředků </a:t>
            </a:r>
            <a:r>
              <a:rPr lang="cs-CZ" sz="1600" dirty="0" smtClean="0"/>
              <a:t>dotace </a:t>
            </a:r>
            <a:r>
              <a:rPr lang="cs-CZ" sz="1600" dirty="0"/>
              <a:t>hrazena). Prvotní originály účetních dokladů budou označeny </a:t>
            </a:r>
            <a:r>
              <a:rPr lang="cs-CZ" sz="1600" dirty="0">
                <a:solidFill>
                  <a:srgbClr val="FF0000"/>
                </a:solidFill>
              </a:rPr>
              <a:t>názvem „Granty ZSP MHMP 2019 – PP“ </a:t>
            </a:r>
            <a:r>
              <a:rPr lang="cs-CZ" sz="1600" dirty="0" smtClean="0">
                <a:solidFill>
                  <a:srgbClr val="FF0000"/>
                </a:solidFill>
              </a:rPr>
              <a:t>a případně </a:t>
            </a:r>
            <a:r>
              <a:rPr lang="cs-CZ" sz="1600" dirty="0">
                <a:solidFill>
                  <a:srgbClr val="FF0000"/>
                </a:solidFill>
              </a:rPr>
              <a:t>číslem </a:t>
            </a:r>
            <a:r>
              <a:rPr lang="cs-CZ" sz="1600" dirty="0" smtClean="0">
                <a:solidFill>
                  <a:srgbClr val="FF0000"/>
                </a:solidFill>
              </a:rPr>
              <a:t>smlouvy.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Přesuny peněžních prostředků Dotace mezi jednotlivými položkami rozpočtu o více než 20 %, lze uskutečnit pouze se souhlasem odboru ZSP vydaným na základě písemné žádosti podané nejpozději do </a:t>
            </a:r>
            <a:r>
              <a:rPr lang="cs-CZ" sz="1600" dirty="0" smtClean="0">
                <a:solidFill>
                  <a:srgbClr val="FF0000"/>
                </a:solidFill>
              </a:rPr>
              <a:t>15. 2. 2019.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Dotaci </a:t>
            </a:r>
            <a:r>
              <a:rPr lang="cs-CZ" sz="1600" dirty="0"/>
              <a:t>je možné použít na úhradu nákladů (výdajů) vzniklých od </a:t>
            </a:r>
            <a:r>
              <a:rPr lang="cs-CZ" sz="1600" dirty="0">
                <a:solidFill>
                  <a:srgbClr val="FF0000"/>
                </a:solidFill>
              </a:rPr>
              <a:t>1. 1. 2019 do 28. 2. </a:t>
            </a:r>
            <a:r>
              <a:rPr lang="cs-CZ" sz="1600" dirty="0" smtClean="0">
                <a:solidFill>
                  <a:srgbClr val="FF0000"/>
                </a:solidFill>
              </a:rPr>
              <a:t>2020 a </a:t>
            </a:r>
            <a:r>
              <a:rPr lang="cs-CZ" sz="1600" dirty="0">
                <a:solidFill>
                  <a:srgbClr val="FF0000"/>
                </a:solidFill>
              </a:rPr>
              <a:t>uhrazených od 1. 1. 2019 do 31. 3. 2020. </a:t>
            </a:r>
            <a:endParaRPr lang="cs-CZ" sz="1600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/>
              <a:t>Žadatel </a:t>
            </a:r>
            <a:r>
              <a:rPr lang="cs-CZ" sz="1600" dirty="0"/>
              <a:t>je povinen zajistit, aby vyplacené mzdové prostředky byly podloženy prvotními doklady, zejména doklady o počtu odpracovaných hodin a výkonech, umožňujícími kontrolu skutečně provedené práce.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1339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0"/>
            <a:ext cx="8373934" cy="1248729"/>
          </a:xfrm>
        </p:spPr>
        <p:txBody>
          <a:bodyPr>
            <a:normAutofit/>
          </a:bodyPr>
          <a:lstStyle/>
          <a:p>
            <a:r>
              <a:rPr lang="cs-CZ" sz="2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Přílohy k žádosti:</a:t>
            </a: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838964"/>
            <a:ext cx="8373934" cy="4109938"/>
          </a:xfrm>
        </p:spPr>
        <p:txBody>
          <a:bodyPr/>
          <a:lstStyle/>
          <a:p>
            <a:pPr marL="180975" lvl="0" indent="-1809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dirty="0" smtClean="0"/>
              <a:t>Právní </a:t>
            </a:r>
            <a:r>
              <a:rPr lang="cs-CZ" sz="1400" dirty="0"/>
              <a:t>osobnost </a:t>
            </a:r>
            <a:r>
              <a:rPr lang="cs-CZ" sz="1400" dirty="0" smtClean="0"/>
              <a:t>žadatele </a:t>
            </a:r>
            <a:r>
              <a:rPr lang="cs-CZ" sz="1400" dirty="0"/>
              <a:t>se dokládá pouze v případě, kdy údaje o právnické osobě neodpovídají údajům uvedeným v základních registrech nebo veřejných rejstřících. Není-li </a:t>
            </a:r>
            <a:r>
              <a:rPr lang="cs-CZ" sz="1400" dirty="0" smtClean="0"/>
              <a:t>žadatel </a:t>
            </a:r>
            <a:r>
              <a:rPr lang="cs-CZ" sz="1400" dirty="0"/>
              <a:t>registrován ve veřejném rejstříku nebo neobsahuje-li výpis z veřejného rejstříku údaje uvedené v </a:t>
            </a:r>
            <a:r>
              <a:rPr lang="cs-CZ" sz="1400" dirty="0" smtClean="0"/>
              <a:t>žádosti</a:t>
            </a:r>
            <a:r>
              <a:rPr lang="cs-CZ" sz="1400" dirty="0"/>
              <a:t>, je </a:t>
            </a:r>
            <a:r>
              <a:rPr lang="cs-CZ" sz="1400" dirty="0" smtClean="0"/>
              <a:t>žadatel </a:t>
            </a:r>
            <a:r>
              <a:rPr lang="cs-CZ" sz="1400" dirty="0"/>
              <a:t>povinen jako přílohu </a:t>
            </a:r>
            <a:r>
              <a:rPr lang="cs-CZ" sz="1400" dirty="0" smtClean="0"/>
              <a:t>žádosti </a:t>
            </a:r>
            <a:r>
              <a:rPr lang="cs-CZ" sz="1400" dirty="0"/>
              <a:t>předložit </a:t>
            </a:r>
            <a:r>
              <a:rPr lang="cs-CZ" sz="1400" u="sng" dirty="0"/>
              <a:t>dokument</a:t>
            </a:r>
            <a:r>
              <a:rPr lang="cs-CZ" sz="1400" dirty="0"/>
              <a:t>, z něhož takové údaje vyplývají (stanovy, popř. </a:t>
            </a:r>
            <a:r>
              <a:rPr lang="cs-CZ" sz="1400" dirty="0" smtClean="0"/>
              <a:t>jiný zakládací </a:t>
            </a:r>
            <a:r>
              <a:rPr lang="cs-CZ" sz="1400" dirty="0"/>
              <a:t>nebo zřizovací dokument, zápis o volbě statutárního orgánu apod.). </a:t>
            </a:r>
            <a:endParaRPr lang="cs-CZ" sz="1400" dirty="0" smtClean="0"/>
          </a:p>
          <a:p>
            <a:pPr marL="0" lvl="0" indent="0" algn="just">
              <a:lnSpc>
                <a:spcPct val="100000"/>
              </a:lnSpc>
              <a:buNone/>
            </a:pPr>
            <a:endParaRPr lang="cs-CZ" sz="1400" dirty="0" smtClean="0"/>
          </a:p>
          <a:p>
            <a:pPr marL="180975" lvl="0" indent="-1809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rgbClr val="FF0000"/>
                </a:solidFill>
              </a:rPr>
              <a:t>Výpisy </a:t>
            </a:r>
            <a:r>
              <a:rPr lang="cs-CZ" sz="1400" dirty="0">
                <a:solidFill>
                  <a:srgbClr val="FF0000"/>
                </a:solidFill>
              </a:rPr>
              <a:t>a dokumenty se předkládají v originále nebo kopii s ověřením pravosti ne starším než 3 měsíců a k elektronické verzi naskenované. </a:t>
            </a:r>
            <a:endParaRPr lang="cs-CZ" sz="1400" dirty="0" smtClean="0">
              <a:solidFill>
                <a:srgbClr val="FF0000"/>
              </a:solidFill>
            </a:endParaRPr>
          </a:p>
          <a:p>
            <a:pPr marL="180975" lvl="0" indent="-180975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FF0000"/>
              </a:solidFill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Přílohou </a:t>
            </a:r>
            <a:r>
              <a:rPr lang="cs-CZ" sz="1400" dirty="0" smtClean="0"/>
              <a:t>žádosti </a:t>
            </a:r>
            <a:r>
              <a:rPr lang="cs-CZ" sz="1400" dirty="0"/>
              <a:t>musí být </a:t>
            </a:r>
            <a:r>
              <a:rPr lang="cs-CZ" sz="1400" u="sng" dirty="0">
                <a:solidFill>
                  <a:srgbClr val="FF0000"/>
                </a:solidFill>
              </a:rPr>
              <a:t>plná moc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udělená příslušnou oprávněnou osobou, popř. orgánem, či jiný dokument, z něhož vyplývá zastoupení </a:t>
            </a:r>
            <a:r>
              <a:rPr lang="cs-CZ" sz="1400" dirty="0" smtClean="0"/>
              <a:t>žadatele</a:t>
            </a:r>
            <a:r>
              <a:rPr lang="cs-CZ" sz="1400" dirty="0"/>
              <a:t>, </a:t>
            </a:r>
            <a:r>
              <a:rPr lang="cs-CZ" sz="1400" dirty="0">
                <a:solidFill>
                  <a:srgbClr val="FF0000"/>
                </a:solidFill>
              </a:rPr>
              <a:t>jedná-li za </a:t>
            </a:r>
            <a:r>
              <a:rPr lang="cs-CZ" sz="1400" dirty="0" smtClean="0">
                <a:solidFill>
                  <a:srgbClr val="FF0000"/>
                </a:solidFill>
              </a:rPr>
              <a:t>žadatele </a:t>
            </a:r>
            <a:r>
              <a:rPr lang="cs-CZ" sz="1400" dirty="0">
                <a:solidFill>
                  <a:srgbClr val="FF0000"/>
                </a:solidFill>
              </a:rPr>
              <a:t>jiná osoba než osoba k tomu </a:t>
            </a:r>
            <a:r>
              <a:rPr lang="cs-CZ" sz="1400" dirty="0" smtClean="0">
                <a:solidFill>
                  <a:srgbClr val="FF0000"/>
                </a:solidFill>
              </a:rPr>
              <a:t>oprávněná </a:t>
            </a:r>
            <a:r>
              <a:rPr lang="cs-CZ" sz="1400" dirty="0" smtClean="0"/>
              <a:t>(u škol a školských zařízeních se jedná o ředitele).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400" dirty="0" smtClean="0">
              <a:solidFill>
                <a:srgbClr val="FF0000"/>
              </a:solidFill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u="sng" dirty="0" smtClean="0">
                <a:solidFill>
                  <a:srgbClr val="FF0000"/>
                </a:solidFill>
              </a:rPr>
              <a:t>doklad </a:t>
            </a:r>
            <a:r>
              <a:rPr lang="cs-CZ" sz="1400" u="sng" dirty="0">
                <a:solidFill>
                  <a:srgbClr val="FF0000"/>
                </a:solidFill>
              </a:rPr>
              <a:t>o aktuálním bankovním účtu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smtClean="0"/>
              <a:t>žadatele</a:t>
            </a:r>
            <a:r>
              <a:rPr lang="cs-CZ" sz="1400" dirty="0"/>
              <a:t>, kterým je buď potvrzení příslušného peněžního ústavu uvedením </a:t>
            </a:r>
            <a:r>
              <a:rPr lang="cs-CZ" sz="1400" dirty="0" smtClean="0"/>
              <a:t>žadatele </a:t>
            </a:r>
            <a:r>
              <a:rPr lang="cs-CZ" sz="1400" dirty="0"/>
              <a:t>jako majitele účtu a aktuálního čísla účtu, nebo fotokopie výpisu z účtu </a:t>
            </a:r>
            <a:r>
              <a:rPr lang="cs-CZ" sz="1400" dirty="0" smtClean="0"/>
              <a:t>žadatele </a:t>
            </a:r>
            <a:r>
              <a:rPr lang="cs-CZ" sz="1400" dirty="0"/>
              <a:t>v části bez finančních údajů, a to ne starším než 3 měsíce, k elektronické verzi naskenovaný. </a:t>
            </a:r>
            <a:r>
              <a:rPr lang="cs-CZ" sz="1400" dirty="0">
                <a:solidFill>
                  <a:srgbClr val="FF0000"/>
                </a:solidFill>
              </a:rPr>
              <a:t>Doklad nemusí předložit příspěvkové organizace zřízené HMP nebo městskou částí HMP</a:t>
            </a:r>
            <a:r>
              <a:rPr lang="cs-CZ" sz="1400" dirty="0" smtClean="0">
                <a:solidFill>
                  <a:srgbClr val="FF0000"/>
                </a:solidFill>
              </a:rPr>
              <a:t>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FF0000"/>
              </a:solidFill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Přílohou k </a:t>
            </a:r>
            <a:r>
              <a:rPr lang="cs-CZ" sz="1400" dirty="0" smtClean="0"/>
              <a:t>žádosti </a:t>
            </a:r>
            <a:r>
              <a:rPr lang="cs-CZ" sz="1400" dirty="0"/>
              <a:t>musí být </a:t>
            </a:r>
            <a:r>
              <a:rPr lang="cs-CZ" sz="1400" u="sng" dirty="0" smtClean="0">
                <a:solidFill>
                  <a:srgbClr val="FF0000"/>
                </a:solidFill>
              </a:rPr>
              <a:t>projekt (podrobný popis)</a:t>
            </a:r>
            <a:r>
              <a:rPr lang="cs-CZ" sz="1400" dirty="0" smtClean="0"/>
              <a:t>. </a:t>
            </a:r>
            <a:r>
              <a:rPr lang="cs-CZ" sz="1400" dirty="0"/>
              <a:t>V záhlaví </a:t>
            </a:r>
            <a:r>
              <a:rPr lang="cs-CZ" sz="1400" dirty="0" smtClean="0"/>
              <a:t>projektu a </a:t>
            </a:r>
            <a:r>
              <a:rPr lang="cs-CZ" sz="1400" dirty="0"/>
              <a:t>u všech jeho příloh uveďte název </a:t>
            </a:r>
            <a:r>
              <a:rPr lang="cs-CZ" sz="1400" dirty="0" smtClean="0"/>
              <a:t>žadatele</a:t>
            </a:r>
            <a:r>
              <a:rPr lang="cs-CZ" sz="1400" dirty="0"/>
              <a:t>, název </a:t>
            </a:r>
            <a:r>
              <a:rPr lang="cs-CZ" sz="1400" dirty="0" smtClean="0"/>
              <a:t>projektu </a:t>
            </a:r>
            <a:r>
              <a:rPr lang="cs-CZ" sz="1400" dirty="0"/>
              <a:t>a označení </a:t>
            </a:r>
            <a:r>
              <a:rPr lang="cs-CZ" sz="1400" dirty="0">
                <a:solidFill>
                  <a:srgbClr val="FF0000"/>
                </a:solidFill>
              </a:rPr>
              <a:t>„Granty 2019 PRIM“, </a:t>
            </a:r>
            <a:r>
              <a:rPr lang="cs-CZ" sz="1400" dirty="0"/>
              <a:t>vícestránkový text musí být číslován</a:t>
            </a:r>
            <a:r>
              <a:rPr lang="cs-CZ" sz="1400" dirty="0" smtClean="0"/>
              <a:t>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4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Žadatel, který je školou, přiloží jako přílohu </a:t>
            </a:r>
            <a:r>
              <a:rPr lang="cs-CZ" sz="1400" dirty="0">
                <a:solidFill>
                  <a:srgbClr val="FF0000"/>
                </a:solidFill>
              </a:rPr>
              <a:t>(pouze elektronicky) </a:t>
            </a:r>
            <a:r>
              <a:rPr lang="cs-CZ" sz="1400" u="sng" dirty="0">
                <a:solidFill>
                  <a:srgbClr val="FF0000"/>
                </a:solidFill>
              </a:rPr>
              <a:t>preventivní program školy</a:t>
            </a:r>
            <a:r>
              <a:rPr lang="cs-CZ" sz="1400" dirty="0"/>
              <a:t>, školská zařízení předkládají preventivní program, pouze pokud ho mají zpracovaný</a:t>
            </a:r>
            <a:r>
              <a:rPr lang="cs-CZ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140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8074" y="775170"/>
            <a:ext cx="8373934" cy="4109938"/>
          </a:xfrm>
        </p:spPr>
        <p:txBody>
          <a:bodyPr/>
          <a:lstStyle/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Žadatel, s výjimkou škol a školských zařízení, přiloží jako přílohu žádosti </a:t>
            </a:r>
            <a:r>
              <a:rPr lang="cs-CZ" sz="1600" u="sng" dirty="0"/>
              <a:t>výroční zprávu</a:t>
            </a:r>
            <a:r>
              <a:rPr lang="cs-CZ" sz="1600" dirty="0"/>
              <a:t> za uplynulý kalendářní rok.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 V rámci programu č.</a:t>
            </a:r>
            <a:r>
              <a:rPr lang="cs-CZ" sz="1600" dirty="0">
                <a:solidFill>
                  <a:srgbClr val="FF0000"/>
                </a:solidFill>
              </a:rPr>
              <a:t> I/1</a:t>
            </a:r>
            <a:r>
              <a:rPr lang="cs-CZ" sz="1600" dirty="0"/>
              <a:t>. musí být přílohou žádosti </a:t>
            </a:r>
            <a:r>
              <a:rPr lang="cs-CZ" sz="1600" dirty="0">
                <a:solidFill>
                  <a:srgbClr val="FF0000"/>
                </a:solidFill>
              </a:rPr>
              <a:t>kopie </a:t>
            </a:r>
            <a:r>
              <a:rPr lang="cs-CZ" sz="1600" u="sng" dirty="0">
                <a:solidFill>
                  <a:srgbClr val="FF0000"/>
                </a:solidFill>
              </a:rPr>
              <a:t>potvrzení o přijetí</a:t>
            </a:r>
            <a:r>
              <a:rPr lang="cs-CZ" sz="1600" dirty="0">
                <a:solidFill>
                  <a:srgbClr val="FF0000"/>
                </a:solidFill>
              </a:rPr>
              <a:t> ke specializačnímu studiu</a:t>
            </a:r>
            <a:r>
              <a:rPr lang="cs-CZ" sz="1600" dirty="0"/>
              <a:t> nebo absolvování předešlých ročníků vzdělávání</a:t>
            </a:r>
            <a:r>
              <a:rPr lang="cs-CZ" sz="1600" dirty="0" smtClean="0"/>
              <a:t>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V rámci Programu č. </a:t>
            </a:r>
            <a:r>
              <a:rPr lang="cs-CZ" sz="1600" dirty="0">
                <a:solidFill>
                  <a:srgbClr val="FF0000"/>
                </a:solidFill>
              </a:rPr>
              <a:t>I/3</a:t>
            </a:r>
            <a:r>
              <a:rPr lang="cs-CZ" sz="1600" dirty="0"/>
              <a:t>.musí být přílohou žádosti </a:t>
            </a:r>
            <a:r>
              <a:rPr lang="cs-CZ" sz="1600" dirty="0">
                <a:solidFill>
                  <a:srgbClr val="FF0000"/>
                </a:solidFill>
              </a:rPr>
              <a:t>kopie </a:t>
            </a:r>
            <a:r>
              <a:rPr lang="cs-CZ" sz="1600" u="sng" dirty="0">
                <a:solidFill>
                  <a:srgbClr val="FF0000"/>
                </a:solidFill>
              </a:rPr>
              <a:t>dokladu o získání akreditace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vzdělávacího programu</a:t>
            </a:r>
            <a:r>
              <a:rPr lang="cs-CZ" sz="1600" dirty="0" smtClean="0"/>
              <a:t>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V rámci Programu č. IV. </a:t>
            </a:r>
            <a:r>
              <a:rPr lang="cs-CZ" sz="1600" dirty="0"/>
              <a:t>Musí být přílohou Žádosti </a:t>
            </a:r>
            <a:r>
              <a:rPr lang="cs-CZ" sz="1600" dirty="0">
                <a:solidFill>
                  <a:srgbClr val="FF0000"/>
                </a:solidFill>
              </a:rPr>
              <a:t>kopie </a:t>
            </a:r>
            <a:r>
              <a:rPr lang="cs-CZ" sz="1600" u="sng" dirty="0">
                <a:solidFill>
                  <a:srgbClr val="FF0000"/>
                </a:solidFill>
              </a:rPr>
              <a:t>dokladu o získání certifikace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br>
              <a:rPr lang="cs-CZ" sz="1600" dirty="0">
                <a:solidFill>
                  <a:srgbClr val="FF0000"/>
                </a:solidFill>
              </a:rPr>
            </a:br>
            <a:r>
              <a:rPr lang="cs-CZ" sz="1600" dirty="0"/>
              <a:t>odborné způsobilosti poskytovatelů programů primární prevence rizikového chování.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5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54174"/>
            <a:ext cx="8373934" cy="554057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cs-CZ" sz="2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Důležité podmínky pro poskytnutí dotace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2600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O </a:t>
            </a:r>
            <a:r>
              <a:rPr lang="cs-CZ" sz="1600" dirty="0"/>
              <a:t>dotaci může žádat pouze žadatel, od jehož vzniku nebo založení ke dni podání žádosti uplynul více než jeden rok</a:t>
            </a:r>
            <a:r>
              <a:rPr lang="cs-CZ" sz="1600" dirty="0" smtClean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600" dirty="0" smtClean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</a:t>
            </a:r>
            <a:r>
              <a:rPr lang="cs-CZ" sz="1600" dirty="0" smtClean="0"/>
              <a:t>hoda mezi dosavadní činností žadatele a prioritami HMP v oblasti primární prevence.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B</a:t>
            </a:r>
            <a:r>
              <a:rPr lang="cs-CZ" sz="1600" dirty="0" smtClean="0"/>
              <a:t>ezdlužnost žadatele </a:t>
            </a:r>
            <a:r>
              <a:rPr lang="cs-CZ" sz="1600" dirty="0"/>
              <a:t>vůči státnímu a dalším veřejným rozpočtům včetně rozpočtu HMP</a:t>
            </a:r>
            <a:r>
              <a:rPr lang="cs-CZ" sz="1600" dirty="0" smtClean="0"/>
              <a:t>.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</a:t>
            </a:r>
            <a:r>
              <a:rPr lang="cs-CZ" sz="1600" dirty="0" smtClean="0"/>
              <a:t>adatel </a:t>
            </a:r>
            <a:r>
              <a:rPr lang="cs-CZ" sz="1600" dirty="0"/>
              <a:t>nepodal a nepodá </a:t>
            </a:r>
            <a:r>
              <a:rPr lang="cs-CZ" sz="1600" dirty="0" smtClean="0"/>
              <a:t>žádost </a:t>
            </a:r>
            <a:r>
              <a:rPr lang="cs-CZ" sz="1600" dirty="0"/>
              <a:t>o poskytnutí </a:t>
            </a:r>
            <a:r>
              <a:rPr lang="cs-CZ" sz="1600" dirty="0" smtClean="0"/>
              <a:t>dotace </a:t>
            </a:r>
            <a:r>
              <a:rPr lang="cs-CZ" sz="1600" dirty="0"/>
              <a:t>na stejný </a:t>
            </a:r>
            <a:r>
              <a:rPr lang="cs-CZ" sz="1600" dirty="0" smtClean="0"/>
              <a:t>projekt </a:t>
            </a:r>
            <a:r>
              <a:rPr lang="cs-CZ" sz="1600" dirty="0"/>
              <a:t>na jiném </a:t>
            </a:r>
            <a:r>
              <a:rPr lang="cs-CZ" sz="1600" dirty="0" smtClean="0"/>
              <a:t>odboru.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600" dirty="0" smtClean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</a:t>
            </a:r>
            <a:r>
              <a:rPr lang="cs-CZ" sz="1600" dirty="0" smtClean="0"/>
              <a:t>adatel </a:t>
            </a:r>
            <a:r>
              <a:rPr lang="cs-CZ" sz="1600" dirty="0"/>
              <a:t>bude realizovat </a:t>
            </a:r>
            <a:r>
              <a:rPr lang="cs-CZ" sz="1600" dirty="0" smtClean="0"/>
              <a:t>projekt </a:t>
            </a:r>
            <a:r>
              <a:rPr lang="cs-CZ" sz="1600" dirty="0"/>
              <a:t>na území hlavního města Prahy. </a:t>
            </a:r>
            <a:endParaRPr lang="cs-CZ" sz="1600" dirty="0" smtClean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</a:t>
            </a:r>
            <a:r>
              <a:rPr lang="cs-CZ" sz="1600" dirty="0" smtClean="0"/>
              <a:t>adatel </a:t>
            </a:r>
            <a:r>
              <a:rPr lang="cs-CZ" sz="1600" dirty="0"/>
              <a:t>se zavazuje, že veškeré dokumenty, které předloží HMP, budou zpracovány v souladu s Nařízením Evropského parlamentu a Rady č. 2016/679 ze dne 27. 4. 2016 o ochraně fyzických osob v souvislosti se zpracováním osobních údajů a o volném pohybu těchto údajů a o zrušení směrnice 95/46/ES („GDPR") účinným od 25. 5. 2018</a:t>
            </a:r>
            <a:r>
              <a:rPr lang="cs-CZ" sz="1600" dirty="0" smtClean="0"/>
              <a:t>.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600" dirty="0" smtClean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Pro </a:t>
            </a:r>
            <a:r>
              <a:rPr lang="cs-CZ" sz="1600" dirty="0"/>
              <a:t>zachování kontinuálního přehledu o Dotacích musí Žadatel, který předkládá Žádost </a:t>
            </a:r>
            <a:br>
              <a:rPr lang="cs-CZ" sz="1600" dirty="0"/>
            </a:br>
            <a:r>
              <a:rPr lang="cs-CZ" sz="1600" dirty="0"/>
              <a:t>s pokračujícím nebo navazujícím Účelem, uvádět stejný název Žádosti / Projektu jako v předcházejících letech. HMP doporučuje používat shodný název i při žádostech podaných jiným orgánům veřejné správy včetně ústředních (ministerstev apod.).</a:t>
            </a:r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8557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Vyhlášené programy</a:t>
            </a:r>
            <a:r>
              <a:rPr lang="cs-CZ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cs-CZ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cs-CZ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cs-CZ" sz="3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74400" y="998453"/>
            <a:ext cx="8373934" cy="410993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sz="1600" dirty="0" smtClean="0"/>
              <a:t>I</a:t>
            </a:r>
            <a:r>
              <a:rPr lang="cs-CZ" sz="1600" dirty="0"/>
              <a:t>: Akreditované vzdělávání v oblasti primární prevence rizikového chování pro pedagogické pracovníky škol a školských zařízení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dirty="0"/>
              <a:t>I</a:t>
            </a:r>
            <a:r>
              <a:rPr lang="cs-CZ" sz="1600" dirty="0" smtClean="0"/>
              <a:t>I</a:t>
            </a:r>
            <a:r>
              <a:rPr lang="cs-CZ" sz="1600" dirty="0"/>
              <a:t>: Program všeobecné a selektivní primární prevence rizikového chování realizované ve </a:t>
            </a:r>
            <a:r>
              <a:rPr lang="cs-CZ" sz="1600" dirty="0" smtClean="0"/>
              <a:t>školách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dirty="0" smtClean="0"/>
              <a:t>III: Program </a:t>
            </a:r>
            <a:r>
              <a:rPr lang="cs-CZ" sz="1600" dirty="0"/>
              <a:t>všeobecné, selektivní a indikované primární prevence pro školská zařízení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dirty="0" smtClean="0"/>
              <a:t>IV: Program </a:t>
            </a:r>
            <a:r>
              <a:rPr lang="cs-CZ" sz="1600" dirty="0"/>
              <a:t>všeobecné, selektivní a indikované primární prevence ve školách realizované Žadatelem, s výjimkou škol, s certifikací odborné způsobilosti poskytovatelů programů primární prevence rizikového </a:t>
            </a:r>
            <a:r>
              <a:rPr lang="cs-CZ" sz="1600" dirty="0" smtClean="0"/>
              <a:t>chování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2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Okruh </a:t>
            </a:r>
            <a:r>
              <a:rPr lang="cs-CZ" sz="2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způsobilých žadatelů</a:t>
            </a:r>
            <a:r>
              <a:rPr lang="cs-CZ" sz="2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škola nebo školské zařízení </a:t>
            </a:r>
            <a:r>
              <a:rPr lang="cs-CZ" sz="1600" dirty="0"/>
              <a:t>zřízené podle zákona č. 561/2004 Sb., o předškolním, základním, středním, vyšším odborném a jiném vzdělávání (školský zákon), ve znění pozdějších předpisů, které má sídlo na území HMP.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U programů č. I/3. a č. IV. může navíc žádat </a:t>
            </a:r>
            <a:r>
              <a:rPr lang="cs-CZ" sz="1600" dirty="0">
                <a:solidFill>
                  <a:srgbClr val="FF0000"/>
                </a:solidFill>
              </a:rPr>
              <a:t>právnická nebo fyzická osoba</a:t>
            </a:r>
            <a:r>
              <a:rPr lang="cs-CZ" sz="1600" dirty="0"/>
              <a:t>, která má u programu I/3 </a:t>
            </a:r>
            <a:r>
              <a:rPr lang="cs-CZ" sz="1600" dirty="0">
                <a:solidFill>
                  <a:srgbClr val="FF0000"/>
                </a:solidFill>
              </a:rPr>
              <a:t>akreditaci </a:t>
            </a:r>
            <a:r>
              <a:rPr lang="cs-CZ" sz="1600" dirty="0"/>
              <a:t>vzdělávací akce a u programu IV.</a:t>
            </a:r>
            <a:r>
              <a:rPr lang="cs-CZ" sz="1600" dirty="0">
                <a:solidFill>
                  <a:srgbClr val="FF0000"/>
                </a:solidFill>
              </a:rPr>
              <a:t> certifikaci </a:t>
            </a:r>
            <a:r>
              <a:rPr lang="cs-CZ" sz="1600" dirty="0" smtClean="0"/>
              <a:t>odborné</a:t>
            </a:r>
            <a:br>
              <a:rPr lang="cs-CZ" sz="1600" dirty="0" smtClean="0"/>
            </a:br>
            <a:r>
              <a:rPr lang="cs-CZ" sz="1600" dirty="0" smtClean="0"/>
              <a:t>způsobilosti </a:t>
            </a:r>
            <a:r>
              <a:rPr lang="cs-CZ" sz="1600" dirty="0"/>
              <a:t>poskytovatelů programů primární prevence rizikového chování. 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828" y="691118"/>
            <a:ext cx="8373934" cy="5030207"/>
          </a:xfrm>
        </p:spPr>
        <p:txBody>
          <a:bodyPr/>
          <a:lstStyle/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Žadatel je povinen na výzvu HMP bezodkladně písemně poskytnout upřesňující informace související s </a:t>
            </a:r>
            <a:r>
              <a:rPr lang="cs-CZ" sz="1600" dirty="0" smtClean="0"/>
              <a:t>žádostí.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Projekt </a:t>
            </a:r>
            <a:r>
              <a:rPr lang="cs-CZ" sz="1600" dirty="0"/>
              <a:t>může být spolufinancován z obecních a krajských rozpočtů, státního rozpočtu, z prostředků evropských fondů a z jiných zdrojů (tzv. vícezdrojové financování). Duplicitní úhrada stejných výdajů z různých veřejných i jiných zdrojů není </a:t>
            </a:r>
            <a:r>
              <a:rPr lang="cs-CZ" sz="1600" dirty="0" smtClean="0"/>
              <a:t>dovolena.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Žadatel</a:t>
            </a:r>
            <a:r>
              <a:rPr lang="cs-CZ" sz="1600" dirty="0"/>
              <a:t>, který je nestátní neziskovou organizací, musí být zaregistrován do informačního systému Portálu veřejné správy v sekci Neziskové organizace (viz přímý odkaz v Portálu: </a:t>
            </a:r>
            <a:r>
              <a:rPr lang="cs-CZ" sz="1600" u="sng" dirty="0">
                <a:hlinkClick r:id="rId2"/>
              </a:rPr>
              <a:t>http://www.isnno.cz/evidencennov10001/</a:t>
            </a:r>
            <a:r>
              <a:rPr lang="cs-CZ" sz="1600" u="sng" dirty="0" err="1">
                <a:hlinkClick r:id="rId2"/>
              </a:rPr>
              <a:t>DesignPages</a:t>
            </a:r>
            <a:r>
              <a:rPr lang="cs-CZ" sz="1600" u="sng" dirty="0">
                <a:hlinkClick r:id="rId2"/>
              </a:rPr>
              <a:t>/oevidenci.aspx</a:t>
            </a:r>
            <a:r>
              <a:rPr lang="cs-CZ" sz="1600" dirty="0"/>
              <a:t>). 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Žadatel, který je školou a podal </a:t>
            </a:r>
            <a:r>
              <a:rPr lang="cs-CZ" sz="1600" dirty="0" smtClean="0"/>
              <a:t>žádost </a:t>
            </a:r>
            <a:r>
              <a:rPr lang="cs-CZ" sz="1600" dirty="0"/>
              <a:t>v rámci </a:t>
            </a:r>
            <a:r>
              <a:rPr lang="cs-CZ" sz="1600" dirty="0" smtClean="0"/>
              <a:t>programu </a:t>
            </a:r>
            <a:r>
              <a:rPr lang="cs-CZ" sz="1600" dirty="0"/>
              <a:t>č. II., bude zvýhodněn při rozhodování </a:t>
            </a:r>
            <a:r>
              <a:rPr lang="cs-CZ" sz="1600" dirty="0" smtClean="0"/>
              <a:t>o </a:t>
            </a:r>
            <a:r>
              <a:rPr lang="cs-CZ" sz="1600" dirty="0"/>
              <a:t>poskytnutí </a:t>
            </a:r>
            <a:r>
              <a:rPr lang="cs-CZ" sz="1600" dirty="0" smtClean="0"/>
              <a:t>dotace</a:t>
            </a:r>
            <a:r>
              <a:rPr lang="cs-CZ" sz="1600" dirty="0"/>
              <a:t>, jestliže bude zaregistrován a bude využívat, </a:t>
            </a:r>
            <a:r>
              <a:rPr lang="cs-CZ" sz="1600" dirty="0" smtClean="0">
                <a:solidFill>
                  <a:srgbClr val="FF0000"/>
                </a:solidFill>
              </a:rPr>
              <a:t>on-line</a:t>
            </a:r>
            <a:r>
              <a:rPr lang="cs-CZ" sz="1600" dirty="0" smtClean="0"/>
              <a:t> </a:t>
            </a:r>
            <a:r>
              <a:rPr lang="cs-CZ" sz="1600" dirty="0" smtClean="0">
                <a:solidFill>
                  <a:srgbClr val="FF0000"/>
                </a:solidFill>
              </a:rPr>
              <a:t>systém </a:t>
            </a:r>
            <a:r>
              <a:rPr lang="cs-CZ" sz="1600" dirty="0">
                <a:solidFill>
                  <a:srgbClr val="FF0000"/>
                </a:solidFill>
              </a:rPr>
              <a:t>výkaznictví preventivních aktivit</a:t>
            </a:r>
            <a:r>
              <a:rPr lang="cs-CZ" sz="1600" dirty="0"/>
              <a:t>, který je dostupný na: </a:t>
            </a:r>
            <a:r>
              <a:rPr lang="cs-CZ" sz="1600" dirty="0">
                <a:hlinkClick r:id="rId3"/>
              </a:rPr>
              <a:t>www.preventivni-aktivity.cz. </a:t>
            </a:r>
            <a:endParaRPr lang="cs-CZ" sz="1600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30" name="Picture 6" descr="Banner ad_600x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8" y="4598506"/>
            <a:ext cx="7815670" cy="78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22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033" y="445559"/>
            <a:ext cx="8373934" cy="6157260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cs-CZ" sz="2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Vyúčtování dotace</a:t>
            </a: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lv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Žadatel </a:t>
            </a:r>
            <a:r>
              <a:rPr lang="cs-CZ" sz="1600" dirty="0"/>
              <a:t>je povinen předložit HMP finanční vypořádání </a:t>
            </a:r>
            <a:r>
              <a:rPr lang="cs-CZ" sz="1600" dirty="0" smtClean="0"/>
              <a:t>dotace a závěrečnou zprávu </a:t>
            </a:r>
            <a:r>
              <a:rPr lang="cs-CZ" sz="1600" dirty="0"/>
              <a:t>na vyplněném formuláři a vrátit nevyčerpané peněžní prostředky </a:t>
            </a:r>
            <a:r>
              <a:rPr lang="cs-CZ" sz="1600" dirty="0">
                <a:solidFill>
                  <a:srgbClr val="FF0000"/>
                </a:solidFill>
              </a:rPr>
              <a:t>do 30. 4. 2020. </a:t>
            </a:r>
            <a:endParaRPr lang="cs-CZ" sz="1600" dirty="0" smtClean="0">
              <a:solidFill>
                <a:srgbClr val="FF0000"/>
              </a:solidFill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Formulář </a:t>
            </a:r>
            <a:r>
              <a:rPr lang="cs-CZ" sz="1600" dirty="0"/>
              <a:t>pro rok 2019 bude ke stažení na internetových stránkách HMP </a:t>
            </a:r>
            <a:r>
              <a:rPr lang="cs-CZ" sz="1600" u="sng" dirty="0">
                <a:hlinkClick r:id="rId2"/>
              </a:rPr>
              <a:t>www.praha.eu</a:t>
            </a:r>
            <a:r>
              <a:rPr lang="cs-CZ" sz="1600" dirty="0"/>
              <a:t> – o městě/finance/dotace a granty/primární prevence rizikového chování</a:t>
            </a:r>
            <a:r>
              <a:rPr lang="cs-CZ" sz="1600" dirty="0" smtClean="0"/>
              <a:t>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Finanční vypořádání </a:t>
            </a:r>
            <a:r>
              <a:rPr lang="cs-CZ" sz="1600" dirty="0" smtClean="0"/>
              <a:t>dotace </a:t>
            </a:r>
            <a:r>
              <a:rPr lang="cs-CZ" sz="1600" dirty="0"/>
              <a:t>se doručuje elektronicky e-mailem na adresu: </a:t>
            </a:r>
            <a:r>
              <a:rPr lang="cs-CZ" sz="1600" u="sng" dirty="0">
                <a:hlinkClick r:id="rId3" action="ppaction://hlinkfile"/>
              </a:rPr>
              <a:t>ondrej.pracny@praha.eu</a:t>
            </a:r>
            <a:r>
              <a:rPr lang="cs-CZ" sz="1600" dirty="0"/>
              <a:t> a </a:t>
            </a:r>
            <a:r>
              <a:rPr lang="cs-CZ" sz="1600" b="1" dirty="0"/>
              <a:t>v tištěné podobě</a:t>
            </a:r>
            <a:r>
              <a:rPr lang="cs-CZ" sz="1600" dirty="0"/>
              <a:t>, včetně přehledu účetních dokladů a dalších příloh podle </a:t>
            </a:r>
            <a:r>
              <a:rPr lang="cs-CZ" sz="1600" dirty="0" smtClean="0"/>
              <a:t>smlouvy.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Tištěné finanční vypořádání </a:t>
            </a:r>
            <a:r>
              <a:rPr lang="cs-CZ" sz="1600" dirty="0" smtClean="0"/>
              <a:t>dotace </a:t>
            </a:r>
            <a:r>
              <a:rPr lang="cs-CZ" sz="1600" dirty="0"/>
              <a:t>se doručuje na adresu: </a:t>
            </a:r>
            <a:r>
              <a:rPr lang="cs-CZ" sz="1600" b="1" dirty="0"/>
              <a:t>Hlavní město Praha, Magistrát hlavního města Prahy, odbor zdravotnictví, sociální péče a prevence, Jungmannova 35/29, 111 21 Praha 1</a:t>
            </a:r>
            <a:r>
              <a:rPr lang="cs-CZ" sz="1600" dirty="0"/>
              <a:t>, a to buď osobně v podatelně na adrese Jungmannova 29, Praha 1, nebo v podatelně na adrese Mariánské náměstí č. 2, Praha 1, v úředních hodinách jednotlivých podatelen, nebo prostřednictvím držitele poštovní licence, kdy pro dodržení lhůty je rozhodné </a:t>
            </a:r>
            <a:r>
              <a:rPr lang="cs-CZ" sz="1600" u="sng" dirty="0"/>
              <a:t>datum odeslání</a:t>
            </a:r>
            <a:r>
              <a:rPr lang="cs-CZ" sz="1600" dirty="0"/>
              <a:t> na HMP. 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9382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898525">
              <a:tabLst>
                <a:tab pos="712788" algn="l"/>
              </a:tabLst>
            </a:pPr>
            <a:r>
              <a:rPr lang="cs-CZ" sz="2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Kritéria pro hodnocení žádostí</a:t>
            </a:r>
            <a:r>
              <a:rPr lang="cs-CZ" sz="5400" dirty="0"/>
              <a:t/>
            </a:r>
            <a:br>
              <a:rPr lang="cs-CZ" sz="54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189839"/>
            <a:ext cx="8373934" cy="4966412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cs-CZ" sz="1600" dirty="0"/>
              <a:t>Obsahové hodnocení </a:t>
            </a:r>
            <a:r>
              <a:rPr lang="cs-CZ" sz="1600" dirty="0" smtClean="0"/>
              <a:t>žádosti </a:t>
            </a:r>
            <a:r>
              <a:rPr lang="cs-CZ" sz="1600" dirty="0"/>
              <a:t>se provádí z následujících kritérií: </a:t>
            </a:r>
            <a:endParaRPr lang="cs-CZ" sz="16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potřebnost projektu</a:t>
            </a:r>
            <a:r>
              <a:rPr lang="cs-CZ" sz="1600" dirty="0"/>
              <a:t>, </a:t>
            </a:r>
            <a:endParaRPr lang="cs-CZ" sz="16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personální </a:t>
            </a:r>
            <a:r>
              <a:rPr lang="cs-CZ" sz="1600" dirty="0"/>
              <a:t>a odborné zajištění </a:t>
            </a:r>
            <a:r>
              <a:rPr lang="cs-CZ" sz="1600" dirty="0" smtClean="0"/>
              <a:t>projektu</a:t>
            </a:r>
            <a:r>
              <a:rPr lang="cs-CZ" sz="1600" dirty="0"/>
              <a:t>, </a:t>
            </a:r>
            <a:endParaRPr lang="cs-CZ" sz="16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přiměřenost projektu </a:t>
            </a:r>
            <a:r>
              <a:rPr lang="cs-CZ" sz="1600" dirty="0"/>
              <a:t>pro danou </a:t>
            </a:r>
            <a:r>
              <a:rPr lang="cs-CZ" sz="1600"/>
              <a:t>cílovou </a:t>
            </a:r>
            <a:r>
              <a:rPr lang="cs-CZ" sz="1600" smtClean="0"/>
              <a:t>skupinu a </a:t>
            </a:r>
            <a:r>
              <a:rPr lang="cs-CZ" sz="1600" dirty="0"/>
              <a:t>typ prevence, </a:t>
            </a:r>
            <a:endParaRPr lang="cs-CZ" sz="16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efektivita</a:t>
            </a:r>
            <a:r>
              <a:rPr lang="cs-CZ" sz="1600" dirty="0"/>
              <a:t>, hospodárnost a účelnost </a:t>
            </a:r>
            <a:r>
              <a:rPr lang="cs-CZ" sz="1600" dirty="0" smtClean="0"/>
              <a:t>projektu</a:t>
            </a:r>
            <a:r>
              <a:rPr lang="cs-CZ" sz="1600" dirty="0"/>
              <a:t>, </a:t>
            </a:r>
            <a:endParaRPr lang="cs-CZ" sz="16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zpracování projektu</a:t>
            </a:r>
            <a:r>
              <a:rPr lang="cs-CZ" sz="1600" dirty="0"/>
              <a:t>. </a:t>
            </a:r>
            <a:endParaRPr lang="cs-CZ" sz="1600" dirty="0" smtClean="0"/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sz="1600" dirty="0" smtClean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smtClean="0"/>
              <a:t>Odbor </a:t>
            </a:r>
            <a:r>
              <a:rPr lang="cs-CZ" sz="1600" dirty="0"/>
              <a:t>MHMP dále zhodnotí řádné a včasné použití a vypořádání v minulosti poskytnutých peněžních prostředků ze strany HMP. </a:t>
            </a:r>
            <a:endParaRPr lang="cs-CZ" sz="1600" dirty="0" smtClean="0"/>
          </a:p>
          <a:p>
            <a:pPr marL="0" lvl="0" indent="0">
              <a:lnSpc>
                <a:spcPct val="100000"/>
              </a:lnSpc>
              <a:buNone/>
            </a:pPr>
            <a:endParaRPr lang="cs-CZ" sz="1600" dirty="0" smtClean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smtClean="0"/>
              <a:t>Obsahové </a:t>
            </a:r>
            <a:r>
              <a:rPr lang="cs-CZ" sz="1600" dirty="0"/>
              <a:t>hodnocení provádí odbor </a:t>
            </a:r>
            <a:r>
              <a:rPr lang="cs-CZ" sz="1600" dirty="0" smtClean="0"/>
              <a:t>ZSP </a:t>
            </a:r>
            <a:r>
              <a:rPr lang="cs-CZ" sz="1600" dirty="0"/>
              <a:t>a externí hodnotitelé vybraní </a:t>
            </a:r>
            <a:r>
              <a:rPr lang="cs-CZ" sz="1600" dirty="0" smtClean="0"/>
              <a:t>odborem ZSP. </a:t>
            </a:r>
            <a:r>
              <a:rPr lang="cs-CZ" sz="1600" dirty="0"/>
              <a:t>Hodnocení je realizováno do formuláře, který je přílohou č. 2 </a:t>
            </a:r>
            <a:r>
              <a:rPr lang="cs-CZ" sz="1600" dirty="0" smtClean="0"/>
              <a:t>programu </a:t>
            </a:r>
            <a:r>
              <a:rPr lang="cs-CZ" sz="1600" dirty="0"/>
              <a:t>a který obsahuje kritéria pro hodnocení </a:t>
            </a:r>
            <a:r>
              <a:rPr lang="cs-CZ" sz="1600" dirty="0" smtClean="0"/>
              <a:t>žádosti</a:t>
            </a:r>
            <a:r>
              <a:rPr lang="cs-CZ" sz="1600" dirty="0"/>
              <a:t>. </a:t>
            </a:r>
            <a:endParaRPr lang="cs-CZ" sz="1600" dirty="0" smtClean="0"/>
          </a:p>
          <a:p>
            <a:pPr marL="0" lvl="0" indent="0">
              <a:lnSpc>
                <a:spcPct val="100000"/>
              </a:lnSpc>
              <a:buNone/>
            </a:pPr>
            <a:endParaRPr lang="cs-CZ" sz="1600" dirty="0"/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smtClean="0"/>
              <a:t>Navrhovaná </a:t>
            </a:r>
            <a:r>
              <a:rPr lang="cs-CZ" sz="1600" dirty="0"/>
              <a:t>výše dotace se odvíjí od dosaženého počtu bodů. Výše poskytnutého grantu je stanovena jako procentní podíl z požadované částky, která je vypočtena na základě hodnocení </a:t>
            </a:r>
            <a:r>
              <a:rPr lang="cs-CZ" sz="1600" dirty="0" smtClean="0"/>
              <a:t>žádosti</a:t>
            </a:r>
            <a:r>
              <a:rPr lang="cs-CZ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1479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8584" y="291601"/>
            <a:ext cx="8099749" cy="65469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7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HARMONOGRAM GRANTOVÉHO PROGRAMU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4368182"/>
              </p:ext>
            </p:extLst>
          </p:nvPr>
        </p:nvGraphicFramePr>
        <p:xfrm>
          <a:off x="712381" y="1249256"/>
          <a:ext cx="7304567" cy="3353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0033"/>
                <a:gridCol w="4894534"/>
              </a:tblGrid>
              <a:tr h="4240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</a:rPr>
                        <a:t>15. </a:t>
                      </a:r>
                      <a:r>
                        <a:rPr lang="cs-CZ" sz="1400" dirty="0">
                          <a:effectLst/>
                        </a:rPr>
                        <a:t>10. </a:t>
                      </a:r>
                      <a:r>
                        <a:rPr lang="cs-CZ" sz="1400" dirty="0" smtClean="0">
                          <a:effectLst/>
                        </a:rPr>
                        <a:t>2018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Začátek lhůty pro podávání žádostí o grant do podatelny MHMP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4240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</a:rPr>
                        <a:t>29. </a:t>
                      </a:r>
                      <a:r>
                        <a:rPr lang="cs-CZ" sz="1400" dirty="0">
                          <a:effectLst/>
                        </a:rPr>
                        <a:t>10. </a:t>
                      </a:r>
                      <a:r>
                        <a:rPr lang="cs-CZ" sz="1400" dirty="0" smtClean="0">
                          <a:effectLst/>
                        </a:rPr>
                        <a:t>2018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Konec lhůty pro podávání žádostí o grant do podatelny MHMP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35883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listopad </a:t>
                      </a:r>
                      <a:r>
                        <a:rPr lang="cs-CZ" sz="1400" dirty="0" smtClean="0">
                          <a:effectLst/>
                        </a:rPr>
                        <a:t>– prosinec 2018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Administrace projektů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45188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400" dirty="0" smtClean="0">
                          <a:effectLst/>
                        </a:rPr>
                        <a:t>prosinec 2018 -</a:t>
                      </a:r>
                      <a:r>
                        <a:rPr lang="cs-CZ" sz="1400" baseline="0" dirty="0" smtClean="0">
                          <a:effectLst/>
                        </a:rPr>
                        <a:t> l</a:t>
                      </a:r>
                      <a:r>
                        <a:rPr lang="cs-CZ" sz="1400" dirty="0" smtClean="0">
                          <a:effectLst/>
                        </a:rPr>
                        <a:t>eden 2019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Hodnocení projektů pracovní skupinou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549973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únor </a:t>
                      </a:r>
                      <a:r>
                        <a:rPr lang="cs-CZ" sz="1400" dirty="0" smtClean="0">
                          <a:effectLst/>
                        </a:rPr>
                        <a:t>2019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Komise Rady hl. m. Prahy pro udělování grantů v oblasti zdravotnictví a protidrogové prevence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68982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březen – květen </a:t>
                      </a:r>
                      <a:r>
                        <a:rPr lang="cs-CZ" sz="1400" dirty="0" smtClean="0">
                          <a:effectLst/>
                        </a:rPr>
                        <a:t>2019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cs-CZ" sz="1400">
                          <a:effectLst/>
                        </a:rPr>
                        <a:t>Rada HMP/ Zastupitelstvo HMP, zveřejnění výsledků na webových stránkách HMP, uvolnění finančních prostředků školám/školským zařízením a organizacím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</a:tr>
              <a:tr h="44997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30. 4. </a:t>
                      </a:r>
                      <a:r>
                        <a:rPr lang="cs-CZ" sz="1400" dirty="0" smtClean="0">
                          <a:effectLst/>
                        </a:rPr>
                        <a:t>2020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cs-CZ" sz="1400" dirty="0">
                          <a:effectLst/>
                        </a:rPr>
                        <a:t>Odevzdání závěrečné zprávy a vyúčtování jednoletého grantu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29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idx="4294967295"/>
          </p:nvPr>
        </p:nvSpPr>
        <p:spPr>
          <a:xfrm>
            <a:off x="-1" y="0"/>
            <a:ext cx="6953694" cy="6858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tabLst>
                <a:tab pos="4125913" algn="l"/>
              </a:tabLst>
            </a:pPr>
            <a:r>
              <a:rPr lang="cs-CZ" sz="3600" cap="small" dirty="0" smtClean="0"/>
              <a:t/>
            </a:r>
            <a:br>
              <a:rPr lang="cs-CZ" sz="3600" cap="small" dirty="0" smtClean="0"/>
            </a:br>
            <a:r>
              <a:rPr lang="cs-CZ" sz="3600" cap="small" dirty="0"/>
              <a:t/>
            </a:r>
            <a:br>
              <a:rPr lang="cs-CZ" sz="3600" cap="small" dirty="0"/>
            </a:br>
            <a:r>
              <a:rPr lang="cs-CZ" sz="3600" cap="small" dirty="0" smtClean="0"/>
              <a:t/>
            </a:r>
            <a:br>
              <a:rPr lang="cs-CZ" sz="3600" cap="small" dirty="0" smtClean="0"/>
            </a:br>
            <a:r>
              <a:rPr lang="cs-CZ" sz="3600" cap="small" dirty="0" smtClean="0"/>
              <a:t/>
            </a:r>
            <a:br>
              <a:rPr lang="cs-CZ" sz="3600" cap="small" dirty="0" smtClean="0"/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446232" y="1531090"/>
            <a:ext cx="6401465" cy="294008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lang="en-US" sz="5000" b="1" kern="1200" spc="-100" baseline="0" dirty="0">
                <a:solidFill>
                  <a:srgbClr val="E90C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cs-CZ" sz="9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cs-CZ" sz="96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cs-CZ" sz="9600" dirty="0" smtClean="0">
                <a:solidFill>
                  <a:srgbClr val="FFFF00"/>
                </a:solidFill>
              </a:rPr>
              <a:t>Děkuji za pozornost</a:t>
            </a:r>
            <a:br>
              <a:rPr lang="cs-CZ" sz="9600" dirty="0" smtClean="0">
                <a:solidFill>
                  <a:srgbClr val="FFFF00"/>
                </a:solidFill>
              </a:rPr>
            </a:br>
            <a:r>
              <a:rPr lang="cs-CZ" sz="9600" dirty="0" smtClean="0">
                <a:solidFill>
                  <a:srgbClr val="FFFF00"/>
                </a:solidFill>
              </a:rPr>
              <a:t>  </a:t>
            </a:r>
            <a:br>
              <a:rPr lang="cs-CZ" sz="9600" dirty="0" smtClean="0">
                <a:solidFill>
                  <a:srgbClr val="FFFF00"/>
                </a:solidFill>
              </a:rPr>
            </a:br>
            <a:r>
              <a:rPr lang="cs-CZ" sz="9600" dirty="0" smtClean="0">
                <a:solidFill>
                  <a:srgbClr val="FFFF00"/>
                </a:solidFill>
              </a:rPr>
              <a:t>Mgr</a:t>
            </a:r>
            <a:r>
              <a:rPr lang="cs-CZ" sz="9600" dirty="0">
                <a:solidFill>
                  <a:srgbClr val="FFFF00"/>
                </a:solidFill>
              </a:rPr>
              <a:t>. Jana Havlíková</a:t>
            </a:r>
          </a:p>
          <a:p>
            <a:pPr>
              <a:lnSpc>
                <a:spcPct val="100000"/>
              </a:lnSpc>
            </a:pPr>
            <a:r>
              <a:rPr lang="cs-CZ" sz="9600" dirty="0">
                <a:solidFill>
                  <a:srgbClr val="FFFF00"/>
                </a:solidFill>
              </a:rPr>
              <a:t/>
            </a:r>
            <a:br>
              <a:rPr lang="cs-CZ" sz="9600" dirty="0">
                <a:solidFill>
                  <a:srgbClr val="FFFF00"/>
                </a:solidFill>
              </a:rPr>
            </a:br>
            <a:r>
              <a:rPr lang="cs-CZ" sz="9600" dirty="0">
                <a:solidFill>
                  <a:srgbClr val="FFFF00"/>
                </a:solidFill>
              </a:rPr>
              <a:t>236 004 168</a:t>
            </a:r>
          </a:p>
          <a:p>
            <a:pPr>
              <a:lnSpc>
                <a:spcPct val="100000"/>
              </a:lnSpc>
            </a:pPr>
            <a:r>
              <a:rPr lang="cs-CZ" sz="9600" dirty="0">
                <a:solidFill>
                  <a:srgbClr val="FFFF00"/>
                </a:solidFill>
              </a:rPr>
              <a:t/>
            </a:r>
            <a:br>
              <a:rPr lang="cs-CZ" sz="9600" dirty="0">
                <a:solidFill>
                  <a:srgbClr val="FFFF00"/>
                </a:solidFill>
              </a:rPr>
            </a:br>
            <a:r>
              <a:rPr lang="cs-CZ" sz="9600" dirty="0">
                <a:solidFill>
                  <a:srgbClr val="FFFF00"/>
                </a:solidFill>
              </a:rPr>
              <a:t>jana.havlikova@praha.eu</a:t>
            </a:r>
            <a:br>
              <a:rPr lang="cs-CZ" sz="9600" dirty="0">
                <a:solidFill>
                  <a:srgbClr val="FFFF00"/>
                </a:solidFill>
              </a:rPr>
            </a:br>
            <a:r>
              <a:rPr lang="cs-CZ" sz="2700" dirty="0" smtClean="0">
                <a:solidFill>
                  <a:srgbClr val="FFFF00"/>
                </a:solidFill>
              </a:rPr>
              <a:t/>
            </a:r>
            <a:br>
              <a:rPr lang="cs-CZ" sz="2700" dirty="0" smtClean="0">
                <a:solidFill>
                  <a:srgbClr val="FFFF00"/>
                </a:solidFill>
              </a:rPr>
            </a:br>
            <a:r>
              <a:rPr lang="cs-CZ" sz="2000" dirty="0" smtClean="0">
                <a:solidFill>
                  <a:srgbClr val="FFFF00"/>
                </a:solidFill>
              </a:rPr>
              <a:t/>
            </a:r>
            <a:br>
              <a:rPr lang="cs-CZ" sz="2000" dirty="0" smtClean="0">
                <a:solidFill>
                  <a:srgbClr val="FFFF00"/>
                </a:solidFill>
              </a:rPr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71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2503" y="255180"/>
            <a:ext cx="8373934" cy="633700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cs-CZ" sz="20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metodika </a:t>
            </a:r>
            <a:r>
              <a:rPr lang="cs-CZ" sz="1600" dirty="0"/>
              <a:t>grantového </a:t>
            </a:r>
            <a:r>
              <a:rPr lang="cs-CZ" sz="1600" dirty="0" smtClean="0"/>
              <a:t>programu</a:t>
            </a:r>
            <a:r>
              <a:rPr lang="cs-CZ" sz="1600" dirty="0"/>
              <a:t> </a:t>
            </a:r>
            <a:r>
              <a:rPr lang="cs-CZ" sz="1600" dirty="0" smtClean="0"/>
              <a:t>má novou strukturu, která se drží zákona 250/2000 Sb., </a:t>
            </a:r>
            <a:r>
              <a:rPr lang="cs-CZ" sz="1600" dirty="0"/>
              <a:t>o rozpočtových pravidlech územních </a:t>
            </a:r>
            <a:r>
              <a:rPr lang="cs-CZ" sz="1600" dirty="0" smtClean="0"/>
              <a:t>rozpočtů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ú</a:t>
            </a:r>
            <a:r>
              <a:rPr lang="cs-CZ" sz="1600" dirty="0" smtClean="0"/>
              <a:t>čel = projekt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elektronický formulář – pouze drobné změny oproti loňskému roku – pozor na správné zvolení čísla programu!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Priority grantového programu:</a:t>
            </a:r>
            <a:endParaRPr lang="cs-CZ" sz="2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podpora specializačního studia pro školní metodiky prevence,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cs-CZ" sz="16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podpora dalšího vzdělávání pedagogických pracovníků v oblasti specifické primární prevence rizikového chování, zejména v oblasti práce se třídou,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cs-CZ" sz="16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podpora prevence závislostního chování, agresivního chování a šikany, záškoláctví, rizikového sexuálního chování, poruchy příjmu potravy a rizikového chování v kyberprostoru.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58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563" y="291600"/>
            <a:ext cx="8373934" cy="1248729"/>
          </a:xfrm>
        </p:spPr>
        <p:txBody>
          <a:bodyPr>
            <a:normAutofit fontScale="90000"/>
          </a:bodyPr>
          <a:lstStyle/>
          <a:p>
            <a:r>
              <a:rPr lang="cs-CZ" sz="2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</a:t>
            </a:r>
            <a:r>
              <a:rPr lang="cs-CZ" sz="2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odání </a:t>
            </a:r>
            <a:r>
              <a:rPr lang="cs-CZ" sz="2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žádosti</a:t>
            </a:r>
            <a:r>
              <a:rPr lang="cs-CZ" sz="2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r>
              <a:rPr lang="cs-CZ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cs-CZ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cs-CZ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cs-CZ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cs-CZ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cs-CZ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cs-CZ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cs-CZ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7563" y="1145251"/>
            <a:ext cx="8373934" cy="5712749"/>
          </a:xfrm>
        </p:spPr>
        <p:txBody>
          <a:bodyPr/>
          <a:lstStyle/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Žádost musí být podána ve lhůtě </a:t>
            </a:r>
            <a:r>
              <a:rPr lang="cs-CZ" sz="1600" b="1" dirty="0">
                <a:solidFill>
                  <a:srgbClr val="FF0000"/>
                </a:solidFill>
              </a:rPr>
              <a:t>od 15. 10. 2018 do 29. 10. 2018 </a:t>
            </a:r>
            <a:r>
              <a:rPr lang="cs-CZ" sz="1600" b="1" dirty="0" smtClean="0">
                <a:solidFill>
                  <a:srgbClr val="FF0000"/>
                </a:solidFill>
              </a:rPr>
              <a:t>včetně</a:t>
            </a:r>
            <a:r>
              <a:rPr lang="cs-CZ" sz="1600" dirty="0" smtClean="0">
                <a:solidFill>
                  <a:srgbClr val="FF0000"/>
                </a:solidFill>
              </a:rPr>
              <a:t>.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b="1" i="1" dirty="0" smtClean="0"/>
              <a:t>Žádosti </a:t>
            </a:r>
            <a:r>
              <a:rPr lang="cs-CZ" sz="1600" b="1" i="1" dirty="0"/>
              <a:t>podané mimo uvedené lhůty nebudou hodnoceny</a:t>
            </a:r>
            <a:r>
              <a:rPr lang="cs-CZ" sz="1600" b="1" i="1" dirty="0" smtClean="0"/>
              <a:t>!</a:t>
            </a:r>
            <a:endParaRPr lang="cs-CZ" sz="1600" i="1" dirty="0"/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 smtClean="0">
              <a:latin typeface="+mj-lt"/>
            </a:endParaRP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Žádost musí být </a:t>
            </a:r>
            <a:r>
              <a:rPr lang="cs-CZ" sz="1600" dirty="0">
                <a:solidFill>
                  <a:srgbClr val="FF0000"/>
                </a:solidFill>
              </a:rPr>
              <a:t>podána </a:t>
            </a:r>
            <a:r>
              <a:rPr lang="cs-CZ" sz="1600" b="1" dirty="0">
                <a:solidFill>
                  <a:srgbClr val="FF0000"/>
                </a:solidFill>
              </a:rPr>
              <a:t>v elektronické podobě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jako elektronický formulář uložený ve formátu „</a:t>
            </a:r>
            <a:r>
              <a:rPr lang="cs-CZ" sz="1600" dirty="0" err="1"/>
              <a:t>zfo</a:t>
            </a:r>
            <a:r>
              <a:rPr lang="cs-CZ" sz="1600" dirty="0"/>
              <a:t>“ (Software602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smtClean="0"/>
              <a:t>Filler a </a:t>
            </a:r>
            <a:r>
              <a:rPr lang="cs-CZ" sz="1600" dirty="0"/>
              <a:t>zároveň </a:t>
            </a:r>
            <a:r>
              <a:rPr lang="cs-CZ" sz="1600" b="1" dirty="0"/>
              <a:t>v </a:t>
            </a:r>
            <a:r>
              <a:rPr lang="cs-CZ" sz="1600" b="1" dirty="0">
                <a:solidFill>
                  <a:srgbClr val="FF0000"/>
                </a:solidFill>
              </a:rPr>
              <a:t>tištěné podobě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>
                <a:solidFill>
                  <a:srgbClr val="FF0000"/>
                </a:solidFill>
              </a:rPr>
              <a:t>s </a:t>
            </a:r>
            <a:r>
              <a:rPr lang="cs-CZ" sz="1600" dirty="0">
                <a:solidFill>
                  <a:srgbClr val="FF0000"/>
                </a:solidFill>
              </a:rPr>
              <a:t>vygenerovaným potvrzením o elektronickém podání </a:t>
            </a:r>
            <a:r>
              <a:rPr lang="cs-CZ" sz="1600" dirty="0"/>
              <a:t>v obálce nadepsané „</a:t>
            </a:r>
            <a:r>
              <a:rPr lang="cs-CZ" sz="1600" b="1" dirty="0"/>
              <a:t>Programy primární prevence ve školách a školských zařízeních pro rok 2019</a:t>
            </a:r>
            <a:r>
              <a:rPr lang="cs-CZ" sz="1600" dirty="0"/>
              <a:t>“ </a:t>
            </a: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Návod </a:t>
            </a:r>
            <a:r>
              <a:rPr lang="cs-CZ" sz="1600" dirty="0"/>
              <a:t>na instalaci programu Software602 </a:t>
            </a:r>
            <a:r>
              <a:rPr lang="cs-CZ" sz="1600" dirty="0" err="1"/>
              <a:t>Form</a:t>
            </a:r>
            <a:r>
              <a:rPr lang="cs-CZ" sz="1600" dirty="0"/>
              <a:t> Filler - pro elektronickou žádost ke stažení  </a:t>
            </a:r>
            <a:r>
              <a:rPr lang="cs-CZ" sz="1600" dirty="0" smtClean="0"/>
              <a:t>na http</a:t>
            </a:r>
            <a:r>
              <a:rPr lang="cs-CZ" sz="1600" dirty="0"/>
              <a:t>://</a:t>
            </a:r>
            <a:r>
              <a:rPr lang="cs-CZ" sz="1600" dirty="0">
                <a:hlinkClick r:id="rId2"/>
              </a:rPr>
              <a:t>www.praha.eu/jnp/cz/o_meste/magistrat/odbory/odbor_zdravotnictvi_socialni_pece/primarni_prevence_rizikoveho_chovani/granty/index.html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K</a:t>
            </a:r>
            <a:r>
              <a:rPr lang="cs-CZ" sz="1600" dirty="0" smtClean="0"/>
              <a:t>aždá žádost v </a:t>
            </a:r>
            <a:r>
              <a:rPr lang="cs-CZ" sz="1600" dirty="0"/>
              <a:t>samostatné </a:t>
            </a:r>
            <a:r>
              <a:rPr lang="cs-CZ" sz="1600" dirty="0" smtClean="0"/>
              <a:t>obálce.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Obě </a:t>
            </a:r>
            <a:r>
              <a:rPr lang="cs-CZ" sz="1600" dirty="0"/>
              <a:t>verze </a:t>
            </a:r>
            <a:r>
              <a:rPr lang="cs-CZ" sz="1600" dirty="0" smtClean="0"/>
              <a:t>žádosti </a:t>
            </a:r>
            <a:r>
              <a:rPr lang="cs-CZ" sz="1600" dirty="0"/>
              <a:t>musejí být </a:t>
            </a:r>
            <a:r>
              <a:rPr lang="cs-CZ" sz="1600" dirty="0" smtClean="0"/>
              <a:t>identické, a </a:t>
            </a:r>
            <a:r>
              <a:rPr lang="cs-CZ" sz="1600" dirty="0"/>
              <a:t>to včetně příloh, s výjimkou </a:t>
            </a:r>
            <a:r>
              <a:rPr lang="cs-CZ" sz="1600" dirty="0" smtClean="0"/>
              <a:t>žádosti </a:t>
            </a:r>
            <a:r>
              <a:rPr lang="cs-CZ" sz="1600" dirty="0"/>
              <a:t>podané v rámci Programu č. II, kde </a:t>
            </a:r>
            <a:r>
              <a:rPr lang="cs-CZ" sz="1600" dirty="0" smtClean="0"/>
              <a:t>žadatel </a:t>
            </a:r>
            <a:r>
              <a:rPr lang="cs-CZ" sz="1600" dirty="0"/>
              <a:t>zasílá preventivní program školy pouze elektronicky jako přílohu </a:t>
            </a:r>
            <a:r>
              <a:rPr lang="cs-CZ" sz="1600" dirty="0" smtClean="0"/>
              <a:t>žádosti.</a:t>
            </a:r>
            <a:endParaRPr lang="cs-CZ" sz="1600" dirty="0">
              <a:latin typeface="+mj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096000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2503" y="222276"/>
            <a:ext cx="8373934" cy="6486868"/>
          </a:xfrm>
        </p:spPr>
        <p:txBody>
          <a:bodyPr/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Tištěná verze </a:t>
            </a:r>
            <a:r>
              <a:rPr lang="cs-CZ" sz="1600" dirty="0" smtClean="0"/>
              <a:t>žádosti </a:t>
            </a:r>
            <a:r>
              <a:rPr lang="cs-CZ" sz="1600" dirty="0"/>
              <a:t>musí být podána HMP na adresu: </a:t>
            </a:r>
            <a:r>
              <a:rPr lang="cs-CZ" sz="1600" b="1" dirty="0"/>
              <a:t>Hlavní město Praha, Magistrát hlavního města Prahy, odbor zdravotnictví, sociální péče a prevence, Jungmannova 35/29, 111 21 Praha 1</a:t>
            </a:r>
            <a:r>
              <a:rPr lang="cs-CZ" sz="1600" dirty="0"/>
              <a:t>, a to buď osobně v podatelně na adrese Jungmannova 29, Praha 1, nebo v podatelně na adrese Mariánské náměstí č. 2, Praha 1, v úředních hodinách podatelen, nebo prostřednictvím držitele poštovní </a:t>
            </a:r>
            <a:r>
              <a:rPr lang="cs-CZ" sz="1600" dirty="0" smtClean="0"/>
              <a:t>licence.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smtClean="0"/>
              <a:t> Pro </a:t>
            </a:r>
            <a:r>
              <a:rPr lang="cs-CZ" sz="1600" dirty="0"/>
              <a:t>dodržení lhůty je rozhodné datum odeslání </a:t>
            </a:r>
            <a:r>
              <a:rPr lang="cs-CZ" sz="1600" dirty="0" smtClean="0"/>
              <a:t>žádosti</a:t>
            </a:r>
            <a:r>
              <a:rPr lang="cs-CZ" sz="1600" dirty="0"/>
              <a:t>. </a:t>
            </a:r>
            <a:endParaRPr lang="cs-CZ" sz="1600" dirty="0" smtClean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Žadatel, který je školou nebo školským zařízením a žádá o </a:t>
            </a:r>
            <a:r>
              <a:rPr lang="cs-CZ" sz="1600" dirty="0" smtClean="0"/>
              <a:t>dotaci </a:t>
            </a:r>
            <a:r>
              <a:rPr lang="cs-CZ" sz="1600" dirty="0"/>
              <a:t>v </a:t>
            </a:r>
            <a:r>
              <a:rPr lang="cs-CZ" sz="1600" dirty="0" smtClean="0"/>
              <a:t>programu </a:t>
            </a:r>
            <a:br>
              <a:rPr lang="cs-CZ" sz="1600" dirty="0" smtClean="0"/>
            </a:br>
            <a:r>
              <a:rPr lang="cs-CZ" sz="1600" dirty="0" smtClean="0"/>
              <a:t>č</a:t>
            </a:r>
            <a:r>
              <a:rPr lang="cs-CZ" sz="1600" dirty="0"/>
              <a:t>. II, zasílá </a:t>
            </a:r>
            <a:r>
              <a:rPr lang="cs-CZ" sz="1600" dirty="0" smtClean="0"/>
              <a:t>žádost </a:t>
            </a:r>
            <a:r>
              <a:rPr lang="cs-CZ" sz="1600" dirty="0"/>
              <a:t>po jejím uložení v systému, e-mailem metodikovi prevence ze spádové pedagogicko-psychologické poradny a protidrogovému koordinátorovi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/>
              <a:t>z </a:t>
            </a:r>
            <a:r>
              <a:rPr lang="cs-CZ" sz="1600" dirty="0"/>
              <a:t>příslušné městské části hlavního města Prahy podle svého sídla</a:t>
            </a:r>
            <a:r>
              <a:rPr lang="cs-CZ" sz="1600" dirty="0" smtClean="0"/>
              <a:t>.</a:t>
            </a: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0" lvl="0" indent="0" algn="just">
              <a:lnSpc>
                <a:spcPct val="100000"/>
              </a:lnSpc>
              <a:buNone/>
            </a:pPr>
            <a:r>
              <a:rPr lang="cs-CZ" sz="2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Konzultační středisko ke zpracování projektů:</a:t>
            </a:r>
            <a:endParaRPr lang="cs-CZ" sz="26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Odbor zdravotnictví, sociální péče a prevence (dále jen „ZSP“)  - oddělení prevence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Charvátova 9, Praha 1, 2. patro, č. kanceláře 206.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Konzultační hodiny – pondělí a středa v úředních hodinách (nejlépe po předchozí telefonické domluvě).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6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600" b="1" dirty="0"/>
              <a:t>Kontaktní osoby:</a:t>
            </a:r>
            <a:endParaRPr 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Mgr. Jana Havlíková, tel.: 236 004 168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  e-mail: </a:t>
            </a:r>
            <a:r>
              <a:rPr lang="cs-CZ" sz="1600" u="sng" dirty="0">
                <a:hlinkClick r:id="rId2"/>
              </a:rPr>
              <a:t>jana.havlikova@praha.eu</a:t>
            </a:r>
            <a:r>
              <a:rPr lang="cs-CZ" sz="1600" dirty="0"/>
              <a:t>	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Bc. Ondřej Pracný, tel.: 236 004 197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  e-mail: </a:t>
            </a:r>
            <a:r>
              <a:rPr lang="cs-CZ" sz="1600" u="sng" dirty="0">
                <a:hlinkClick r:id="rId3"/>
              </a:rPr>
              <a:t>ondrej.pracny@praha.eu</a:t>
            </a:r>
            <a:endParaRPr lang="cs-CZ" sz="1600" dirty="0"/>
          </a:p>
          <a:p>
            <a:pPr marL="0" indent="0">
              <a:buNone/>
            </a:pP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092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568" y="697882"/>
            <a:ext cx="8373934" cy="4937373"/>
          </a:xfrm>
        </p:spPr>
        <p:txBody>
          <a:bodyPr/>
          <a:lstStyle/>
          <a:p>
            <a:pPr marL="0" indent="0" algn="just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" y="889268"/>
            <a:ext cx="8920717" cy="572113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176" y="239577"/>
            <a:ext cx="8495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Seznam metodiků prevence v pedagogicko-psychologických poradnách </a:t>
            </a:r>
            <a:endParaRPr lang="cs-CZ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6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381" y="0"/>
            <a:ext cx="8373934" cy="1248729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Seznam protidrogových koordinátorů MČ</a:t>
            </a:r>
            <a:endParaRPr lang="cs-CZ" sz="1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390486"/>
              </p:ext>
            </p:extLst>
          </p:nvPr>
        </p:nvGraphicFramePr>
        <p:xfrm>
          <a:off x="172381" y="624364"/>
          <a:ext cx="8886559" cy="6063514"/>
        </p:xfrm>
        <a:graphic>
          <a:graphicData uri="http://schemas.openxmlformats.org/drawingml/2006/table">
            <a:tbl>
              <a:tblPr/>
              <a:tblGrid>
                <a:gridCol w="476205"/>
                <a:gridCol w="1349601"/>
                <a:gridCol w="3853311"/>
                <a:gridCol w="766519"/>
                <a:gridCol w="2440923"/>
              </a:tblGrid>
              <a:tr h="199220">
                <a:tc>
                  <a:txBody>
                    <a:bodyPr/>
                    <a:lstStyle/>
                    <a:p>
                      <a:r>
                        <a:rPr lang="cs-CZ" sz="900" dirty="0"/>
                        <a:t>1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Mgr. Ladislav Varga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900"/>
                        <a:t>ÚMČ Praha 1, Vodičkova 681/18, 115 68 Praha 1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221 097 580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  <a:hlinkClick r:id="rId2"/>
                        </a:rPr>
                        <a:t>ladislav.varga@praha1.cz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2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Mgr. Terezie Paterová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ÚMČ Praha 2, Náměstí Míru 600/20, 120 39</a:t>
                      </a:r>
                      <a:br>
                        <a:rPr lang="cs-CZ" sz="900" dirty="0"/>
                      </a:br>
                      <a:r>
                        <a:rPr lang="cs-CZ" sz="900" dirty="0"/>
                        <a:t>Praha 2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236 044 143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3"/>
                        </a:rPr>
                        <a:t>paterovat@praha2.cz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64">
                <a:tc>
                  <a:txBody>
                    <a:bodyPr/>
                    <a:lstStyle/>
                    <a:p>
                      <a:r>
                        <a:rPr lang="cs-CZ" sz="900"/>
                        <a:t>3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Bc. Klára Prokopová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900"/>
                        <a:t>ÚMČ Praha 3, Seifertova 51,130 85 Praha 3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222 116 480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4"/>
                        </a:rPr>
                        <a:t>klarap@praha3.cz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676">
                <a:tc>
                  <a:txBody>
                    <a:bodyPr/>
                    <a:lstStyle/>
                    <a:p>
                      <a:r>
                        <a:rPr lang="cs-CZ" sz="900"/>
                        <a:t>4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Mgr. Zuzana Fišerová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4, Antala Staška 2059/80b, 140 46 Praha 4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261 192 108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5"/>
                        </a:rPr>
                        <a:t>zuzana.fiserova@praha4.cz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5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Bc. Václav Konečný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5, Nám. 14. října 1381/4, 150 22</a:t>
                      </a:r>
                      <a:br>
                        <a:rPr lang="cs-CZ" sz="900"/>
                      </a:br>
                      <a:r>
                        <a:rPr lang="cs-CZ" sz="900"/>
                        <a:t>Praha 5 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257 000 265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6"/>
                        </a:rPr>
                        <a:t>vaclav.konecny@praha5.cz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6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smtClean="0"/>
                        <a:t>Bc.</a:t>
                      </a:r>
                      <a:r>
                        <a:rPr lang="cs-CZ" sz="900" baseline="0" dirty="0" smtClean="0"/>
                        <a:t> Tereza </a:t>
                      </a:r>
                      <a:r>
                        <a:rPr lang="cs-CZ" sz="900" baseline="0" dirty="0" err="1" smtClean="0"/>
                        <a:t>Nikodymová</a:t>
                      </a:r>
                      <a:endParaRPr lang="cs-CZ" sz="900" dirty="0"/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6, Čs. Armády 23, 161 52 Praha 6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220 189 544</a:t>
                      </a:r>
                      <a:br>
                        <a:rPr lang="cs-CZ" sz="900" dirty="0"/>
                      </a:br>
                      <a:r>
                        <a:rPr lang="cs-CZ" sz="900" dirty="0"/>
                        <a:t> 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 smtClean="0">
                          <a:solidFill>
                            <a:schemeClr val="tx1"/>
                          </a:solidFill>
                          <a:hlinkClick r:id="rId7"/>
                        </a:rPr>
                        <a:t>tnikodym@praha6.cz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7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Bc. Jaroslav Fiala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7, nábřeží Kpt. Jaroše 1000, 170 00 Praha 7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220 144 240</a:t>
                      </a:r>
                      <a:br>
                        <a:rPr lang="cs-CZ" sz="900"/>
                      </a:br>
                      <a:r>
                        <a:rPr lang="cs-CZ" sz="900"/>
                        <a:t>603 553 524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8"/>
                        </a:rPr>
                        <a:t>fialaj@p7.mepnet.cz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764">
                <a:tc>
                  <a:txBody>
                    <a:bodyPr/>
                    <a:lstStyle/>
                    <a:p>
                      <a:r>
                        <a:rPr lang="cs-CZ" sz="900"/>
                        <a:t>8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Mgr. Zuzana Holíková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900"/>
                        <a:t>ÚMČ Praha 8, U Meteoru 6, 180 48 Praha 8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222 805 646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9"/>
                        </a:rPr>
                        <a:t>Zuzana.Holikova@praha8.cz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220">
                <a:tc>
                  <a:txBody>
                    <a:bodyPr/>
                    <a:lstStyle/>
                    <a:p>
                      <a:r>
                        <a:rPr lang="cs-CZ" sz="900"/>
                        <a:t>9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Martin Špaček, DiS.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9, Sokolovská 14/324, 180 49 Praha 9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283 091 444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solidFill>
                            <a:schemeClr val="tx1"/>
                          </a:solidFill>
                          <a:hlinkClick r:id="rId10"/>
                        </a:rPr>
                        <a:t>spacekm@praha9.cz</a:t>
                      </a:r>
                      <a:endParaRPr lang="cs-CZ" sz="90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10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Bc. Jakub Skřivan, DiS.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10, Vršovická 1429/68, 101 38</a:t>
                      </a:r>
                      <a:br>
                        <a:rPr lang="cs-CZ" sz="900"/>
                      </a:br>
                      <a:r>
                        <a:rPr lang="cs-CZ" sz="900"/>
                        <a:t>Praha 10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267 093 623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11"/>
                        </a:rPr>
                        <a:t>jakubs@praha10.cz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132">
                <a:tc>
                  <a:txBody>
                    <a:bodyPr/>
                    <a:lstStyle/>
                    <a:p>
                      <a:r>
                        <a:rPr lang="cs-CZ" sz="900"/>
                        <a:t>11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Mgr. Barbora Vanišová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11 – Jižní  Město, Nad Opatovem 2140, 149 00 Praha 11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267 902 137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solidFill>
                            <a:schemeClr val="tx1"/>
                          </a:solidFill>
                          <a:hlinkClick r:id="rId12"/>
                        </a:rPr>
                        <a:t>vanisovab@praha11.cz</a:t>
                      </a:r>
                      <a:endParaRPr lang="cs-CZ" sz="90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12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Marie Vašáková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ÚMČ Praha 12 - Modřany, Čechtická 758/6</a:t>
                      </a:r>
                      <a:br>
                        <a:rPr lang="cs-CZ" sz="900" dirty="0"/>
                      </a:br>
                      <a:r>
                        <a:rPr lang="cs-CZ" sz="900" dirty="0"/>
                        <a:t>142 00 Praha 12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241 470 944; </a:t>
                      </a:r>
                      <a:endParaRPr lang="cs-CZ" sz="900" dirty="0" smtClean="0"/>
                    </a:p>
                    <a:p>
                      <a:r>
                        <a:rPr lang="cs-CZ" sz="900" dirty="0" smtClean="0"/>
                        <a:t>602</a:t>
                      </a:r>
                      <a:r>
                        <a:rPr lang="cs-CZ" sz="900" dirty="0"/>
                        <a:t> 666 027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13"/>
                        </a:rPr>
                        <a:t>vasakova.marie@praha12.cz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132">
                <a:tc>
                  <a:txBody>
                    <a:bodyPr/>
                    <a:lstStyle/>
                    <a:p>
                      <a:r>
                        <a:rPr lang="cs-CZ" sz="900"/>
                        <a:t>13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Mgr. Daniel Jakeš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13 - Stodůlky, Sluneční  nám. 2580/13,158 00 Praha 5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235 011 452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14"/>
                        </a:rPr>
                        <a:t>JakesD@p13.mepnet.cz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14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Bc. Veronika Havlíčková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14 – Černý Most, Bratří Venclíků 1072,198 21 Praha 9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281 005 450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solidFill>
                            <a:schemeClr val="tx1"/>
                          </a:solidFill>
                          <a:hlinkClick r:id="rId15"/>
                        </a:rPr>
                        <a:t>veronika.havlickova@praha14.cz</a:t>
                      </a:r>
                      <a:endParaRPr lang="cs-CZ" sz="90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15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MUDr. Lenka Venzarová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15, Boloňská 478/1, 109 00 Praha 10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281 003 525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16"/>
                        </a:rPr>
                        <a:t>venzaroval@p15.mepnet.cz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0676">
                <a:tc>
                  <a:txBody>
                    <a:bodyPr/>
                    <a:lstStyle/>
                    <a:p>
                      <a:r>
                        <a:rPr lang="cs-CZ" sz="900"/>
                        <a:t>16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Bc. Iveta Krejčí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16 - Radotín, Václava Balého 23, 153 00 Praha 5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234 128 102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solidFill>
                            <a:schemeClr val="tx1"/>
                          </a:solidFill>
                          <a:hlinkClick r:id="rId17"/>
                        </a:rPr>
                        <a:t>iveta.krejci@praha16.eu</a:t>
                      </a:r>
                      <a:endParaRPr lang="cs-CZ" sz="90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17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Ing. Naděžda Balázsová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17 - Řepy, Makovského 1141, 163 00 Praha 6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234 683 268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18"/>
                        </a:rPr>
                        <a:t>balazsovan@repy.mepnet.cz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220">
                <a:tc>
                  <a:txBody>
                    <a:bodyPr/>
                    <a:lstStyle/>
                    <a:p>
                      <a:r>
                        <a:rPr lang="cs-CZ" sz="900"/>
                        <a:t>18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Radka Poláková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18 -  Letňany, Bechyňská 639, 199 00 Praha 9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284 028 157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19"/>
                        </a:rPr>
                        <a:t>radka.polakova@letnany.cz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19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Mgr. Martin Hrubčík, MBA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19 - Kbely, Semilská 43/1, 197 04  Praha 9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284 080 831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solidFill>
                            <a:schemeClr val="tx1"/>
                          </a:solidFill>
                          <a:hlinkClick r:id="rId20"/>
                        </a:rPr>
                        <a:t>hrubcik.martin@kbely.mepnet.cz </a:t>
                      </a:r>
                      <a:endParaRPr lang="cs-CZ" sz="900" dirty="0">
                        <a:solidFill>
                          <a:schemeClr val="tx1"/>
                        </a:solidFill>
                      </a:endParaRP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20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Radka Tadičová, DiS.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20 - H. Počernice, Jívanská 647,</a:t>
                      </a:r>
                      <a:br>
                        <a:rPr lang="cs-CZ" sz="900"/>
                      </a:br>
                      <a:r>
                        <a:rPr lang="cs-CZ" sz="900"/>
                        <a:t>193 00 Praha 9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271 071 646; </a:t>
                      </a:r>
                      <a:endParaRPr lang="cs-CZ" sz="900" dirty="0" smtClean="0"/>
                    </a:p>
                    <a:p>
                      <a:r>
                        <a:rPr lang="cs-CZ" sz="900" dirty="0" smtClean="0"/>
                        <a:t>724829334</a:t>
                      </a:r>
                      <a:endParaRPr lang="cs-CZ" sz="900" dirty="0"/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hlinkClick r:id="rId21"/>
                        </a:rPr>
                        <a:t>radka_tadicova@pocernice.cz</a:t>
                      </a:r>
                      <a:endParaRPr lang="cs-CZ" sz="900"/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132">
                <a:tc>
                  <a:txBody>
                    <a:bodyPr/>
                    <a:lstStyle/>
                    <a:p>
                      <a:r>
                        <a:rPr lang="cs-CZ" sz="900"/>
                        <a:t>21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Bc. Markéta Slavíková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21 - Újezd n. Lesy, Staroklánovická 260, 190 16 Praha 9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281 012 948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hlinkClick r:id="rId22"/>
                        </a:rPr>
                        <a:t>marketa.slavikova@praha21.cz</a:t>
                      </a:r>
                      <a:r>
                        <a:rPr lang="cs-CZ" sz="900" dirty="0"/>
                        <a:t> 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132">
                <a:tc>
                  <a:txBody>
                    <a:bodyPr/>
                    <a:lstStyle/>
                    <a:p>
                      <a:r>
                        <a:rPr lang="cs-CZ" sz="900"/>
                        <a:t>22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Pavlína Harantová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22 - Uhříněves, Nové náměstí 1250, 104 00 Praha 10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271 071 806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hlinkClick r:id="rId23"/>
                        </a:rPr>
                        <a:t>pavlina.harantova@praha22.cz</a:t>
                      </a:r>
                      <a:endParaRPr lang="cs-CZ" sz="900"/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314">
                <a:tc>
                  <a:txBody>
                    <a:bodyPr/>
                    <a:lstStyle/>
                    <a:p>
                      <a:r>
                        <a:rPr lang="cs-CZ" sz="900"/>
                        <a:t>Libuš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Bc. Petr Borský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ÚMČ Praha - Libuš, K Lukám 664, Praha 4-Libuš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244021429;</a:t>
                      </a:r>
                      <a:br>
                        <a:rPr lang="cs-CZ" sz="900"/>
                      </a:br>
                      <a:r>
                        <a:rPr lang="cs-CZ" sz="900"/>
                        <a:t>732 643 920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hlinkClick r:id="rId24"/>
                        </a:rPr>
                        <a:t>borsky@praha-libus.cz</a:t>
                      </a:r>
                      <a:endParaRPr lang="cs-CZ" sz="900" dirty="0"/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678">
                <a:tc>
                  <a:txBody>
                    <a:bodyPr/>
                    <a:lstStyle/>
                    <a:p>
                      <a:r>
                        <a:rPr lang="cs-CZ" sz="900" dirty="0"/>
                        <a:t>Suchdol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/>
                        <a:t>Ing. Věra Štěpánková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Suchdolské nám. 734,165 00,Praha 6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/>
                        <a:t>721 681 681</a:t>
                      </a:r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hlinkClick r:id="rId25"/>
                        </a:rPr>
                        <a:t>v.stepankova@praha-suchdol.cz</a:t>
                      </a:r>
                      <a:endParaRPr lang="cs-CZ" sz="900" dirty="0"/>
                    </a:p>
                  </a:txBody>
                  <a:tcPr marL="7844" marR="7844" marT="3922" marB="39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273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174641"/>
            <a:ext cx="8373934" cy="12487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</a:t>
            </a:r>
            <a:r>
              <a:rPr lang="cs-CZ" sz="2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Akreditované </a:t>
            </a:r>
            <a:r>
              <a:rPr lang="cs-CZ" sz="2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vzdělávání v oblasti primární prevence rizikového chování pro pedagogické pracovníky škol a školských zařízení</a:t>
            </a:r>
            <a:r>
              <a:rPr lang="cs-CZ" sz="2600" dirty="0"/>
              <a:t/>
            </a:r>
            <a:br>
              <a:rPr lang="cs-CZ" sz="2600" dirty="0"/>
            </a:br>
            <a:endParaRPr lang="cs-CZ" sz="2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483" y="1014094"/>
            <a:ext cx="8373934" cy="5309419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cs-CZ" sz="1800" dirty="0" smtClean="0"/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cs-CZ" sz="1800" dirty="0"/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cs-CZ" sz="1600" dirty="0"/>
              <a:t>Kurzy zaměřené na získání teoretických znalostí, osvojení praktických </a:t>
            </a:r>
            <a:r>
              <a:rPr lang="cs-CZ" sz="1600" dirty="0" smtClean="0"/>
              <a:t>dovedností a </a:t>
            </a:r>
            <a:r>
              <a:rPr lang="cs-CZ" sz="1600" dirty="0"/>
              <a:t>zkušeností potřebných pro výkon funkce metodika prevence. Obsah kurzu naplňuje požadavky vyhlášky č. 317/2005 Sb. § 9 c) standardu DVPP - studium k výkonu specializovaných činností - prevence rizikových forem chování. </a:t>
            </a:r>
            <a:endParaRPr lang="cs-CZ" sz="1600" dirty="0" smtClean="0"/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endParaRPr lang="cs-CZ" sz="1600" dirty="0"/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cs-CZ" sz="1600" dirty="0" smtClean="0"/>
              <a:t>Kurzy </a:t>
            </a:r>
            <a:r>
              <a:rPr lang="cs-CZ" sz="1600" dirty="0"/>
              <a:t>zaměřené na vzdělávání třídních učitelů/pedagogických sborů/školních metodiků </a:t>
            </a:r>
            <a:r>
              <a:rPr lang="cs-CZ" sz="1600" dirty="0" smtClean="0"/>
              <a:t>prevence a </a:t>
            </a:r>
            <a:r>
              <a:rPr lang="cs-CZ" sz="1600" dirty="0"/>
              <a:t>metodiků prevence v pedagogicko-psychologických poradnách v oblasti primární prevence rizikového chování. 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endParaRPr lang="cs-CZ" sz="1600" dirty="0" smtClean="0"/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cs-CZ" sz="1600" dirty="0" smtClean="0"/>
              <a:t>Skupinové </a:t>
            </a:r>
            <a:r>
              <a:rPr lang="cs-CZ" sz="1600" dirty="0"/>
              <a:t>kurzy zaměřené na plošné vzdělávání pedagogů v oblasti primární prevence rizikového chování realizované organizacemi. </a:t>
            </a:r>
            <a:endParaRPr lang="cs-CZ" sz="1600" dirty="0" smtClean="0"/>
          </a:p>
          <a:p>
            <a:pPr marL="0" lvl="0" indent="0" algn="just">
              <a:lnSpc>
                <a:spcPct val="10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dirty="0"/>
              <a:t>V rámci </a:t>
            </a:r>
            <a:r>
              <a:rPr lang="cs-CZ" sz="1600" dirty="0" smtClean="0"/>
              <a:t>programu </a:t>
            </a:r>
            <a:r>
              <a:rPr lang="cs-CZ" sz="1600" dirty="0"/>
              <a:t>č. </a:t>
            </a:r>
            <a:r>
              <a:rPr lang="cs-CZ" sz="1600" dirty="0">
                <a:solidFill>
                  <a:srgbClr val="FF0000"/>
                </a:solidFill>
              </a:rPr>
              <a:t>I/1. a I/2. </a:t>
            </a:r>
            <a:r>
              <a:rPr lang="cs-CZ" sz="1600" dirty="0"/>
              <a:t>může </a:t>
            </a:r>
            <a:r>
              <a:rPr lang="cs-CZ" sz="1600" dirty="0" smtClean="0"/>
              <a:t>žadatel </a:t>
            </a:r>
            <a:r>
              <a:rPr lang="cs-CZ" sz="1600" dirty="0"/>
              <a:t>podat pouze jednu </a:t>
            </a:r>
            <a:r>
              <a:rPr lang="cs-CZ" sz="1600" dirty="0" smtClean="0"/>
              <a:t>žádost</a:t>
            </a:r>
            <a:r>
              <a:rPr lang="cs-CZ" sz="1600" dirty="0"/>
              <a:t>, která může obsahovat všechny podporované typy vzdělávání. Dotace se poskytuje maximálně ve výši </a:t>
            </a:r>
            <a:r>
              <a:rPr lang="cs-CZ" sz="1600" dirty="0">
                <a:solidFill>
                  <a:srgbClr val="FF0000"/>
                </a:solidFill>
              </a:rPr>
              <a:t>40 000 </a:t>
            </a:r>
            <a:r>
              <a:rPr lang="cs-CZ" sz="1600" dirty="0"/>
              <a:t>Kč, z toho u </a:t>
            </a:r>
            <a:r>
              <a:rPr lang="cs-CZ" sz="1600" dirty="0" smtClean="0"/>
              <a:t>programu </a:t>
            </a:r>
            <a:r>
              <a:rPr lang="cs-CZ" sz="1600" dirty="0"/>
              <a:t>I/1 se </a:t>
            </a:r>
            <a:r>
              <a:rPr lang="cs-CZ" sz="1600" dirty="0" smtClean="0"/>
              <a:t>dotace </a:t>
            </a:r>
            <a:r>
              <a:rPr lang="cs-CZ" sz="1600" dirty="0"/>
              <a:t>poskytuje pouze na jeden rok studia a maximálně ve </a:t>
            </a:r>
            <a:r>
              <a:rPr lang="cs-CZ" sz="1600" dirty="0" smtClean="0"/>
              <a:t>výši</a:t>
            </a:r>
            <a:r>
              <a:rPr lang="cs-CZ" sz="1800" dirty="0" smtClean="0"/>
              <a:t> </a:t>
            </a:r>
            <a:r>
              <a:rPr lang="cs-CZ" sz="1600" dirty="0" smtClean="0">
                <a:solidFill>
                  <a:srgbClr val="FF0000"/>
                </a:solidFill>
              </a:rPr>
              <a:t>12 </a:t>
            </a:r>
            <a:r>
              <a:rPr lang="cs-CZ" sz="1600" dirty="0">
                <a:solidFill>
                  <a:srgbClr val="FF0000"/>
                </a:solidFill>
              </a:rPr>
              <a:t>000 Kč </a:t>
            </a:r>
            <a:r>
              <a:rPr lang="cs-CZ" sz="1600" dirty="0"/>
              <a:t>na osobu</a:t>
            </a:r>
            <a:r>
              <a:rPr lang="cs-CZ" sz="1600" dirty="0" smtClean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dirty="0" smtClean="0"/>
              <a:t>V rámci programu č. </a:t>
            </a:r>
            <a:r>
              <a:rPr lang="cs-CZ" sz="1600" dirty="0"/>
              <a:t>I/3</a:t>
            </a:r>
            <a:r>
              <a:rPr lang="cs-CZ" sz="1600" dirty="0" smtClean="0"/>
              <a:t>. se dotace poskytuje </a:t>
            </a:r>
            <a:r>
              <a:rPr lang="cs-CZ" sz="1600" dirty="0"/>
              <a:t>až do výše 100 % rozpočtových nákladů projektu.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1600" dirty="0"/>
          </a:p>
          <a:p>
            <a:pPr marL="342900" lvl="0" indent="-342900">
              <a:buFont typeface="+mj-lt"/>
              <a:buAutoNum type="arabicPeriod"/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163035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II. </a:t>
            </a:r>
            <a:r>
              <a:rPr lang="cs-CZ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Program všeobecné a selektivní primární prevence rizikového chování realizované ve školách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3283" y="1201479"/>
            <a:ext cx="8708065" cy="4746884"/>
          </a:xfrm>
        </p:spPr>
        <p:txBody>
          <a:bodyPr/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Programy kontinuální, komplexní, zaměřené na rozvoj protektivních faktorů, využívající adekvátních forem působení na cílovou skupinu. Programy by měly být interaktivní, prožitkové, zaměřené na získávání informací a dovedností vedoucích ke změně postojů a chování. Podmínkou je účast třídního učitele</a:t>
            </a:r>
            <a:r>
              <a:rPr lang="cs-CZ" sz="1600" dirty="0" smtClean="0"/>
              <a:t>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Program č. II může </a:t>
            </a:r>
            <a:r>
              <a:rPr lang="cs-CZ" sz="1600" dirty="0" smtClean="0"/>
              <a:t>žadatel </a:t>
            </a:r>
            <a:r>
              <a:rPr lang="cs-CZ" sz="1600" dirty="0"/>
              <a:t>realizovat interně, prostřednictvím školního metodika prevence, který má ukončené specializační studium, nebo studium zahájil, nebo prostřednictvím externí </a:t>
            </a:r>
            <a:r>
              <a:rPr lang="cs-CZ" sz="1600" dirty="0" smtClean="0"/>
              <a:t>organizace, která </a:t>
            </a:r>
            <a:r>
              <a:rPr lang="cs-CZ" sz="1600" dirty="0"/>
              <a:t>poskytuje certifikované programy primární prevence. Programy selektivní prevence musí realizovat certifikovaná organizace (kromě speciálních škol</a:t>
            </a:r>
            <a:r>
              <a:rPr lang="cs-CZ" sz="1600" dirty="0" smtClean="0"/>
              <a:t>).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Realizace </a:t>
            </a:r>
            <a:r>
              <a:rPr lang="cs-CZ" sz="1600" dirty="0" smtClean="0"/>
              <a:t>programu musí </a:t>
            </a:r>
            <a:r>
              <a:rPr lang="cs-CZ" sz="1600" dirty="0"/>
              <a:t>být zajištěna kvalifikovaným odborným pracovníkem (garantem), který je schopen zajistit nebo zprostředkovat návaznou péči, pokud se ukáže její potřeba. Garant odpovídá za realizaci </a:t>
            </a:r>
            <a:r>
              <a:rPr lang="cs-CZ" sz="1600" dirty="0" smtClean="0"/>
              <a:t>projektu</a:t>
            </a:r>
            <a:r>
              <a:rPr lang="cs-CZ" sz="1600" dirty="0"/>
              <a:t>. </a:t>
            </a:r>
            <a:endParaRPr lang="cs-CZ" sz="1600" dirty="0" smtClean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Pokud </a:t>
            </a:r>
            <a:r>
              <a:rPr lang="cs-CZ" sz="1600" dirty="0" smtClean="0">
                <a:solidFill>
                  <a:srgbClr val="FF0000"/>
                </a:solidFill>
              </a:rPr>
              <a:t>žadatel </a:t>
            </a:r>
            <a:r>
              <a:rPr lang="cs-CZ" sz="1600" dirty="0">
                <a:solidFill>
                  <a:srgbClr val="FF0000"/>
                </a:solidFill>
              </a:rPr>
              <a:t>obdrží </a:t>
            </a:r>
            <a:r>
              <a:rPr lang="cs-CZ" sz="1600" dirty="0" smtClean="0">
                <a:solidFill>
                  <a:srgbClr val="FF0000"/>
                </a:solidFill>
              </a:rPr>
              <a:t>dotaci </a:t>
            </a:r>
            <a:r>
              <a:rPr lang="cs-CZ" sz="1600" dirty="0">
                <a:solidFill>
                  <a:srgbClr val="FF0000"/>
                </a:solidFill>
              </a:rPr>
              <a:t>na všeobecnou prevenci, ale při její realizaci zjistí, že je potřeba realizovat i selektivní prevenci, zažádá o změnu v použití </a:t>
            </a:r>
            <a:r>
              <a:rPr lang="cs-CZ" sz="1600" dirty="0" smtClean="0">
                <a:solidFill>
                  <a:srgbClr val="FF0000"/>
                </a:solidFill>
              </a:rPr>
              <a:t>dotace </a:t>
            </a:r>
            <a:r>
              <a:rPr lang="cs-CZ" sz="1600" dirty="0">
                <a:solidFill>
                  <a:srgbClr val="FF0000"/>
                </a:solidFill>
              </a:rPr>
              <a:t>včetně odůvodnění změny</a:t>
            </a:r>
            <a:r>
              <a:rPr lang="cs-CZ" sz="1600" dirty="0" smtClean="0">
                <a:solidFill>
                  <a:srgbClr val="FF0000"/>
                </a:solidFill>
              </a:rPr>
              <a:t>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Součástí projektu mohou být i adaptační výjezdy mimo běžné prostředí školy zaměřené na utváření zdravých vztahů v nově vzniklých třídních kolektivech. Výjezd je nutné uskutečnit v počátku školního roku, tedy v měsících září – říjen, případně je možné realizovat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/>
              <a:t>výjezd </a:t>
            </a:r>
            <a:r>
              <a:rPr lang="cs-CZ" sz="1600" dirty="0"/>
              <a:t>i v jiném měsíci, bude-li jeho potřeba odůvodněná. Minimální rozsah </a:t>
            </a:r>
            <a:r>
              <a:rPr lang="cs-CZ" sz="1600" dirty="0" smtClean="0"/>
              <a:t>výjezdu</a:t>
            </a:r>
            <a:br>
              <a:rPr lang="cs-CZ" sz="1600" dirty="0" smtClean="0"/>
            </a:br>
            <a:r>
              <a:rPr lang="cs-CZ" sz="1600" dirty="0" smtClean="0"/>
              <a:t> jsou tři </a:t>
            </a:r>
            <a:r>
              <a:rPr lang="cs-CZ" sz="1600" dirty="0"/>
              <a:t>dny. Podmínkou je účast třídního učitele na výjezdu.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19861"/>
      </p:ext>
    </p:extLst>
  </p:cSld>
  <p:clrMapOvr>
    <a:masterClrMapping/>
  </p:clrMapOvr>
</p:sld>
</file>

<file path=ppt/theme/theme1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</TotalTime>
  <Words>2148</Words>
  <Application>Microsoft Office PowerPoint</Application>
  <PresentationFormat>Předvádění na obrazovce (4:3)</PresentationFormat>
  <Paragraphs>391</Paragraphs>
  <Slides>24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Georgia</vt:lpstr>
      <vt:lpstr>Times New Roman</vt:lpstr>
      <vt:lpstr>Wingdings</vt:lpstr>
      <vt:lpstr>Tmava</vt:lpstr>
      <vt:lpstr>      programy primární prevence  ve školách a školských zařízeních pro rok 2019 </vt:lpstr>
      <vt:lpstr>Vyhlášené programy  </vt:lpstr>
      <vt:lpstr>Prezentace aplikace PowerPoint</vt:lpstr>
      <vt:lpstr>Podání žádosti:    </vt:lpstr>
      <vt:lpstr>Prezentace aplikace PowerPoint</vt:lpstr>
      <vt:lpstr>Prezentace aplikace PowerPoint</vt:lpstr>
      <vt:lpstr>Seznam protidrogových koordinátorů MČ</vt:lpstr>
      <vt:lpstr>I. Akreditované vzdělávání v oblasti primární prevence rizikového chování pro pedagogické pracovníky škol a školských zařízení </vt:lpstr>
      <vt:lpstr>II. Program všeobecné a selektivní primární prevence rizikového chování realizované ve školách </vt:lpstr>
      <vt:lpstr>Prezentace aplikace PowerPoint</vt:lpstr>
      <vt:lpstr>III. Program všeobecné, selektivní a indikované primární prevence pro školská zařízení  </vt:lpstr>
      <vt:lpstr>IV: Program všeobecné, selektivní a indikované primární prevence ve školách realizované Žadatelem, s výjimkou škol s certifikací odborné způsobilosti poskytovatelů programů primární prevence rizikového chování</vt:lpstr>
      <vt:lpstr>Školy a školská zařízení nemohou dotaci požadovat a použít na: </vt:lpstr>
      <vt:lpstr>Organizace nemohou dotaci požadovat a použít na: </vt:lpstr>
      <vt:lpstr>Prezentace aplikace PowerPoint</vt:lpstr>
      <vt:lpstr>Prezentace aplikace PowerPoint</vt:lpstr>
      <vt:lpstr>Přílohy k žádosti:</vt:lpstr>
      <vt:lpstr>Prezentace aplikace PowerPoint</vt:lpstr>
      <vt:lpstr>Prezentace aplikace PowerPoint</vt:lpstr>
      <vt:lpstr>Prezentace aplikace PowerPoint</vt:lpstr>
      <vt:lpstr>Prezentace aplikace PowerPoint</vt:lpstr>
      <vt:lpstr>Kritéria pro hodnocení žádostí </vt:lpstr>
      <vt:lpstr>HARMONOGRAM GRANTOVÉHO PROGRAMU </vt:lpstr>
      <vt:lpstr>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Havlíková Jana (MHMP, ZSP)</dc:creator>
  <cp:lastModifiedBy>Havlíková Petra (MHMP, ZSP)</cp:lastModifiedBy>
  <cp:revision>111</cp:revision>
  <cp:lastPrinted>2017-09-22T14:16:56Z</cp:lastPrinted>
  <dcterms:created xsi:type="dcterms:W3CDTF">2017-09-21T07:56:06Z</dcterms:created>
  <dcterms:modified xsi:type="dcterms:W3CDTF">2018-09-21T12:15:07Z</dcterms:modified>
</cp:coreProperties>
</file>