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  <p:sldMasterId id="2147483692" r:id="rId2"/>
  </p:sldMasterIdLst>
  <p:notesMasterIdLst>
    <p:notesMasterId r:id="rId27"/>
  </p:notesMasterIdLst>
  <p:handoutMasterIdLst>
    <p:handoutMasterId r:id="rId28"/>
  </p:handoutMasterIdLst>
  <p:sldIdLst>
    <p:sldId id="256" r:id="rId3"/>
    <p:sldId id="323" r:id="rId4"/>
    <p:sldId id="295" r:id="rId5"/>
    <p:sldId id="327" r:id="rId6"/>
    <p:sldId id="328" r:id="rId7"/>
    <p:sldId id="300" r:id="rId8"/>
    <p:sldId id="301" r:id="rId9"/>
    <p:sldId id="257" r:id="rId10"/>
    <p:sldId id="325" r:id="rId11"/>
    <p:sldId id="332" r:id="rId12"/>
    <p:sldId id="326" r:id="rId13"/>
    <p:sldId id="329" r:id="rId14"/>
    <p:sldId id="331" r:id="rId15"/>
    <p:sldId id="312" r:id="rId16"/>
    <p:sldId id="308" r:id="rId17"/>
    <p:sldId id="305" r:id="rId18"/>
    <p:sldId id="306" r:id="rId19"/>
    <p:sldId id="307" r:id="rId20"/>
    <p:sldId id="313" r:id="rId21"/>
    <p:sldId id="317" r:id="rId22"/>
    <p:sldId id="333" r:id="rId23"/>
    <p:sldId id="311" r:id="rId24"/>
    <p:sldId id="324" r:id="rId25"/>
    <p:sldId id="319" r:id="rId26"/>
  </p:sldIdLst>
  <p:sldSz cx="9144000" cy="6858000" type="screen4x3"/>
  <p:notesSz cx="9996488" cy="686435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7A283C"/>
    <a:srgbClr val="00B331"/>
    <a:srgbClr val="0056BC"/>
    <a:srgbClr val="E90C24"/>
    <a:srgbClr val="FF9700"/>
    <a:srgbClr val="FF0000"/>
    <a:srgbClr val="FFC000"/>
    <a:srgbClr val="C00000"/>
    <a:srgbClr val="0056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54" autoAdjust="0"/>
  </p:normalViewPr>
  <p:slideViewPr>
    <p:cSldViewPr snapToGrid="0" showGuides="1">
      <p:cViewPr varScale="1">
        <p:scale>
          <a:sx n="118" d="100"/>
          <a:sy n="118" d="100"/>
        </p:scale>
        <p:origin x="144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31811" cy="344410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62363" y="0"/>
            <a:ext cx="4331811" cy="344410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fld id="{CBDE868E-0664-4817-B9D8-0039C8A717EF}" type="datetimeFigureOut">
              <a:rPr lang="cs-CZ" smtClean="0"/>
              <a:t>19.9.2019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519941"/>
            <a:ext cx="4331811" cy="344409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62363" y="6519941"/>
            <a:ext cx="4331811" cy="344409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065C253E-93B9-4095-A75E-4BABB7E8DB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12867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31811" cy="344410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62363" y="0"/>
            <a:ext cx="4331811" cy="344410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fld id="{86A72F8E-9C14-4771-8BB4-9FF0607221F8}" type="datetimeFigureOut">
              <a:rPr lang="cs-CZ" smtClean="0"/>
              <a:t>19.9.2019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454400" y="858838"/>
            <a:ext cx="3087688" cy="2316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41" tIns="48171" rIns="96341" bIns="48171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9649" y="3303468"/>
            <a:ext cx="7997190" cy="2702838"/>
          </a:xfrm>
          <a:prstGeom prst="rect">
            <a:avLst/>
          </a:prstGeom>
        </p:spPr>
        <p:txBody>
          <a:bodyPr vert="horz" lIns="96341" tIns="48171" rIns="96341" bIns="48171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519941"/>
            <a:ext cx="4331811" cy="344409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62363" y="6519941"/>
            <a:ext cx="4331811" cy="344409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DD71FAD6-C595-49B9-A010-ACF3712712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4023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1FAD6-C595-49B9-A010-ACF37127121A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5142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w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odkla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6179" cy="6858000"/>
          </a:xfrm>
          <a:prstGeom prst="rect">
            <a:avLst/>
          </a:prstGeom>
        </p:spPr>
      </p:pic>
      <p:pic>
        <p:nvPicPr>
          <p:cNvPr id="4" name="Praha_tit_sl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3687" y="293209"/>
            <a:ext cx="6087600" cy="760074"/>
          </a:xfrm>
        </p:spPr>
        <p:txBody>
          <a:bodyPr vert="horz" lIns="0" tIns="0" rIns="0" bIns="0" rtlCol="0" anchor="t">
            <a:normAutofit/>
          </a:bodyPr>
          <a:lstStyle>
            <a:lvl1pPr>
              <a:defRPr lang="en-US" spc="-100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add</a:t>
            </a:r>
            <a:r>
              <a:rPr lang="cs-CZ" dirty="0" smtClean="0"/>
              <a:t> </a:t>
            </a:r>
            <a:r>
              <a:rPr lang="cs-CZ" dirty="0" err="1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4399" y="1638700"/>
            <a:ext cx="6087600" cy="56789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add</a:t>
            </a:r>
            <a:r>
              <a:rPr lang="cs-CZ" dirty="0" smtClean="0"/>
              <a:t> </a:t>
            </a:r>
            <a:r>
              <a:rPr lang="cs-CZ" dirty="0" err="1" smtClean="0"/>
              <a:t>subtitle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989" y="5020231"/>
            <a:ext cx="1470088" cy="147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187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2 x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4400" y="291600"/>
            <a:ext cx="6502389" cy="722697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add</a:t>
            </a:r>
            <a:r>
              <a:rPr lang="cs-CZ" dirty="0" smtClean="0"/>
              <a:t> </a:t>
            </a:r>
            <a:r>
              <a:rPr lang="cs-CZ" dirty="0" err="1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4400" y="1257877"/>
            <a:ext cx="6502389" cy="404261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325800" indent="0">
              <a:buFontTx/>
              <a:buNone/>
              <a:defRPr/>
            </a:lvl2pPr>
            <a:lvl3pPr marL="783000" indent="0">
              <a:buFontTx/>
              <a:buNone/>
              <a:defRPr/>
            </a:lvl3pPr>
            <a:lvl4pPr marL="1240200" indent="0">
              <a:buFontTx/>
              <a:buNone/>
              <a:defRPr/>
            </a:lvl4pPr>
            <a:lvl5pPr marL="1697400" indent="0">
              <a:buFontTx/>
              <a:buNone/>
              <a:defRPr/>
            </a:lvl5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add</a:t>
            </a:r>
            <a:r>
              <a:rPr lang="cs-CZ" dirty="0" smtClean="0"/>
              <a:t> </a:t>
            </a:r>
            <a:r>
              <a:rPr lang="cs-CZ" dirty="0" err="1" smtClean="0"/>
              <a:t>subtitle</a:t>
            </a:r>
            <a:endParaRPr lang="cs-CZ" dirty="0" smtClean="0"/>
          </a:p>
        </p:txBody>
      </p:sp>
      <p:sp>
        <p:nvSpPr>
          <p:cNvPr id="6" name="Zástupný symbol pro obrázek 5"/>
          <p:cNvSpPr>
            <a:spLocks noGrp="1"/>
          </p:cNvSpPr>
          <p:nvPr>
            <p:ph type="pic" sz="quarter" idx="10" hasCustomPrompt="1"/>
          </p:nvPr>
        </p:nvSpPr>
        <p:spPr>
          <a:xfrm>
            <a:off x="374400" y="1895474"/>
            <a:ext cx="3571299" cy="45657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add</a:t>
            </a:r>
            <a:r>
              <a:rPr lang="cs-CZ" dirty="0" smtClean="0"/>
              <a:t> </a:t>
            </a:r>
            <a:r>
              <a:rPr lang="cs-CZ" dirty="0" err="1" smtClean="0"/>
              <a:t>picture</a:t>
            </a:r>
            <a:endParaRPr lang="cs-CZ" dirty="0"/>
          </a:p>
        </p:txBody>
      </p:sp>
      <p:sp>
        <p:nvSpPr>
          <p:cNvPr id="8" name="Zástupný symbol pro obrázek 5"/>
          <p:cNvSpPr>
            <a:spLocks noGrp="1"/>
          </p:cNvSpPr>
          <p:nvPr>
            <p:ph type="pic" sz="quarter" idx="11" hasCustomPrompt="1"/>
          </p:nvPr>
        </p:nvSpPr>
        <p:spPr>
          <a:xfrm>
            <a:off x="4082104" y="1895473"/>
            <a:ext cx="3571299" cy="45657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add</a:t>
            </a:r>
            <a:r>
              <a:rPr lang="cs-CZ" dirty="0" smtClean="0"/>
              <a:t> </a:t>
            </a:r>
            <a:r>
              <a:rPr lang="cs-CZ" dirty="0" err="1" smtClean="0"/>
              <a:t>picture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0889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4400" y="291600"/>
            <a:ext cx="6502389" cy="722697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add</a:t>
            </a:r>
            <a:r>
              <a:rPr lang="cs-CZ" dirty="0" smtClean="0"/>
              <a:t> </a:t>
            </a:r>
            <a:r>
              <a:rPr lang="cs-CZ" dirty="0" err="1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4400" y="1257877"/>
            <a:ext cx="6502389" cy="404261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325800" indent="0">
              <a:buFontTx/>
              <a:buNone/>
              <a:defRPr/>
            </a:lvl2pPr>
            <a:lvl3pPr marL="783000" indent="0">
              <a:buFontTx/>
              <a:buNone/>
              <a:defRPr/>
            </a:lvl3pPr>
            <a:lvl4pPr marL="1240200" indent="0">
              <a:buFontTx/>
              <a:buNone/>
              <a:defRPr/>
            </a:lvl4pPr>
            <a:lvl5pPr marL="1697400" indent="0">
              <a:buFontTx/>
              <a:buNone/>
              <a:defRPr/>
            </a:lvl5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add</a:t>
            </a:r>
            <a:r>
              <a:rPr lang="cs-CZ" dirty="0" smtClean="0"/>
              <a:t> </a:t>
            </a:r>
            <a:r>
              <a:rPr lang="cs-CZ" dirty="0" err="1" smtClean="0"/>
              <a:t>subtitle</a:t>
            </a:r>
            <a:endParaRPr lang="cs-CZ" dirty="0" smtClean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1" hasCustomPrompt="1"/>
          </p:nvPr>
        </p:nvSpPr>
        <p:spPr>
          <a:xfrm>
            <a:off x="374399" y="1905717"/>
            <a:ext cx="6502389" cy="455550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 dirty="0" smtClean="0"/>
              <a:t>Chart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9299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elník"/>
          <p:cNvSpPr/>
          <p:nvPr userDrawn="1"/>
        </p:nvSpPr>
        <p:spPr>
          <a:xfrm>
            <a:off x="0" y="-2"/>
            <a:ext cx="6867675" cy="6869775"/>
          </a:xfrm>
          <a:prstGeom prst="rect">
            <a:avLst/>
          </a:prstGeom>
          <a:solidFill>
            <a:srgbClr val="E80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989" y="5020231"/>
            <a:ext cx="1470088" cy="1470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0800" y="5932800"/>
            <a:ext cx="6087600" cy="547200"/>
          </a:xfrm>
        </p:spPr>
        <p:txBody>
          <a:bodyPr vert="horz" lIns="0" tIns="0" rIns="0" bIns="0" rtlCol="0" anchor="t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add</a:t>
            </a:r>
            <a:r>
              <a:rPr lang="cs-CZ" dirty="0" smtClean="0"/>
              <a:t>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422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aha_tit_sl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odklad" hidden="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0"/>
            <a:ext cx="9144000" cy="6856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989" y="5020231"/>
            <a:ext cx="1470088" cy="1470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1475" y="5934075"/>
            <a:ext cx="6086475" cy="546656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cs-CZ" dirty="0" err="1" smtClean="0"/>
              <a:t>Click</a:t>
            </a:r>
            <a:r>
              <a:rPr lang="cs-CZ" dirty="0" smtClean="0"/>
              <a:t>  to </a:t>
            </a:r>
            <a:r>
              <a:rPr lang="cs-CZ" dirty="0" err="1" smtClean="0"/>
              <a:t>add</a:t>
            </a:r>
            <a:r>
              <a:rPr lang="cs-CZ" dirty="0" smtClean="0"/>
              <a:t>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84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D8DDE-4EEC-40BA-8EA7-556FEF1795B9}" type="datetimeFigureOut">
              <a:rPr lang="cs-CZ" smtClean="0"/>
              <a:t>19.9.2019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78BA3-5F69-4290-A717-AEEDF74557F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4257361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D8DDE-4EEC-40BA-8EA7-556FEF1795B9}" type="datetimeFigureOut">
              <a:rPr lang="cs-CZ" smtClean="0"/>
              <a:t>19.9.2019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78BA3-5F69-4290-A717-AEEDF74557F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3182665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D8DDE-4EEC-40BA-8EA7-556FEF1795B9}" type="datetimeFigureOut">
              <a:rPr lang="cs-CZ" smtClean="0"/>
              <a:t>19.9.2019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78BA3-5F69-4290-A717-AEEDF74557F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3776855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D8DDE-4EEC-40BA-8EA7-556FEF1795B9}" type="datetimeFigureOut">
              <a:rPr lang="cs-CZ" smtClean="0"/>
              <a:t>19.9.2019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78BA3-5F69-4290-A717-AEEDF74557F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9773884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D8DDE-4EEC-40BA-8EA7-556FEF1795B9}" type="datetimeFigureOut">
              <a:rPr lang="cs-CZ" smtClean="0"/>
              <a:t>19.9.2019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78BA3-5F69-4290-A717-AEEDF74557F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0855734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D8DDE-4EEC-40BA-8EA7-556FEF1795B9}" type="datetimeFigureOut">
              <a:rPr lang="cs-CZ" smtClean="0"/>
              <a:t>19.9.2019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78BA3-5F69-4290-A717-AEEDF74557F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093791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ílá"/>
          <p:cNvSpPr/>
          <p:nvPr userDrawn="1"/>
        </p:nvSpPr>
        <p:spPr>
          <a:xfrm>
            <a:off x="7024085" y="4937760"/>
            <a:ext cx="2007947" cy="1825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elník"/>
          <p:cNvSpPr/>
          <p:nvPr userDrawn="1"/>
        </p:nvSpPr>
        <p:spPr>
          <a:xfrm>
            <a:off x="0" y="-2"/>
            <a:ext cx="6867675" cy="6869775"/>
          </a:xfrm>
          <a:prstGeom prst="rect">
            <a:avLst/>
          </a:prstGeom>
          <a:solidFill>
            <a:srgbClr val="E90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4400" y="291600"/>
            <a:ext cx="6087600" cy="760074"/>
          </a:xfrm>
        </p:spPr>
        <p:txBody>
          <a:bodyPr anchor="t">
            <a:normAutofit/>
          </a:bodyPr>
          <a:lstStyle>
            <a:lvl1pPr algn="l">
              <a:defRPr sz="5000" spc="-100" baseline="0">
                <a:solidFill>
                  <a:schemeClr val="bg1"/>
                </a:solidFill>
              </a:defRPr>
            </a:lvl1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add</a:t>
            </a:r>
            <a:r>
              <a:rPr lang="cs-CZ" dirty="0" smtClean="0"/>
              <a:t> </a:t>
            </a:r>
            <a:r>
              <a:rPr lang="cs-CZ" dirty="0" err="1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4400" y="1638775"/>
            <a:ext cx="6087600" cy="567890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add</a:t>
            </a:r>
            <a:r>
              <a:rPr lang="cs-CZ" dirty="0" smtClean="0"/>
              <a:t> </a:t>
            </a:r>
            <a:r>
              <a:rPr lang="cs-CZ" dirty="0" err="1" smtClean="0"/>
              <a:t>subtitle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989" y="5020231"/>
            <a:ext cx="1470088" cy="147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427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D8DDE-4EEC-40BA-8EA7-556FEF1795B9}" type="datetimeFigureOut">
              <a:rPr lang="cs-CZ" smtClean="0"/>
              <a:t>19.9.2019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78BA3-5F69-4290-A717-AEEDF74557F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5357976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D8DDE-4EEC-40BA-8EA7-556FEF1795B9}" type="datetimeFigureOut">
              <a:rPr lang="cs-CZ" smtClean="0"/>
              <a:t>19.9.2019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78BA3-5F69-4290-A717-AEEDF74557F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9839111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D8DDE-4EEC-40BA-8EA7-556FEF1795B9}" type="datetimeFigureOut">
              <a:rPr lang="cs-CZ" smtClean="0"/>
              <a:t>19.9.2019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78BA3-5F69-4290-A717-AEEDF74557F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2936912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D8DDE-4EEC-40BA-8EA7-556FEF1795B9}" type="datetimeFigureOut">
              <a:rPr lang="cs-CZ" smtClean="0"/>
              <a:t>19.9.2019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78BA3-5F69-4290-A717-AEEDF74557F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6789096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D8DDE-4EEC-40BA-8EA7-556FEF1795B9}" type="datetimeFigureOut">
              <a:rPr lang="cs-CZ" smtClean="0"/>
              <a:t>19.9.2019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78BA3-5F69-4290-A717-AEEDF74557F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6031923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89"/>
          <a:stretch/>
        </p:blipFill>
        <p:spPr>
          <a:xfrm>
            <a:off x="0" y="0"/>
            <a:ext cx="6959600" cy="68580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213600" y="333829"/>
            <a:ext cx="1597025" cy="5500234"/>
          </a:xfrm>
        </p:spPr>
        <p:txBody>
          <a:bodyPr/>
          <a:lstStyle>
            <a:lvl1pPr marL="0" indent="0">
              <a:lnSpc>
                <a:spcPts val="19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 smtClean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80975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add</a:t>
            </a:r>
            <a:r>
              <a:rPr lang="cs-CZ" dirty="0" smtClean="0"/>
              <a:t> </a:t>
            </a:r>
            <a:r>
              <a:rPr lang="cs-CZ" dirty="0" err="1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vert="horz" lIns="0" tIns="0" rIns="0" bIns="0" rtlCol="0">
            <a:noAutofit/>
          </a:bodyPr>
          <a:lstStyle>
            <a:lvl1pPr marL="216000">
              <a:defRPr lang="cs-CZ" smtClean="0">
                <a:solidFill>
                  <a:schemeClr val="tx1"/>
                </a:solidFill>
              </a:defRPr>
            </a:lvl1pPr>
            <a:lvl2pPr>
              <a:defRPr lang="cs-CZ" smtClean="0"/>
            </a:lvl2pPr>
            <a:lvl3pPr>
              <a:defRPr lang="cs-CZ" smtClean="0"/>
            </a:lvl3pPr>
            <a:lvl4pPr>
              <a:defRPr lang="cs-CZ" smtClean="0"/>
            </a:lvl4pPr>
            <a:lvl5pPr>
              <a:defRPr lang="en-US" dirty="0"/>
            </a:lvl5pPr>
          </a:lstStyle>
          <a:p>
            <a:pPr lvl="0" indent="-25200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7142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2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74400" y="1825625"/>
            <a:ext cx="4093200" cy="4079875"/>
          </a:xfrm>
        </p:spPr>
        <p:txBody>
          <a:bodyPr/>
          <a:lstStyle>
            <a:lvl1pPr marL="216000">
              <a:defRPr>
                <a:solidFill>
                  <a:schemeClr val="tx1"/>
                </a:solidFill>
              </a:defRPr>
            </a:lvl1pPr>
          </a:lstStyle>
          <a:p>
            <a:pPr lvl="0" indent="-25200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3600" y="1825625"/>
            <a:ext cx="4091494" cy="4079875"/>
          </a:xfrm>
        </p:spPr>
        <p:txBody>
          <a:bodyPr/>
          <a:lstStyle>
            <a:lvl1pPr marL="216000">
              <a:defRPr>
                <a:solidFill>
                  <a:schemeClr val="tx1"/>
                </a:solidFill>
              </a:defRPr>
            </a:lvl1pPr>
          </a:lstStyle>
          <a:p>
            <a:pPr lvl="0" indent="-25200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853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89"/>
          <a:stretch/>
        </p:blipFill>
        <p:spPr>
          <a:xfrm>
            <a:off x="0" y="0"/>
            <a:ext cx="6959600" cy="68580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213600" y="333829"/>
            <a:ext cx="1597025" cy="5500234"/>
          </a:xfrm>
        </p:spPr>
        <p:txBody>
          <a:bodyPr/>
          <a:lstStyle>
            <a:lvl1pPr marL="0" indent="0">
              <a:lnSpc>
                <a:spcPts val="19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 smtClean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955302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-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elník"/>
          <p:cNvSpPr/>
          <p:nvPr userDrawn="1"/>
        </p:nvSpPr>
        <p:spPr>
          <a:xfrm>
            <a:off x="0" y="-2"/>
            <a:ext cx="6867675" cy="6869775"/>
          </a:xfrm>
          <a:prstGeom prst="rect">
            <a:avLst/>
          </a:prstGeom>
          <a:solidFill>
            <a:srgbClr val="B8B9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4400" y="291600"/>
            <a:ext cx="6087600" cy="722697"/>
          </a:xfrm>
        </p:spPr>
        <p:txBody>
          <a:bodyPr vert="horz" lIns="0" tIns="0" rIns="0" bIns="0" rtlCol="0" anchor="t">
            <a:normAutofit/>
          </a:bodyPr>
          <a:lstStyle>
            <a:lvl1pPr>
              <a:defRPr lang="en-US" dirty="0">
                <a:solidFill>
                  <a:srgbClr val="E90C24"/>
                </a:solidFill>
              </a:defRPr>
            </a:lvl1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add</a:t>
            </a:r>
            <a:r>
              <a:rPr lang="cs-CZ" dirty="0" smtClean="0"/>
              <a:t> </a:t>
            </a:r>
            <a:r>
              <a:rPr lang="cs-CZ" dirty="0" err="1" smtClean="0"/>
              <a:t>title</a:t>
            </a:r>
            <a:endParaRPr lang="en-US" dirty="0"/>
          </a:p>
        </p:txBody>
      </p:sp>
      <p:sp>
        <p:nvSpPr>
          <p:cNvPr id="9" name="Text Placeholder"/>
          <p:cNvSpPr>
            <a:spLocks noGrp="1"/>
          </p:cNvSpPr>
          <p:nvPr>
            <p:ph type="body" sz="quarter" idx="11"/>
          </p:nvPr>
        </p:nvSpPr>
        <p:spPr>
          <a:xfrm>
            <a:off x="374400" y="1841500"/>
            <a:ext cx="6087600" cy="4191000"/>
          </a:xfrm>
        </p:spPr>
        <p:txBody>
          <a:bodyPr vert="horz" lIns="0" tIns="0" rIns="0" bIns="0" rtlCol="0">
            <a:noAutofit/>
          </a:bodyPr>
          <a:lstStyle>
            <a:lvl1pPr marL="216000">
              <a:defRPr lang="en-US" smtClean="0">
                <a:solidFill>
                  <a:schemeClr val="tx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cs-CZ"/>
            </a:lvl5pPr>
          </a:lstStyle>
          <a:p>
            <a:pPr lvl="0" indent="-25200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679082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-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elník"/>
          <p:cNvSpPr/>
          <p:nvPr userDrawn="1"/>
        </p:nvSpPr>
        <p:spPr>
          <a:xfrm>
            <a:off x="0" y="-2"/>
            <a:ext cx="6867675" cy="6869775"/>
          </a:xfrm>
          <a:prstGeom prst="rect">
            <a:avLst/>
          </a:prstGeom>
          <a:solidFill>
            <a:srgbClr val="E90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4400" y="291600"/>
            <a:ext cx="6087600" cy="722697"/>
          </a:xfrm>
        </p:spPr>
        <p:txBody>
          <a:bodyPr vert="horz" lIns="0" tIns="0" rIns="0" bIns="0" rtlCol="0" anchor="t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add</a:t>
            </a:r>
            <a:r>
              <a:rPr lang="cs-CZ" dirty="0" smtClean="0"/>
              <a:t> </a:t>
            </a:r>
            <a:r>
              <a:rPr lang="cs-CZ" dirty="0" err="1" smtClean="0"/>
              <a:t>title</a:t>
            </a:r>
            <a:endParaRPr lang="en-US" dirty="0"/>
          </a:p>
        </p:txBody>
      </p:sp>
      <p:sp>
        <p:nvSpPr>
          <p:cNvPr id="9" name="Text Placeholder"/>
          <p:cNvSpPr>
            <a:spLocks noGrp="1"/>
          </p:cNvSpPr>
          <p:nvPr>
            <p:ph type="body" sz="quarter" idx="11"/>
          </p:nvPr>
        </p:nvSpPr>
        <p:spPr>
          <a:xfrm>
            <a:off x="374400" y="1841500"/>
            <a:ext cx="6087600" cy="4191000"/>
          </a:xfrm>
        </p:spPr>
        <p:txBody>
          <a:bodyPr vert="horz" lIns="0" tIns="0" rIns="0" bIns="0" rtlCol="0">
            <a:noAutofit/>
          </a:bodyPr>
          <a:lstStyle>
            <a:lvl1pPr marL="216000">
              <a:defRPr lang="en-US" smtClean="0">
                <a:solidFill>
                  <a:schemeClr val="bg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cs-CZ"/>
            </a:lvl5pPr>
          </a:lstStyle>
          <a:p>
            <a:pPr lvl="0" indent="-25200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901579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-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elník"/>
          <p:cNvSpPr/>
          <p:nvPr userDrawn="1"/>
        </p:nvSpPr>
        <p:spPr>
          <a:xfrm>
            <a:off x="0" y="-2"/>
            <a:ext cx="6867675" cy="68697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4400" y="291600"/>
            <a:ext cx="6087600" cy="722697"/>
          </a:xfrm>
        </p:spPr>
        <p:txBody>
          <a:bodyPr vert="horz" lIns="0" tIns="0" rIns="0" bIns="0" rtlCol="0" anchor="t">
            <a:normAutofit/>
          </a:bodyPr>
          <a:lstStyle>
            <a:lvl1pPr>
              <a:defRPr lang="en-US" dirty="0">
                <a:solidFill>
                  <a:srgbClr val="E90C24"/>
                </a:solidFill>
              </a:defRPr>
            </a:lvl1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add</a:t>
            </a:r>
            <a:r>
              <a:rPr lang="cs-CZ" dirty="0" smtClean="0"/>
              <a:t> </a:t>
            </a:r>
            <a:r>
              <a:rPr lang="cs-CZ" dirty="0" err="1" smtClean="0"/>
              <a:t>title</a:t>
            </a:r>
            <a:endParaRPr lang="en-US" dirty="0"/>
          </a:p>
        </p:txBody>
      </p:sp>
      <p:sp>
        <p:nvSpPr>
          <p:cNvPr id="9" name="Text Placeholder"/>
          <p:cNvSpPr>
            <a:spLocks noGrp="1"/>
          </p:cNvSpPr>
          <p:nvPr>
            <p:ph type="body" sz="quarter" idx="11"/>
          </p:nvPr>
        </p:nvSpPr>
        <p:spPr>
          <a:xfrm>
            <a:off x="374400" y="1841500"/>
            <a:ext cx="6087600" cy="4191000"/>
          </a:xfrm>
        </p:spPr>
        <p:txBody>
          <a:bodyPr vert="horz" lIns="0" tIns="0" rIns="0" bIns="0" rtlCol="0">
            <a:noAutofit/>
          </a:bodyPr>
          <a:lstStyle>
            <a:lvl1pPr marL="216000">
              <a:defRPr lang="en-US" smtClean="0">
                <a:solidFill>
                  <a:schemeClr val="tx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cs-CZ"/>
            </a:lvl5pPr>
          </a:lstStyle>
          <a:p>
            <a:pPr lvl="0" indent="-25200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218313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4400" y="291600"/>
            <a:ext cx="6502389" cy="722697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add</a:t>
            </a:r>
            <a:r>
              <a:rPr lang="cs-CZ" dirty="0" smtClean="0"/>
              <a:t> </a:t>
            </a:r>
            <a:r>
              <a:rPr lang="cs-CZ" dirty="0" err="1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4400" y="1257877"/>
            <a:ext cx="6502389" cy="404261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325800" indent="0">
              <a:buFontTx/>
              <a:buNone/>
              <a:defRPr/>
            </a:lvl2pPr>
            <a:lvl3pPr marL="783000" indent="0">
              <a:buFontTx/>
              <a:buNone/>
              <a:defRPr/>
            </a:lvl3pPr>
            <a:lvl4pPr marL="1240200" indent="0">
              <a:buFontTx/>
              <a:buNone/>
              <a:defRPr/>
            </a:lvl4pPr>
            <a:lvl5pPr marL="1697400" indent="0">
              <a:buFontTx/>
              <a:buNone/>
              <a:defRPr/>
            </a:lvl5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add</a:t>
            </a:r>
            <a:r>
              <a:rPr lang="cs-CZ" dirty="0" smtClean="0"/>
              <a:t> </a:t>
            </a:r>
            <a:r>
              <a:rPr lang="cs-CZ" dirty="0" err="1" smtClean="0"/>
              <a:t>subtitle</a:t>
            </a:r>
            <a:endParaRPr lang="cs-CZ" dirty="0" smtClean="0"/>
          </a:p>
        </p:txBody>
      </p:sp>
      <p:sp>
        <p:nvSpPr>
          <p:cNvPr id="6" name="Zástupný symbol pro obrázek 5"/>
          <p:cNvSpPr>
            <a:spLocks noGrp="1"/>
          </p:cNvSpPr>
          <p:nvPr>
            <p:ph type="pic" sz="quarter" idx="10" hasCustomPrompt="1"/>
          </p:nvPr>
        </p:nvSpPr>
        <p:spPr>
          <a:xfrm>
            <a:off x="374400" y="1895474"/>
            <a:ext cx="6502389" cy="456574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add</a:t>
            </a:r>
            <a:r>
              <a:rPr lang="cs-CZ" dirty="0" smtClean="0"/>
              <a:t> </a:t>
            </a:r>
            <a:r>
              <a:rPr lang="cs-CZ" dirty="0" err="1" smtClean="0"/>
              <a:t>picture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5972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hidden="1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1634"/>
            <a:ext cx="9144000" cy="68563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53" y="5967318"/>
            <a:ext cx="514841" cy="51482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4400" y="291600"/>
            <a:ext cx="8373934" cy="124872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add</a:t>
            </a:r>
            <a:r>
              <a:rPr lang="cs-CZ" dirty="0" smtClean="0"/>
              <a:t> </a:t>
            </a:r>
            <a:r>
              <a:rPr lang="cs-CZ" dirty="0" err="1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4400" y="1838425"/>
            <a:ext cx="8373934" cy="41099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indent="-252000"/>
            <a:r>
              <a:rPr lang="en-US" dirty="0" smtClean="0"/>
              <a:t>Edit Master text styles</a:t>
            </a:r>
          </a:p>
          <a:p>
            <a:pPr lvl="0"/>
            <a:endParaRPr lang="cs-CZ" dirty="0" smtClean="0"/>
          </a:p>
          <a:p>
            <a:pPr lvl="0"/>
            <a:endParaRPr lang="en-US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5905500" y="6096099"/>
            <a:ext cx="2184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fld id="{BB178BA3-5F69-4290-A717-AEEDF74557F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657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4" r:id="rId2"/>
    <p:sldLayoutId id="2147483675" r:id="rId3"/>
    <p:sldLayoutId id="2147483680" r:id="rId4"/>
    <p:sldLayoutId id="2147483686" r:id="rId5"/>
    <p:sldLayoutId id="2147483676" r:id="rId6"/>
    <p:sldLayoutId id="2147483689" r:id="rId7"/>
    <p:sldLayoutId id="2147483688" r:id="rId8"/>
    <p:sldLayoutId id="2147483687" r:id="rId9"/>
    <p:sldLayoutId id="2147483690" r:id="rId10"/>
    <p:sldLayoutId id="2147483691" r:id="rId11"/>
    <p:sldLayoutId id="2147483685" r:id="rId12"/>
    <p:sldLayoutId id="2147483681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ts val="5500"/>
        </a:lnSpc>
        <a:spcBef>
          <a:spcPct val="0"/>
        </a:spcBef>
        <a:buNone/>
        <a:defRPr lang="en-US" sz="5000" b="1" kern="1200" spc="-100" baseline="0" dirty="0">
          <a:solidFill>
            <a:srgbClr val="E90C2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44000" indent="-216000" algn="l" defTabSz="914400" rtl="0" eaLnBrk="1" latinLnBrk="0" hangingPunct="1">
        <a:lnSpc>
          <a:spcPts val="2800"/>
        </a:lnSpc>
        <a:spcBef>
          <a:spcPts val="0"/>
        </a:spcBef>
        <a:buFont typeface="Arial" panose="020B0604020202020204" pitchFamily="34" charset="0"/>
        <a:buChar char="‒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60000" algn="l" defTabSz="914400" rtl="0" eaLnBrk="1" latinLnBrk="0" hangingPunct="1">
        <a:lnSpc>
          <a:spcPts val="2800"/>
        </a:lnSpc>
        <a:spcBef>
          <a:spcPts val="0"/>
        </a:spcBef>
        <a:buFont typeface="Arial" panose="020B0604020202020204" pitchFamily="34" charset="0"/>
        <a:buChar char="-"/>
        <a:defRPr sz="2300" kern="1200">
          <a:solidFill>
            <a:srgbClr val="371E56"/>
          </a:solidFill>
          <a:latin typeface="+mn-lt"/>
          <a:ea typeface="+mn-ea"/>
          <a:cs typeface="+mn-cs"/>
        </a:defRPr>
      </a:lvl2pPr>
      <a:lvl3pPr marL="1143000" indent="-360000" algn="l" defTabSz="914400" rtl="0" eaLnBrk="1" latinLnBrk="0" hangingPunct="1">
        <a:lnSpc>
          <a:spcPts val="2800"/>
        </a:lnSpc>
        <a:spcBef>
          <a:spcPts val="0"/>
        </a:spcBef>
        <a:buFont typeface="Arial" panose="020B0604020202020204" pitchFamily="34" charset="0"/>
        <a:buChar char="-"/>
        <a:defRPr sz="2300" kern="1200">
          <a:solidFill>
            <a:srgbClr val="371E56"/>
          </a:solidFill>
          <a:latin typeface="+mn-lt"/>
          <a:ea typeface="+mn-ea"/>
          <a:cs typeface="+mn-cs"/>
        </a:defRPr>
      </a:lvl3pPr>
      <a:lvl4pPr marL="1600200" indent="-360000" algn="l" defTabSz="914400" rtl="0" eaLnBrk="1" latinLnBrk="0" hangingPunct="1">
        <a:lnSpc>
          <a:spcPts val="2800"/>
        </a:lnSpc>
        <a:spcBef>
          <a:spcPts val="0"/>
        </a:spcBef>
        <a:buFont typeface="Arial" panose="020B0604020202020204" pitchFamily="34" charset="0"/>
        <a:buChar char="-"/>
        <a:defRPr sz="2300" kern="1200">
          <a:solidFill>
            <a:srgbClr val="371E56"/>
          </a:solidFill>
          <a:latin typeface="+mn-lt"/>
          <a:ea typeface="+mn-ea"/>
          <a:cs typeface="+mn-cs"/>
        </a:defRPr>
      </a:lvl4pPr>
      <a:lvl5pPr marL="2057400" indent="-360000" algn="l" defTabSz="914400" rtl="0" eaLnBrk="1" latinLnBrk="0" hangingPunct="1">
        <a:lnSpc>
          <a:spcPts val="2800"/>
        </a:lnSpc>
        <a:spcBef>
          <a:spcPts val="0"/>
        </a:spcBef>
        <a:buFont typeface="Arial" panose="020B0604020202020204" pitchFamily="34" charset="0"/>
        <a:buChar char="-"/>
        <a:defRPr sz="2300" kern="1200">
          <a:solidFill>
            <a:srgbClr val="371E5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D8DDE-4EEC-40BA-8EA7-556FEF1795B9}" type="datetimeFigureOut">
              <a:rPr lang="cs-CZ" smtClean="0"/>
              <a:t>19.9.2019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78BA3-5F69-4290-A717-AEEDF74557F4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Picture 3" hidden="1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1634"/>
            <a:ext cx="9144000" cy="6856366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53" y="5967318"/>
            <a:ext cx="514841" cy="51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272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mailto:kosinkova.prevppp5@volny.cz" TargetMode="External"/><Relationship Id="rId13" Type="http://schemas.openxmlformats.org/officeDocument/2006/relationships/hyperlink" Target="mailto:dudenkova@ppp10.eu" TargetMode="External"/><Relationship Id="rId3" Type="http://schemas.openxmlformats.org/officeDocument/2006/relationships/hyperlink" Target="mailto:amasova@ppppraha.cz" TargetMode="External"/><Relationship Id="rId7" Type="http://schemas.openxmlformats.org/officeDocument/2006/relationships/hyperlink" Target="mailto:hhellena@volny.cz" TargetMode="External"/><Relationship Id="rId12" Type="http://schemas.openxmlformats.org/officeDocument/2006/relationships/hyperlink" Target="mailto:zampachova@ppp10.eu" TargetMode="External"/><Relationship Id="rId2" Type="http://schemas.openxmlformats.org/officeDocument/2006/relationships/hyperlink" Target="mailto:lmaruskova@ppppraha.cz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mailto:holeckova@ppp11a12.cz" TargetMode="External"/><Relationship Id="rId11" Type="http://schemas.openxmlformats.org/officeDocument/2006/relationships/hyperlink" Target="file:///C:\Users\m000xz003485\Desktop\AppData\Local\Microsoft\Windows\Temporary%20Internet%20Files\Content.Outlook\B6HWMF8R\urbancova@ppppraha7a8.cz" TargetMode="External"/><Relationship Id="rId5" Type="http://schemas.openxmlformats.org/officeDocument/2006/relationships/hyperlink" Target="mailto:marika.dvorakova@ppp3a9.cz" TargetMode="External"/><Relationship Id="rId10" Type="http://schemas.openxmlformats.org/officeDocument/2006/relationships/hyperlink" Target="mailto:mytina@ppp6.cz" TargetMode="External"/><Relationship Id="rId4" Type="http://schemas.openxmlformats.org/officeDocument/2006/relationships/hyperlink" Target="mailto:lenka.hase@ppp3a9.cz" TargetMode="External"/><Relationship Id="rId9" Type="http://schemas.openxmlformats.org/officeDocument/2006/relationships/hyperlink" Target="file:///C:\Users\m000xz003485\Desktop\AppData\Local\Microsoft\Windows\Temporary%20Internet%20Files\Content.Outlook\B6HWMF8R\matejovska.prevppp5@volny.cz" TargetMode="External"/><Relationship Id="rId14" Type="http://schemas.openxmlformats.org/officeDocument/2006/relationships/hyperlink" Target="file:///C:\Users\m000xz003485\Desktop\AppData\Local\Microsoft\Windows\Temporary%20Internet%20Files\Content.Outlook\B6HWMF8R\zmolik@ppp10.eu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mailto:fialaj@p7.mepnet.cz" TargetMode="External"/><Relationship Id="rId13" Type="http://schemas.openxmlformats.org/officeDocument/2006/relationships/hyperlink" Target="mailto:vasakova.marie@praha12.cz" TargetMode="External"/><Relationship Id="rId18" Type="http://schemas.openxmlformats.org/officeDocument/2006/relationships/hyperlink" Target="mailto:balazsovan@repy.mepnet.cz" TargetMode="External"/><Relationship Id="rId3" Type="http://schemas.openxmlformats.org/officeDocument/2006/relationships/hyperlink" Target="mailto:paterovat@praha2.cz" TargetMode="External"/><Relationship Id="rId21" Type="http://schemas.openxmlformats.org/officeDocument/2006/relationships/hyperlink" Target="mailto:radka_tadicova@pocernice.cz" TargetMode="External"/><Relationship Id="rId7" Type="http://schemas.openxmlformats.org/officeDocument/2006/relationships/hyperlink" Target="mailto:tnikodimova@praha6.cz" TargetMode="External"/><Relationship Id="rId12" Type="http://schemas.openxmlformats.org/officeDocument/2006/relationships/hyperlink" Target="mailto:vanisovab@praha11.cz" TargetMode="External"/><Relationship Id="rId17" Type="http://schemas.openxmlformats.org/officeDocument/2006/relationships/hyperlink" Target="mailto:iveta.krejci@praha16.eu" TargetMode="External"/><Relationship Id="rId25" Type="http://schemas.openxmlformats.org/officeDocument/2006/relationships/hyperlink" Target="mailto:v.stepankova@praha-suchdol.cz" TargetMode="External"/><Relationship Id="rId2" Type="http://schemas.openxmlformats.org/officeDocument/2006/relationships/hyperlink" Target="mailto:ladislav.varga@praha1.cz" TargetMode="External"/><Relationship Id="rId16" Type="http://schemas.openxmlformats.org/officeDocument/2006/relationships/hyperlink" Target="mailto:venzaroval@p15.mepnet.cz" TargetMode="External"/><Relationship Id="rId20" Type="http://schemas.openxmlformats.org/officeDocument/2006/relationships/hyperlink" Target="mailto:hrubcik.martin@kbely.mepnet.cz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mailto:vaclav.konecny@praha5.cz" TargetMode="External"/><Relationship Id="rId11" Type="http://schemas.openxmlformats.org/officeDocument/2006/relationships/hyperlink" Target="mailto:jakubs@praha10.cz" TargetMode="External"/><Relationship Id="rId24" Type="http://schemas.openxmlformats.org/officeDocument/2006/relationships/hyperlink" Target="mailto:borsky@praha-libus.cz" TargetMode="External"/><Relationship Id="rId5" Type="http://schemas.openxmlformats.org/officeDocument/2006/relationships/hyperlink" Target="mailto:zuzana.fiserova@praha4.cz" TargetMode="External"/><Relationship Id="rId15" Type="http://schemas.openxmlformats.org/officeDocument/2006/relationships/hyperlink" Target="mailto:veronika.havlickova@praha14.cz" TargetMode="External"/><Relationship Id="rId23" Type="http://schemas.openxmlformats.org/officeDocument/2006/relationships/hyperlink" Target="mailto:pavlina.harantova@praha22.cz" TargetMode="External"/><Relationship Id="rId10" Type="http://schemas.openxmlformats.org/officeDocument/2006/relationships/hyperlink" Target="mailto:spacekm@praha9.cz" TargetMode="External"/><Relationship Id="rId19" Type="http://schemas.openxmlformats.org/officeDocument/2006/relationships/hyperlink" Target="mailto:radka.polakova@letnany.cz" TargetMode="External"/><Relationship Id="rId4" Type="http://schemas.openxmlformats.org/officeDocument/2006/relationships/hyperlink" Target="mailto:klarap@praha3.cz" TargetMode="External"/><Relationship Id="rId9" Type="http://schemas.openxmlformats.org/officeDocument/2006/relationships/hyperlink" Target="mailto:Zuzana.Holikova@praha8.cz" TargetMode="External"/><Relationship Id="rId14" Type="http://schemas.openxmlformats.org/officeDocument/2006/relationships/hyperlink" Target="mailto:jakesD@p13.mepnet.cz" TargetMode="External"/><Relationship Id="rId22" Type="http://schemas.openxmlformats.org/officeDocument/2006/relationships/hyperlink" Target="mailto:marketa.slavikova@praha21.cz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preventivni-aktivity.cz/" TargetMode="Externa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vera.syrinkova@praha.eu" TargetMode="External"/><Relationship Id="rId2" Type="http://schemas.openxmlformats.org/officeDocument/2006/relationships/hyperlink" Target="http://www.praha.eu/" TargetMode="Externa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6996113" cy="6858000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Aft>
                <a:spcPts val="0"/>
              </a:spcAft>
              <a:tabLst>
                <a:tab pos="4125913" algn="l"/>
              </a:tabLst>
            </a:pPr>
            <a:r>
              <a:rPr lang="cs-CZ" sz="3600" b="1" cap="small" dirty="0">
                <a:solidFill>
                  <a:srgbClr val="002060"/>
                </a:solidFill>
              </a:rPr>
              <a:t>programy primární prevence </a:t>
            </a:r>
            <a:br>
              <a:rPr lang="cs-CZ" sz="3600" b="1" cap="small" dirty="0">
                <a:solidFill>
                  <a:srgbClr val="002060"/>
                </a:solidFill>
              </a:rPr>
            </a:br>
            <a:r>
              <a:rPr lang="cs-CZ" sz="3600" b="1" cap="small" dirty="0">
                <a:solidFill>
                  <a:srgbClr val="002060"/>
                </a:solidFill>
              </a:rPr>
              <a:t>ve školách a školských zařízeních </a:t>
            </a:r>
            <a:r>
              <a:rPr lang="cs-CZ" sz="3600" b="1" cap="small" dirty="0" smtClean="0">
                <a:solidFill>
                  <a:srgbClr val="002060"/>
                </a:solidFill>
              </a:rPr>
              <a:t/>
            </a:r>
            <a:br>
              <a:rPr lang="cs-CZ" sz="3600" b="1" cap="small" dirty="0" smtClean="0">
                <a:solidFill>
                  <a:srgbClr val="002060"/>
                </a:solidFill>
              </a:rPr>
            </a:br>
            <a:r>
              <a:rPr lang="cs-CZ" sz="3600" b="1" cap="small" dirty="0" smtClean="0">
                <a:solidFill>
                  <a:srgbClr val="002060"/>
                </a:solidFill>
              </a:rPr>
              <a:t>pro </a:t>
            </a:r>
            <a:r>
              <a:rPr lang="cs-CZ" sz="3600" b="1" cap="small" dirty="0">
                <a:solidFill>
                  <a:srgbClr val="002060"/>
                </a:solidFill>
              </a:rPr>
              <a:t>rok 2020</a:t>
            </a:r>
            <a:r>
              <a:rPr lang="cs-CZ" sz="3600" cap="small" dirty="0" smtClean="0"/>
              <a:t/>
            </a:r>
            <a:br>
              <a:rPr lang="cs-CZ" sz="3600" cap="small" dirty="0" smtClean="0"/>
            </a:br>
            <a:r>
              <a:rPr lang="cs-CZ" sz="3600" b="1" cap="small" dirty="0" smtClean="0">
                <a:solidFill>
                  <a:srgbClr val="002060"/>
                </a:solidFill>
              </a:rPr>
              <a:t/>
            </a:r>
            <a:br>
              <a:rPr lang="cs-CZ" sz="3600" b="1" cap="small" dirty="0" smtClean="0">
                <a:solidFill>
                  <a:srgbClr val="002060"/>
                </a:solidFill>
              </a:rPr>
            </a:br>
            <a:r>
              <a:rPr lang="cs-CZ" sz="3600" b="1" cap="small" dirty="0" smtClean="0">
                <a:solidFill>
                  <a:srgbClr val="002060"/>
                </a:solidFill>
              </a:rPr>
              <a:t/>
            </a:r>
            <a:br>
              <a:rPr lang="cs-CZ" sz="3600" b="1" cap="small" dirty="0" smtClean="0">
                <a:solidFill>
                  <a:srgbClr val="002060"/>
                </a:solidFill>
              </a:rPr>
            </a:br>
            <a:r>
              <a:rPr lang="cs-CZ" sz="1600" b="1" cap="small" dirty="0" smtClean="0">
                <a:solidFill>
                  <a:srgbClr val="002060"/>
                </a:solidFill>
              </a:rPr>
              <a:t>odbor sociálních věcí</a:t>
            </a:r>
            <a:br>
              <a:rPr lang="cs-CZ" sz="1600" b="1" cap="small" dirty="0" smtClean="0">
                <a:solidFill>
                  <a:srgbClr val="002060"/>
                </a:solidFill>
              </a:rPr>
            </a:br>
            <a:r>
              <a:rPr lang="cs-CZ" sz="1600" b="1" cap="small" dirty="0" smtClean="0">
                <a:solidFill>
                  <a:srgbClr val="002060"/>
                </a:solidFill>
              </a:rPr>
              <a:t>oddělení prevence</a:t>
            </a:r>
            <a:r>
              <a:rPr lang="cs-CZ" sz="1600" cap="small" dirty="0" smtClean="0">
                <a:ea typeface="Times New Roman"/>
              </a:rPr>
              <a:t/>
            </a:r>
            <a:br>
              <a:rPr lang="cs-CZ" sz="1600" cap="small" dirty="0" smtClean="0">
                <a:ea typeface="Times New Roman"/>
              </a:rPr>
            </a:b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06967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0441029"/>
              </p:ext>
            </p:extLst>
          </p:nvPr>
        </p:nvGraphicFramePr>
        <p:xfrm>
          <a:off x="809201" y="1037051"/>
          <a:ext cx="7868548" cy="4384001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871097"/>
                <a:gridCol w="1514344"/>
                <a:gridCol w="1316921"/>
                <a:gridCol w="897328"/>
                <a:gridCol w="2268858"/>
              </a:tblGrid>
              <a:tr h="5498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Pedagogicko-psychologická poradna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pro Prahu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87" marR="538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Jméno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87" marR="538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Adresa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87" marR="538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Telefon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87" marR="538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e-mail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87" marR="53887" marT="0" marB="0" anchor="ctr"/>
                </a:tc>
              </a:tr>
              <a:tr h="5142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1, 2, 4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87" marR="538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PaedDr. Lenka Marušková</a:t>
                      </a:r>
                      <a:br>
                        <a:rPr lang="cs-CZ" sz="900">
                          <a:effectLst/>
                        </a:rPr>
                      </a:br>
                      <a:r>
                        <a:rPr lang="cs-CZ" sz="900">
                          <a:effectLst/>
                        </a:rPr>
                        <a:t>Mgr. Alena Mášová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87" marR="538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Francouzská 56/260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101 00 Praha 10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87" marR="538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267 997 015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267 997 021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267 997 018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87" marR="538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u="sng">
                          <a:effectLst/>
                          <a:hlinkClick r:id="rId2"/>
                        </a:rPr>
                        <a:t>lmaruskova@ppppraha.cz</a:t>
                      </a:r>
                      <a:r>
                        <a:rPr lang="cs-CZ" sz="900">
                          <a:effectLst/>
                        </a:rPr>
                        <a:t/>
                      </a:r>
                      <a:br>
                        <a:rPr lang="cs-CZ" sz="900">
                          <a:effectLst/>
                        </a:rPr>
                      </a:br>
                      <a:r>
                        <a:rPr lang="cs-CZ" sz="900">
                          <a:effectLst/>
                        </a:rPr>
                        <a:t/>
                      </a:r>
                      <a:br>
                        <a:rPr lang="cs-CZ" sz="900">
                          <a:effectLst/>
                        </a:rPr>
                      </a:br>
                      <a:r>
                        <a:rPr lang="cs-CZ" sz="900" u="sng">
                          <a:effectLst/>
                          <a:hlinkClick r:id="rId3"/>
                        </a:rPr>
                        <a:t>amasova@ppppraha.cz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87" marR="53887" marT="0" marB="0"/>
                </a:tc>
              </a:tr>
              <a:tr h="5692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3 a 9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87" marR="538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smtClean="0">
                          <a:effectLst/>
                        </a:rPr>
                        <a:t>Mgr. </a:t>
                      </a:r>
                      <a:r>
                        <a:rPr lang="cs-CZ" sz="900" dirty="0">
                          <a:effectLst/>
                        </a:rPr>
                        <a:t>Lenka </a:t>
                      </a:r>
                      <a:r>
                        <a:rPr lang="cs-CZ" sz="900" dirty="0" err="1">
                          <a:effectLst/>
                        </a:rPr>
                        <a:t>Háse</a:t>
                      </a:r>
                      <a:endParaRPr lang="cs-CZ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/>
                      </a:r>
                      <a:br>
                        <a:rPr lang="cs-CZ" sz="900" dirty="0">
                          <a:effectLst/>
                        </a:rPr>
                      </a:br>
                      <a:endParaRPr lang="cs-CZ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 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87" marR="538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Lucemburská 40/1856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130 00 Praha 3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87" marR="538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702 087 107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222 717 193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222 714 077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87" marR="538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u="sng" dirty="0">
                          <a:effectLst/>
                          <a:hlinkClick r:id="rId4"/>
                        </a:rPr>
                        <a:t>lenka.hase@ppp3a9.cz</a:t>
                      </a:r>
                      <a:endParaRPr lang="cs-CZ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u="sng" dirty="0">
                          <a:effectLst/>
                          <a:hlinkClick r:id="rId5"/>
                        </a:rPr>
                        <a:t>marika.dvorakova@ppp3a9.cz</a:t>
                      </a:r>
                      <a:endParaRPr lang="cs-CZ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 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87" marR="53887" marT="0" marB="0"/>
                </a:tc>
              </a:tr>
              <a:tr h="5296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11 a 12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87" marR="538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Helena Holečková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87" marR="538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Kupeckého 576/17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149 00 Praha 4 - Háje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87" marR="538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272 918 682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272 942 004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87" marR="538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u="sng">
                          <a:effectLst/>
                          <a:hlinkClick r:id="rId6"/>
                        </a:rPr>
                        <a:t>holeckova@ppp11a12.cz</a:t>
                      </a:r>
                      <a:endParaRPr lang="cs-CZ" sz="9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u="sng">
                          <a:effectLst/>
                          <a:hlinkClick r:id="rId7"/>
                        </a:rPr>
                        <a:t>hhellena@volny.cz</a:t>
                      </a:r>
                      <a:endParaRPr lang="cs-CZ" sz="9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87" marR="53887" marT="0" marB="0"/>
                </a:tc>
              </a:tr>
              <a:tr h="5883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5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87" marR="538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PhDr. Pavla Kosinková</a:t>
                      </a:r>
                      <a:br>
                        <a:rPr lang="cs-CZ" sz="900">
                          <a:effectLst/>
                        </a:rPr>
                      </a:br>
                      <a:endParaRPr lang="cs-CZ" sz="9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Mgr. Lucie Kolářová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87" marR="538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Kuncova 1580/1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155 00 Praha 5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87" marR="538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251 613 572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735 083 079</a:t>
                      </a:r>
                      <a:br>
                        <a:rPr lang="cs-CZ" sz="900">
                          <a:effectLst/>
                        </a:rPr>
                      </a:br>
                      <a:r>
                        <a:rPr lang="cs-CZ" sz="900">
                          <a:effectLst/>
                        </a:rPr>
                        <a:t>251 611 803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87" marR="538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u="sng">
                          <a:effectLst/>
                          <a:hlinkClick r:id="rId8"/>
                        </a:rPr>
                        <a:t>kosinkova.prevppp5@volny.cz</a:t>
                      </a:r>
                      <a:endParaRPr lang="cs-CZ" sz="9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/>
                      </a:r>
                      <a:br>
                        <a:rPr lang="cs-CZ" sz="900">
                          <a:effectLst/>
                        </a:rPr>
                      </a:br>
                      <a:r>
                        <a:rPr lang="cs-CZ" sz="900" u="sng">
                          <a:effectLst/>
                          <a:hlinkClick r:id="rId9" action="ppaction://hlinkfile"/>
                        </a:rPr>
                        <a:t>matejovska.prevppp5@volny.cz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87" marR="53887" marT="0" marB="0"/>
                </a:tc>
              </a:tr>
              <a:tr h="3631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6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87" marR="538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Bc. Ondřej Mýtina</a:t>
                      </a:r>
                      <a:br>
                        <a:rPr lang="cs-CZ" sz="900">
                          <a:effectLst/>
                        </a:rPr>
                      </a:b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87" marR="538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Vokovická 3/32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160 00 Praha 6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87" marR="538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220 612 131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87" marR="538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u="sng">
                          <a:effectLst/>
                          <a:hlinkClick r:id="rId10"/>
                        </a:rPr>
                        <a:t>mytina@ppp6.cz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87" marR="53887" marT="0" marB="0"/>
                </a:tc>
              </a:tr>
              <a:tr h="5431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7 a 8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87" marR="53887" marT="0" marB="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0" dirty="0" smtClean="0">
                          <a:effectLst/>
                        </a:rPr>
                        <a:t>Mgr. Jiří Sixta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b="0" dirty="0" smtClean="0">
                          <a:effectLst/>
                        </a:rPr>
                        <a:t>PhDr</a:t>
                      </a:r>
                      <a:r>
                        <a:rPr lang="cs-CZ" sz="900" b="0" dirty="0">
                          <a:effectLst/>
                        </a:rPr>
                        <a:t>. Martina Urbancová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</a:rPr>
                        <a:t> </a:t>
                      </a:r>
                      <a:endParaRPr lang="cs-CZ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87" marR="538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 smtClean="0">
                          <a:effectLst/>
                        </a:rPr>
                        <a:t>Libčická </a:t>
                      </a:r>
                      <a:r>
                        <a:rPr lang="cs-CZ" sz="900" dirty="0">
                          <a:effectLst/>
                        </a:rPr>
                        <a:t>399</a:t>
                      </a:r>
                      <a:br>
                        <a:rPr lang="cs-CZ" sz="900" dirty="0">
                          <a:effectLst/>
                        </a:rPr>
                      </a:br>
                      <a:r>
                        <a:rPr lang="cs-CZ" sz="900" dirty="0">
                          <a:effectLst/>
                        </a:rPr>
                        <a:t>181 00 Praha 8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87" marR="538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 </a:t>
                      </a:r>
                      <a:r>
                        <a:rPr lang="cs-CZ" sz="900" dirty="0" smtClean="0">
                          <a:effectLst/>
                        </a:rPr>
                        <a:t>286 </a:t>
                      </a:r>
                      <a:r>
                        <a:rPr lang="cs-CZ" sz="900" dirty="0">
                          <a:effectLst/>
                        </a:rPr>
                        <a:t>585 191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 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87" marR="538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u="sng" dirty="0" smtClean="0">
                          <a:effectLst/>
                          <a:hlinkClick r:id="rId11" action="ppaction://hlinkfile"/>
                        </a:rPr>
                        <a:t>sixta@ppppraha7a8.cz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u="sng" dirty="0" smtClean="0">
                          <a:effectLst/>
                          <a:hlinkClick r:id="rId11" action="ppaction://hlinkfile"/>
                        </a:rPr>
                        <a:t>urbancova@ppppraha7a8.cz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87" marR="53887" marT="0" marB="0"/>
                </a:tc>
              </a:tr>
              <a:tr h="7263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10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87" marR="538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Mgr. Hana Žampachová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Mgr. Daria Duděnková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Mgr. Michal Žmolík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87" marR="538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Jabloňová </a:t>
                      </a:r>
                      <a:r>
                        <a:rPr lang="cs-CZ" sz="900" dirty="0" smtClean="0">
                          <a:effectLst/>
                        </a:rPr>
                        <a:t>30 a</a:t>
                      </a:r>
                      <a:endParaRPr lang="cs-CZ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106 00 Praha 10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87" marR="538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770 125 297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773 622 222</a:t>
                      </a:r>
                      <a:br>
                        <a:rPr lang="cs-CZ" sz="900" dirty="0">
                          <a:effectLst/>
                        </a:rPr>
                      </a:br>
                      <a:r>
                        <a:rPr lang="cs-CZ" sz="900" dirty="0">
                          <a:effectLst/>
                        </a:rPr>
                        <a:t>778 520 297</a:t>
                      </a:r>
                      <a:br>
                        <a:rPr lang="cs-CZ" sz="900" dirty="0">
                          <a:effectLst/>
                        </a:rPr>
                      </a:br>
                      <a:endParaRPr lang="cs-CZ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87" marR="538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u="sng" dirty="0">
                          <a:effectLst/>
                          <a:hlinkClick r:id="rId12"/>
                        </a:rPr>
                        <a:t>zampachova@ppp10.eu</a:t>
                      </a:r>
                      <a:endParaRPr lang="cs-CZ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u="sng" dirty="0">
                          <a:effectLst/>
                          <a:hlinkClick r:id="rId13"/>
                        </a:rPr>
                        <a:t>dudenkova@ppp10.eu</a:t>
                      </a:r>
                      <a:endParaRPr lang="cs-CZ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u="sng" dirty="0">
                          <a:effectLst/>
                          <a:hlinkClick r:id="rId14" action="ppaction://hlinkfile"/>
                        </a:rPr>
                        <a:t>zmolik@ppp10.eu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87" marR="53887" marT="0" marB="0"/>
                </a:tc>
              </a:tr>
            </a:tbl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78BA3-5F69-4290-A717-AEEDF74557F4}" type="slidenum">
              <a:rPr lang="cs-CZ" smtClean="0"/>
              <a:pPr/>
              <a:t>10</a:t>
            </a:fld>
            <a:endParaRPr lang="cs-CZ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-869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</a:t>
            </a:r>
            <a:endParaRPr kumimoji="0" lang="cs-CZ" altLang="cs-CZ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ADRESÁŘ METODIKŮ PREVENCE V PEDAGOGICKO-PSYCHOLOGICKÝCH PORADNÁCH V HL. M. PRAZE </a:t>
            </a:r>
            <a:endParaRPr kumimoji="0" lang="cs-CZ" altLang="cs-CZ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422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2381" y="0"/>
            <a:ext cx="8373934" cy="1248729"/>
          </a:xfrm>
        </p:spPr>
        <p:txBody>
          <a:bodyPr>
            <a:normAutofit/>
          </a:bodyPr>
          <a:lstStyle/>
          <a:p>
            <a:r>
              <a:rPr lang="cs-CZ" sz="1800" dirty="0" smtClean="0">
                <a:solidFill>
                  <a:schemeClr val="accent1">
                    <a:lumMod val="75000"/>
                  </a:schemeClr>
                </a:solidFill>
              </a:rPr>
              <a:t>Seznam protidrogových koordinátorů MČ</a:t>
            </a:r>
            <a:endParaRPr lang="cs-CZ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9781756"/>
              </p:ext>
            </p:extLst>
          </p:nvPr>
        </p:nvGraphicFramePr>
        <p:xfrm>
          <a:off x="291313" y="828624"/>
          <a:ext cx="8646247" cy="5859254"/>
        </p:xfrm>
        <a:graphic>
          <a:graphicData uri="http://schemas.openxmlformats.org/drawingml/2006/table">
            <a:tbl>
              <a:tblPr/>
              <a:tblGrid>
                <a:gridCol w="463327"/>
                <a:gridCol w="1313105"/>
                <a:gridCol w="3749109"/>
                <a:gridCol w="745791"/>
                <a:gridCol w="2374915"/>
              </a:tblGrid>
              <a:tr h="191286">
                <a:tc>
                  <a:txBody>
                    <a:bodyPr/>
                    <a:lstStyle/>
                    <a:p>
                      <a:r>
                        <a:rPr lang="cs-CZ" sz="900" dirty="0"/>
                        <a:t>1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/>
                        <a:t>Mgr. Ladislav Varga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900"/>
                        <a:t>ÚMČ Praha 1, Vodičkova 681/18, 115 68 Praha 1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/>
                        <a:t>221 097 580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000" dirty="0">
                          <a:solidFill>
                            <a:schemeClr val="tx1"/>
                          </a:solidFill>
                          <a:hlinkClick r:id="rId2"/>
                        </a:rPr>
                        <a:t>ladislav.varga@praha1.cz</a:t>
                      </a:r>
                      <a:endParaRPr lang="cs-CZ" sz="1000" dirty="0">
                        <a:solidFill>
                          <a:schemeClr val="tx1"/>
                        </a:solidFill>
                      </a:endParaRP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792">
                <a:tc>
                  <a:txBody>
                    <a:bodyPr/>
                    <a:lstStyle/>
                    <a:p>
                      <a:r>
                        <a:rPr lang="cs-CZ" sz="900"/>
                        <a:t>2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/>
                        <a:t>Mgr. Terezie Paterová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 dirty="0"/>
                        <a:t>ÚMČ Praha 2, Náměstí Míru 600/20, 120 39</a:t>
                      </a:r>
                      <a:br>
                        <a:rPr lang="cs-CZ" sz="900" dirty="0"/>
                      </a:br>
                      <a:r>
                        <a:rPr lang="cs-CZ" sz="900" dirty="0"/>
                        <a:t>Praha 2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/>
                        <a:t>236 044 143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 dirty="0">
                          <a:solidFill>
                            <a:schemeClr val="tx1"/>
                          </a:solidFill>
                          <a:hlinkClick r:id="rId3"/>
                        </a:rPr>
                        <a:t>paterovat@praha2.cz</a:t>
                      </a:r>
                      <a:endParaRPr lang="cs-CZ" sz="900" dirty="0">
                        <a:solidFill>
                          <a:schemeClr val="tx1"/>
                        </a:solidFill>
                      </a:endParaRP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083">
                <a:tc>
                  <a:txBody>
                    <a:bodyPr/>
                    <a:lstStyle/>
                    <a:p>
                      <a:r>
                        <a:rPr lang="cs-CZ" sz="900"/>
                        <a:t>3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/>
                        <a:t>Bc. Klára Prokopová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900"/>
                        <a:t>ÚMČ Praha 3, Seifertova 51,130 85 Praha 3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/>
                        <a:t>222 116 480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 dirty="0">
                          <a:solidFill>
                            <a:schemeClr val="tx1"/>
                          </a:solidFill>
                          <a:hlinkClick r:id="rId4"/>
                        </a:rPr>
                        <a:t>klarap@praha3.cz</a:t>
                      </a:r>
                      <a:endParaRPr lang="cs-CZ" sz="900" dirty="0">
                        <a:solidFill>
                          <a:schemeClr val="tx1"/>
                        </a:solidFill>
                      </a:endParaRP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489">
                <a:tc>
                  <a:txBody>
                    <a:bodyPr/>
                    <a:lstStyle/>
                    <a:p>
                      <a:r>
                        <a:rPr lang="cs-CZ" sz="900"/>
                        <a:t>4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/>
                        <a:t>Mgr. Zuzana Fišerová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/>
                        <a:t>ÚMČ Praha 4, Antala Staška 2059/80b, 140 46 Praha 4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/>
                        <a:t>261 192 108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 dirty="0">
                          <a:solidFill>
                            <a:schemeClr val="tx1"/>
                          </a:solidFill>
                          <a:hlinkClick r:id="rId5"/>
                        </a:rPr>
                        <a:t>zuzana.fiserova@praha4.cz</a:t>
                      </a:r>
                      <a:endParaRPr lang="cs-CZ" sz="900" dirty="0">
                        <a:solidFill>
                          <a:schemeClr val="tx1"/>
                        </a:solidFill>
                      </a:endParaRP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792">
                <a:tc>
                  <a:txBody>
                    <a:bodyPr/>
                    <a:lstStyle/>
                    <a:p>
                      <a:r>
                        <a:rPr lang="cs-CZ" sz="900"/>
                        <a:t>5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/>
                        <a:t>Bc. Václav Konečný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/>
                        <a:t>ÚMČ Praha 5, Nám. 14. října 1381/4, 150 22</a:t>
                      </a:r>
                      <a:br>
                        <a:rPr lang="cs-CZ" sz="900"/>
                      </a:br>
                      <a:r>
                        <a:rPr lang="cs-CZ" sz="900"/>
                        <a:t>Praha 5 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/>
                        <a:t>257 000 265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 dirty="0">
                          <a:solidFill>
                            <a:schemeClr val="tx1"/>
                          </a:solidFill>
                          <a:hlinkClick r:id="rId6"/>
                        </a:rPr>
                        <a:t>vaclav.konecny@praha5.cz</a:t>
                      </a:r>
                      <a:endParaRPr lang="cs-CZ" sz="900" dirty="0">
                        <a:solidFill>
                          <a:schemeClr val="tx1"/>
                        </a:solidFill>
                      </a:endParaRP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792">
                <a:tc>
                  <a:txBody>
                    <a:bodyPr/>
                    <a:lstStyle/>
                    <a:p>
                      <a:r>
                        <a:rPr lang="cs-CZ" sz="900"/>
                        <a:t>6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 dirty="0" smtClean="0"/>
                        <a:t>Bc.</a:t>
                      </a:r>
                      <a:r>
                        <a:rPr lang="cs-CZ" sz="900" baseline="0" dirty="0" smtClean="0"/>
                        <a:t> Tereza </a:t>
                      </a:r>
                      <a:r>
                        <a:rPr lang="cs-CZ" sz="900" baseline="0" dirty="0" err="1" smtClean="0"/>
                        <a:t>Nikodimová</a:t>
                      </a:r>
                      <a:endParaRPr lang="cs-CZ" sz="900" dirty="0"/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/>
                        <a:t>ÚMČ Praha 6, Čs. Armády 23, 161 52 Praha 6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/>
                        <a:t>220 189 544</a:t>
                      </a:r>
                      <a:br>
                        <a:rPr lang="cs-CZ" sz="900"/>
                      </a:br>
                      <a:r>
                        <a:rPr lang="cs-CZ" sz="900"/>
                        <a:t> 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 dirty="0" smtClean="0">
                          <a:solidFill>
                            <a:schemeClr val="tx1"/>
                          </a:solidFill>
                          <a:hlinkClick r:id="rId7"/>
                        </a:rPr>
                        <a:t>tnikodimova@praha6.cz</a:t>
                      </a:r>
                      <a:endParaRPr lang="cs-CZ" sz="900" dirty="0">
                        <a:solidFill>
                          <a:schemeClr val="tx1"/>
                        </a:solidFill>
                      </a:endParaRP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792">
                <a:tc>
                  <a:txBody>
                    <a:bodyPr/>
                    <a:lstStyle/>
                    <a:p>
                      <a:r>
                        <a:rPr lang="cs-CZ" sz="900"/>
                        <a:t>7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/>
                        <a:t>Bc. Jaroslav Fiala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/>
                        <a:t>ÚMČ Praha 7, nábřeží Kpt. Jaroše 1000, 170 00 Praha 7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/>
                        <a:t>220 144 240</a:t>
                      </a:r>
                      <a:br>
                        <a:rPr lang="cs-CZ" sz="900"/>
                      </a:br>
                      <a:r>
                        <a:rPr lang="cs-CZ" sz="900"/>
                        <a:t>603 553 524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 dirty="0">
                          <a:solidFill>
                            <a:schemeClr val="tx1"/>
                          </a:solidFill>
                          <a:hlinkClick r:id="rId8"/>
                        </a:rPr>
                        <a:t>fialaj@p7.mepnet.cz</a:t>
                      </a:r>
                      <a:endParaRPr lang="cs-CZ" sz="900" dirty="0">
                        <a:solidFill>
                          <a:schemeClr val="tx1"/>
                        </a:solidFill>
                      </a:endParaRP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083">
                <a:tc>
                  <a:txBody>
                    <a:bodyPr/>
                    <a:lstStyle/>
                    <a:p>
                      <a:r>
                        <a:rPr lang="cs-CZ" sz="900"/>
                        <a:t>8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/>
                        <a:t>Mgr. Zuzana Holíková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900"/>
                        <a:t>ÚMČ Praha 8, U Meteoru 6, 180 48 Praha 8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/>
                        <a:t>222 805 646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 dirty="0">
                          <a:solidFill>
                            <a:schemeClr val="tx1"/>
                          </a:solidFill>
                          <a:hlinkClick r:id="rId9"/>
                        </a:rPr>
                        <a:t>Zuzana.Holikova@praha8.cz</a:t>
                      </a:r>
                      <a:endParaRPr lang="cs-CZ" sz="900" dirty="0">
                        <a:solidFill>
                          <a:schemeClr val="tx1"/>
                        </a:solidFill>
                      </a:endParaRP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86">
                <a:tc>
                  <a:txBody>
                    <a:bodyPr/>
                    <a:lstStyle/>
                    <a:p>
                      <a:r>
                        <a:rPr lang="cs-CZ" sz="900"/>
                        <a:t>9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/>
                        <a:t>Martin Špaček, DiS.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/>
                        <a:t>ÚMČ Praha 9, Sokolovská 14/324, 180 49 Praha 9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/>
                        <a:t>283 091 444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>
                          <a:solidFill>
                            <a:schemeClr val="tx1"/>
                          </a:solidFill>
                          <a:hlinkClick r:id="rId10"/>
                        </a:rPr>
                        <a:t>spacekm@praha9.cz</a:t>
                      </a:r>
                      <a:endParaRPr lang="cs-CZ" sz="900">
                        <a:solidFill>
                          <a:schemeClr val="tx1"/>
                        </a:solidFill>
                      </a:endParaRP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792">
                <a:tc>
                  <a:txBody>
                    <a:bodyPr/>
                    <a:lstStyle/>
                    <a:p>
                      <a:r>
                        <a:rPr lang="cs-CZ" sz="900"/>
                        <a:t>10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/>
                        <a:t>Bc. Jakub Skřivan, DiS.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/>
                        <a:t>ÚMČ Praha 10, Vršovická 1429/68, 101 38</a:t>
                      </a:r>
                      <a:br>
                        <a:rPr lang="cs-CZ" sz="900"/>
                      </a:br>
                      <a:r>
                        <a:rPr lang="cs-CZ" sz="900"/>
                        <a:t>Praha 10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/>
                        <a:t>267 093 623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 dirty="0">
                          <a:solidFill>
                            <a:schemeClr val="tx1"/>
                          </a:solidFill>
                          <a:hlinkClick r:id="rId11"/>
                        </a:rPr>
                        <a:t>jakubs@praha10.cz</a:t>
                      </a:r>
                      <a:endParaRPr lang="cs-CZ" sz="900" dirty="0">
                        <a:solidFill>
                          <a:schemeClr val="tx1"/>
                        </a:solidFill>
                      </a:endParaRP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1692">
                <a:tc>
                  <a:txBody>
                    <a:bodyPr/>
                    <a:lstStyle/>
                    <a:p>
                      <a:r>
                        <a:rPr lang="cs-CZ" sz="900"/>
                        <a:t>11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/>
                        <a:t>Mgr. Barbora Vanišová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/>
                        <a:t>ÚMČ Praha 11 – Jižní  Město, Nad Opatovem 2140, 149 00 Praha 11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/>
                        <a:t>267 902 137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>
                          <a:solidFill>
                            <a:schemeClr val="tx1"/>
                          </a:solidFill>
                          <a:hlinkClick r:id="rId12"/>
                        </a:rPr>
                        <a:t>vanisovab@praha11.cz</a:t>
                      </a:r>
                      <a:endParaRPr lang="cs-CZ" sz="900">
                        <a:solidFill>
                          <a:schemeClr val="tx1"/>
                        </a:solidFill>
                      </a:endParaRP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792">
                <a:tc>
                  <a:txBody>
                    <a:bodyPr/>
                    <a:lstStyle/>
                    <a:p>
                      <a:r>
                        <a:rPr lang="cs-CZ" sz="900"/>
                        <a:t>12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/>
                        <a:t>Marie Vašáková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 dirty="0"/>
                        <a:t>ÚMČ Praha 12 - Modřany, Čechtická 758/6</a:t>
                      </a:r>
                      <a:br>
                        <a:rPr lang="cs-CZ" sz="900" dirty="0"/>
                      </a:br>
                      <a:r>
                        <a:rPr lang="cs-CZ" sz="900" dirty="0"/>
                        <a:t>142 00 Praha 12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 dirty="0"/>
                        <a:t>241 470 944; </a:t>
                      </a:r>
                      <a:endParaRPr lang="cs-CZ" sz="900" dirty="0" smtClean="0"/>
                    </a:p>
                    <a:p>
                      <a:r>
                        <a:rPr lang="cs-CZ" sz="900" dirty="0" smtClean="0"/>
                        <a:t>602</a:t>
                      </a:r>
                      <a:r>
                        <a:rPr lang="cs-CZ" sz="900" dirty="0"/>
                        <a:t> 666 027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 dirty="0">
                          <a:solidFill>
                            <a:schemeClr val="tx1"/>
                          </a:solidFill>
                          <a:hlinkClick r:id="rId13"/>
                        </a:rPr>
                        <a:t>vasakova.marie@praha12.cz</a:t>
                      </a:r>
                      <a:endParaRPr lang="cs-CZ" sz="900" dirty="0">
                        <a:solidFill>
                          <a:schemeClr val="tx1"/>
                        </a:solidFill>
                      </a:endParaRP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1692">
                <a:tc>
                  <a:txBody>
                    <a:bodyPr/>
                    <a:lstStyle/>
                    <a:p>
                      <a:r>
                        <a:rPr lang="cs-CZ" sz="900"/>
                        <a:t>13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/>
                        <a:t>Mgr. Daniel Jakeš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/>
                        <a:t>ÚMČ Praha 13 - Stodůlky, Sluneční  nám. 2580/13,158 00 Praha 5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/>
                        <a:t>235 011 452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 dirty="0">
                          <a:solidFill>
                            <a:schemeClr val="tx1"/>
                          </a:solidFill>
                          <a:hlinkClick r:id="rId14"/>
                        </a:rPr>
                        <a:t>JakesD@p13.mepnet.cz</a:t>
                      </a:r>
                      <a:endParaRPr lang="cs-CZ" sz="900" dirty="0">
                        <a:solidFill>
                          <a:schemeClr val="tx1"/>
                        </a:solidFill>
                      </a:endParaRP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792">
                <a:tc>
                  <a:txBody>
                    <a:bodyPr/>
                    <a:lstStyle/>
                    <a:p>
                      <a:r>
                        <a:rPr lang="cs-CZ" sz="900"/>
                        <a:t>14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/>
                        <a:t>Bc. Veronika Havlíčková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/>
                        <a:t>ÚMČ Praha 14 – Černý Most, Bratří Venclíků 1072,198 21 Praha 9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/>
                        <a:t>281 005 450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>
                          <a:solidFill>
                            <a:schemeClr val="tx1"/>
                          </a:solidFill>
                          <a:hlinkClick r:id="rId15"/>
                        </a:rPr>
                        <a:t>veronika.havlickova@praha14.cz</a:t>
                      </a:r>
                      <a:endParaRPr lang="cs-CZ" sz="900">
                        <a:solidFill>
                          <a:schemeClr val="tx1"/>
                        </a:solidFill>
                      </a:endParaRP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792">
                <a:tc>
                  <a:txBody>
                    <a:bodyPr/>
                    <a:lstStyle/>
                    <a:p>
                      <a:r>
                        <a:rPr lang="cs-CZ" sz="900"/>
                        <a:t>15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/>
                        <a:t>MUDr. Lenka Venzarová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/>
                        <a:t>ÚMČ Praha 15, Boloňská 478/1, 109 00 Praha 10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/>
                        <a:t>281 003 525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 dirty="0">
                          <a:solidFill>
                            <a:schemeClr val="tx1"/>
                          </a:solidFill>
                          <a:hlinkClick r:id="rId16"/>
                        </a:rPr>
                        <a:t>venzaroval@p15.mepnet.cz</a:t>
                      </a:r>
                      <a:endParaRPr lang="cs-CZ" sz="900" dirty="0">
                        <a:solidFill>
                          <a:schemeClr val="tx1"/>
                        </a:solidFill>
                      </a:endParaRP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489">
                <a:tc>
                  <a:txBody>
                    <a:bodyPr/>
                    <a:lstStyle/>
                    <a:p>
                      <a:r>
                        <a:rPr lang="cs-CZ" sz="900"/>
                        <a:t>16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/>
                        <a:t>Bc. Iveta Krejčí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/>
                        <a:t>ÚMČ Praha 16 - Radotín, Václava Balého 23, 153 00 Praha 5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/>
                        <a:t>234 128 102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>
                          <a:solidFill>
                            <a:schemeClr val="tx1"/>
                          </a:solidFill>
                          <a:hlinkClick r:id="rId17"/>
                        </a:rPr>
                        <a:t>iveta.krejci@praha16.eu</a:t>
                      </a:r>
                      <a:endParaRPr lang="cs-CZ" sz="900">
                        <a:solidFill>
                          <a:schemeClr val="tx1"/>
                        </a:solidFill>
                      </a:endParaRP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792">
                <a:tc>
                  <a:txBody>
                    <a:bodyPr/>
                    <a:lstStyle/>
                    <a:p>
                      <a:r>
                        <a:rPr lang="cs-CZ" sz="900"/>
                        <a:t>17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/>
                        <a:t>Ing. Naděžda Balázsová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/>
                        <a:t>ÚMČ Praha 17 - Řepy, Makovského 1141, 163 00 Praha 6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/>
                        <a:t>234 683 268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 dirty="0">
                          <a:solidFill>
                            <a:schemeClr val="tx1"/>
                          </a:solidFill>
                          <a:hlinkClick r:id="rId18"/>
                        </a:rPr>
                        <a:t>balazsovan@repy.mepnet.cz</a:t>
                      </a:r>
                      <a:endParaRPr lang="cs-CZ" sz="900" dirty="0">
                        <a:solidFill>
                          <a:schemeClr val="tx1"/>
                        </a:solidFill>
                      </a:endParaRP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86">
                <a:tc>
                  <a:txBody>
                    <a:bodyPr/>
                    <a:lstStyle/>
                    <a:p>
                      <a:r>
                        <a:rPr lang="cs-CZ" sz="900"/>
                        <a:t>18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/>
                        <a:t>Radka Poláková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/>
                        <a:t>ÚMČ Praha 18 -  Letňany, Bechyňská 639, 199 00 Praha 9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/>
                        <a:t>284 028 157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 dirty="0">
                          <a:solidFill>
                            <a:schemeClr val="tx1"/>
                          </a:solidFill>
                          <a:hlinkClick r:id="rId19"/>
                        </a:rPr>
                        <a:t>radka.polakova@letnany.cz</a:t>
                      </a:r>
                      <a:endParaRPr lang="cs-CZ" sz="900" dirty="0">
                        <a:solidFill>
                          <a:schemeClr val="tx1"/>
                        </a:solidFill>
                      </a:endParaRP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792">
                <a:tc>
                  <a:txBody>
                    <a:bodyPr/>
                    <a:lstStyle/>
                    <a:p>
                      <a:r>
                        <a:rPr lang="cs-CZ" sz="900"/>
                        <a:t>19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/>
                        <a:t>Mgr. Martin Hrubčík, MBA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/>
                        <a:t>ÚMČ Praha 19 - Kbely, Semilská 43/1, 197 04  Praha 9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/>
                        <a:t>284 080 831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 dirty="0">
                          <a:solidFill>
                            <a:schemeClr val="tx1"/>
                          </a:solidFill>
                          <a:hlinkClick r:id="rId20"/>
                        </a:rPr>
                        <a:t>hrubcik.martin@kbely.mepnet.cz </a:t>
                      </a:r>
                      <a:endParaRPr lang="cs-CZ" sz="900" dirty="0">
                        <a:solidFill>
                          <a:schemeClr val="tx1"/>
                        </a:solidFill>
                      </a:endParaRP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792">
                <a:tc>
                  <a:txBody>
                    <a:bodyPr/>
                    <a:lstStyle/>
                    <a:p>
                      <a:r>
                        <a:rPr lang="cs-CZ" sz="900"/>
                        <a:t>20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/>
                        <a:t>Radka Tadičová, DiS.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/>
                        <a:t>ÚMČ Praha 20 - H. Počernice, Jívanská 647,</a:t>
                      </a:r>
                      <a:br>
                        <a:rPr lang="cs-CZ" sz="900"/>
                      </a:br>
                      <a:r>
                        <a:rPr lang="cs-CZ" sz="900"/>
                        <a:t>193 00 Praha 9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 dirty="0"/>
                        <a:t>271 071 646; </a:t>
                      </a:r>
                      <a:endParaRPr lang="cs-CZ" sz="900" dirty="0" smtClean="0"/>
                    </a:p>
                    <a:p>
                      <a:r>
                        <a:rPr lang="cs-CZ" sz="900" dirty="0" smtClean="0"/>
                        <a:t>724829334</a:t>
                      </a:r>
                      <a:endParaRPr lang="cs-CZ" sz="900" dirty="0"/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>
                          <a:hlinkClick r:id="rId21"/>
                        </a:rPr>
                        <a:t>radka_tadicova@pocernice.cz</a:t>
                      </a:r>
                      <a:endParaRPr lang="cs-CZ" sz="900"/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1692">
                <a:tc>
                  <a:txBody>
                    <a:bodyPr/>
                    <a:lstStyle/>
                    <a:p>
                      <a:r>
                        <a:rPr lang="cs-CZ" sz="900"/>
                        <a:t>21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/>
                        <a:t>Bc. Markéta Slavíková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/>
                        <a:t>ÚMČ Praha 21 - Újezd n. Lesy, Staroklánovická 260, 190 16 Praha 9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/>
                        <a:t>281 012 948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 dirty="0">
                          <a:hlinkClick r:id="rId22"/>
                        </a:rPr>
                        <a:t>marketa.slavikova@praha21.cz</a:t>
                      </a:r>
                      <a:r>
                        <a:rPr lang="cs-CZ" sz="900" dirty="0"/>
                        <a:t> 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1692">
                <a:tc>
                  <a:txBody>
                    <a:bodyPr/>
                    <a:lstStyle/>
                    <a:p>
                      <a:r>
                        <a:rPr lang="cs-CZ" sz="900"/>
                        <a:t>22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/>
                        <a:t>Pavlína Harantová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/>
                        <a:t>ÚMČ Praha 22 - Uhříněves, Nové náměstí 1250, 104 00 Praha 10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/>
                        <a:t>271 071 806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>
                          <a:hlinkClick r:id="rId23"/>
                        </a:rPr>
                        <a:t>pavlina.harantova@praha22.cz</a:t>
                      </a:r>
                      <a:endParaRPr lang="cs-CZ" sz="900"/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792">
                <a:tc>
                  <a:txBody>
                    <a:bodyPr/>
                    <a:lstStyle/>
                    <a:p>
                      <a:r>
                        <a:rPr lang="cs-CZ" sz="900"/>
                        <a:t>Libuš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/>
                        <a:t>Bc. Petr Borský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/>
                        <a:t>ÚMČ Praha - Libuš, K Lukám 664, Praha 4-Libuš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/>
                        <a:t>244021429;</a:t>
                      </a:r>
                      <a:br>
                        <a:rPr lang="cs-CZ" sz="900"/>
                      </a:br>
                      <a:r>
                        <a:rPr lang="cs-CZ" sz="900"/>
                        <a:t>732 643 920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 dirty="0">
                          <a:hlinkClick r:id="rId24"/>
                        </a:rPr>
                        <a:t>borsky@praha-libus.cz</a:t>
                      </a:r>
                      <a:endParaRPr lang="cs-CZ" sz="900" dirty="0"/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2757">
                <a:tc>
                  <a:txBody>
                    <a:bodyPr/>
                    <a:lstStyle/>
                    <a:p>
                      <a:r>
                        <a:rPr lang="cs-CZ" sz="900" dirty="0"/>
                        <a:t>Suchdol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 dirty="0"/>
                        <a:t>Ing. Věra Štěpánková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 dirty="0"/>
                        <a:t>Suchdolské nám. 734,165 00,Praha 6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/>
                        <a:t>721 681 681</a:t>
                      </a:r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900" dirty="0">
                          <a:hlinkClick r:id="rId25"/>
                        </a:rPr>
                        <a:t>v.stepankova@praha-suchdol.cz</a:t>
                      </a:r>
                      <a:endParaRPr lang="cs-CZ" sz="900" dirty="0"/>
                    </a:p>
                  </a:txBody>
                  <a:tcPr marL="7844" marR="7844" marT="3922" marB="39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3273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400" y="0"/>
            <a:ext cx="8373934" cy="1248729"/>
          </a:xfrm>
        </p:spPr>
        <p:txBody>
          <a:bodyPr>
            <a:normAutofit/>
          </a:bodyPr>
          <a:lstStyle/>
          <a:p>
            <a:r>
              <a:rPr lang="cs-CZ" sz="2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Přílohy k žádosti</a:t>
            </a:r>
            <a:r>
              <a:rPr lang="cs-CZ" sz="26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rPr>
              <a:t>:</a:t>
            </a:r>
            <a:endParaRPr lang="cs-CZ" sz="2600" dirty="0">
              <a:solidFill>
                <a:schemeClr val="tx2">
                  <a:lumMod val="40000"/>
                  <a:lumOff val="60000"/>
                </a:schemeClr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4400" y="1146461"/>
            <a:ext cx="8373934" cy="5521376"/>
          </a:xfrm>
        </p:spPr>
        <p:txBody>
          <a:bodyPr>
            <a:noAutofit/>
          </a:bodyPr>
          <a:lstStyle/>
          <a:p>
            <a:pPr marL="180975" lvl="0" indent="-180975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 smtClean="0"/>
              <a:t>Právní </a:t>
            </a:r>
            <a:r>
              <a:rPr lang="cs-CZ" sz="1600" dirty="0"/>
              <a:t>osobnost </a:t>
            </a:r>
            <a:r>
              <a:rPr lang="cs-CZ" sz="1600" dirty="0" smtClean="0"/>
              <a:t>žadatele </a:t>
            </a:r>
            <a:r>
              <a:rPr lang="cs-CZ" sz="1600" dirty="0"/>
              <a:t>se dokládá pouze v případě, kdy údaje o právnické osobě neodpovídají údajům uvedeným v základních registrech nebo veřejných rejstřících. Není-li </a:t>
            </a:r>
            <a:r>
              <a:rPr lang="cs-CZ" sz="1600" dirty="0" smtClean="0"/>
              <a:t>žadatel </a:t>
            </a:r>
            <a:r>
              <a:rPr lang="cs-CZ" sz="1600" dirty="0"/>
              <a:t>registrován ve veřejném rejstříku nebo neobsahuje-li výpis z veřejného rejstříku údaje uvedené v </a:t>
            </a:r>
            <a:r>
              <a:rPr lang="cs-CZ" sz="1600" dirty="0" smtClean="0"/>
              <a:t>žádosti</a:t>
            </a:r>
            <a:r>
              <a:rPr lang="cs-CZ" sz="1600" dirty="0"/>
              <a:t>, je </a:t>
            </a:r>
            <a:r>
              <a:rPr lang="cs-CZ" sz="1600" dirty="0" smtClean="0"/>
              <a:t>žadatel </a:t>
            </a:r>
            <a:r>
              <a:rPr lang="cs-CZ" sz="1600" dirty="0"/>
              <a:t>povinen jako přílohu </a:t>
            </a:r>
            <a:r>
              <a:rPr lang="cs-CZ" sz="1600" dirty="0" smtClean="0"/>
              <a:t>žádosti </a:t>
            </a:r>
            <a:r>
              <a:rPr lang="cs-CZ" sz="1600" dirty="0"/>
              <a:t>předložit </a:t>
            </a:r>
            <a:r>
              <a:rPr lang="cs-CZ" sz="1600" u="sng" dirty="0"/>
              <a:t>dokument</a:t>
            </a:r>
            <a:r>
              <a:rPr lang="cs-CZ" sz="1600" dirty="0"/>
              <a:t>, z něhož takové údaje vyplývají (stanovy, popř. </a:t>
            </a:r>
            <a:r>
              <a:rPr lang="cs-CZ" sz="1600" dirty="0" smtClean="0"/>
              <a:t>jiný zakládací </a:t>
            </a:r>
            <a:r>
              <a:rPr lang="cs-CZ" sz="1600" dirty="0"/>
              <a:t>nebo zřizovací dokument, zápis o volbě statutárního orgánu apod.). </a:t>
            </a:r>
            <a:endParaRPr lang="cs-CZ" sz="1600" dirty="0" smtClean="0"/>
          </a:p>
          <a:p>
            <a:pPr marL="0" lvl="0" indent="0" algn="just">
              <a:lnSpc>
                <a:spcPct val="100000"/>
              </a:lnSpc>
              <a:buNone/>
            </a:pPr>
            <a:endParaRPr lang="cs-CZ" sz="1600" dirty="0" smtClean="0"/>
          </a:p>
          <a:p>
            <a:pPr marL="180975" lvl="0" indent="-180975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rgbClr val="FF0000"/>
                </a:solidFill>
              </a:rPr>
              <a:t>Výpisy </a:t>
            </a:r>
            <a:r>
              <a:rPr lang="cs-CZ" sz="1600" dirty="0">
                <a:solidFill>
                  <a:srgbClr val="FF0000"/>
                </a:solidFill>
              </a:rPr>
              <a:t>a dokumenty se předkládají v originále nebo kopii s ověřením pravosti ne starším než 3 měsíců a k elektronické verzi naskenované. </a:t>
            </a:r>
            <a:endParaRPr lang="cs-CZ" sz="1600" dirty="0" smtClean="0">
              <a:solidFill>
                <a:srgbClr val="FF0000"/>
              </a:solidFill>
            </a:endParaRPr>
          </a:p>
          <a:p>
            <a:pPr marL="180975" lvl="0" indent="-180975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1600" dirty="0">
              <a:solidFill>
                <a:srgbClr val="FF0000"/>
              </a:solidFill>
            </a:endParaRPr>
          </a:p>
          <a:p>
            <a:pPr lvl="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/>
              <a:t>Přílohou </a:t>
            </a:r>
            <a:r>
              <a:rPr lang="cs-CZ" sz="1600" dirty="0" smtClean="0"/>
              <a:t>žádosti </a:t>
            </a:r>
            <a:r>
              <a:rPr lang="cs-CZ" sz="1600" dirty="0"/>
              <a:t>musí být </a:t>
            </a:r>
            <a:r>
              <a:rPr lang="cs-CZ" sz="1600" u="sng" dirty="0">
                <a:solidFill>
                  <a:srgbClr val="FF0000"/>
                </a:solidFill>
              </a:rPr>
              <a:t>plná moc</a:t>
            </a:r>
            <a:r>
              <a:rPr lang="cs-CZ" sz="1600" dirty="0">
                <a:solidFill>
                  <a:srgbClr val="FF0000"/>
                </a:solidFill>
              </a:rPr>
              <a:t> </a:t>
            </a:r>
            <a:r>
              <a:rPr lang="cs-CZ" sz="1600" dirty="0"/>
              <a:t>udělená příslušnou oprávněnou osobou, popř. orgánem, či jiný dokument, z něhož vyplývá zastoupení </a:t>
            </a:r>
            <a:r>
              <a:rPr lang="cs-CZ" sz="1600" dirty="0" smtClean="0"/>
              <a:t>žadatele</a:t>
            </a:r>
            <a:r>
              <a:rPr lang="cs-CZ" sz="1600" dirty="0"/>
              <a:t>, </a:t>
            </a:r>
            <a:r>
              <a:rPr lang="cs-CZ" sz="1600" dirty="0">
                <a:solidFill>
                  <a:srgbClr val="FF0000"/>
                </a:solidFill>
              </a:rPr>
              <a:t>jedná-li za </a:t>
            </a:r>
            <a:r>
              <a:rPr lang="cs-CZ" sz="1600" dirty="0" smtClean="0">
                <a:solidFill>
                  <a:srgbClr val="FF0000"/>
                </a:solidFill>
              </a:rPr>
              <a:t>žadatele </a:t>
            </a:r>
            <a:r>
              <a:rPr lang="cs-CZ" sz="1600" dirty="0">
                <a:solidFill>
                  <a:srgbClr val="FF0000"/>
                </a:solidFill>
              </a:rPr>
              <a:t>jiná osoba než osoba k tomu </a:t>
            </a:r>
            <a:r>
              <a:rPr lang="cs-CZ" sz="1600" dirty="0" smtClean="0">
                <a:solidFill>
                  <a:srgbClr val="FF0000"/>
                </a:solidFill>
              </a:rPr>
              <a:t>oprávněná </a:t>
            </a:r>
            <a:r>
              <a:rPr lang="cs-CZ" sz="1600" dirty="0" smtClean="0"/>
              <a:t>(u škol a školských zařízeních se jedná o ředitele).</a:t>
            </a:r>
          </a:p>
          <a:p>
            <a:pPr lvl="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1600" dirty="0" smtClean="0">
              <a:solidFill>
                <a:srgbClr val="FF0000"/>
              </a:solidFill>
            </a:endParaRPr>
          </a:p>
          <a:p>
            <a:pPr lvl="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u="sng" dirty="0" smtClean="0">
                <a:solidFill>
                  <a:srgbClr val="FF0000"/>
                </a:solidFill>
              </a:rPr>
              <a:t>doklad </a:t>
            </a:r>
            <a:r>
              <a:rPr lang="cs-CZ" sz="1600" u="sng" dirty="0">
                <a:solidFill>
                  <a:srgbClr val="FF0000"/>
                </a:solidFill>
              </a:rPr>
              <a:t>o aktuálním bankovním účtu</a:t>
            </a:r>
            <a:r>
              <a:rPr lang="cs-CZ" sz="1600" dirty="0">
                <a:solidFill>
                  <a:srgbClr val="FF0000"/>
                </a:solidFill>
              </a:rPr>
              <a:t> </a:t>
            </a:r>
            <a:r>
              <a:rPr lang="cs-CZ" sz="1600" dirty="0" smtClean="0"/>
              <a:t>žadatele</a:t>
            </a:r>
            <a:r>
              <a:rPr lang="cs-CZ" sz="1600" dirty="0"/>
              <a:t>, kterým je buď potvrzení příslušného peněžního ústavu uvedením </a:t>
            </a:r>
            <a:r>
              <a:rPr lang="cs-CZ" sz="1600" dirty="0" smtClean="0"/>
              <a:t>žadatele </a:t>
            </a:r>
            <a:r>
              <a:rPr lang="cs-CZ" sz="1600" dirty="0"/>
              <a:t>jako majitele účtu a aktuálního čísla účtu, nebo fotokopie výpisu z účtu </a:t>
            </a:r>
            <a:r>
              <a:rPr lang="cs-CZ" sz="1600" dirty="0" smtClean="0"/>
              <a:t>žadatele </a:t>
            </a:r>
            <a:r>
              <a:rPr lang="cs-CZ" sz="1600" dirty="0"/>
              <a:t>v části bez finančních údajů, a to ne starším než 3 měsíce, k elektronické verzi naskenovaný. </a:t>
            </a:r>
            <a:r>
              <a:rPr lang="cs-CZ" sz="1600" dirty="0">
                <a:solidFill>
                  <a:srgbClr val="FF0000"/>
                </a:solidFill>
              </a:rPr>
              <a:t>Doklad nemusí předložit příspěvkové organizace zřízené HMP nebo městskou částí HMP</a:t>
            </a:r>
            <a:r>
              <a:rPr lang="cs-CZ" sz="1600" dirty="0" smtClean="0">
                <a:solidFill>
                  <a:srgbClr val="FF0000"/>
                </a:solidFill>
              </a:rPr>
              <a:t>.</a:t>
            </a:r>
          </a:p>
          <a:p>
            <a:pPr lvl="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1400" dirty="0">
              <a:solidFill>
                <a:srgbClr val="FF0000"/>
              </a:solidFill>
            </a:endParaRPr>
          </a:p>
          <a:p>
            <a:pPr lvl="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1400" dirty="0" smtClean="0"/>
          </a:p>
        </p:txBody>
      </p:sp>
    </p:spTree>
    <p:extLst>
      <p:ext uri="{BB962C8B-B14F-4D97-AF65-F5344CB8AC3E}">
        <p14:creationId xmlns:p14="http://schemas.microsoft.com/office/powerpoint/2010/main" val="1567140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8074" y="775170"/>
            <a:ext cx="8373934" cy="5577078"/>
          </a:xfrm>
        </p:spPr>
        <p:txBody>
          <a:bodyPr>
            <a:normAutofit lnSpcReduction="10000"/>
          </a:bodyPr>
          <a:lstStyle/>
          <a:p>
            <a:pPr lvl="0" algn="just">
              <a:lnSpc>
                <a:spcPct val="100000"/>
              </a:lnSpc>
            </a:pPr>
            <a:r>
              <a:rPr lang="cs-CZ" sz="1600" dirty="0"/>
              <a:t>Přílohou k žádosti musí být </a:t>
            </a:r>
            <a:r>
              <a:rPr lang="cs-CZ" sz="1600" u="sng" dirty="0">
                <a:solidFill>
                  <a:srgbClr val="FF0000"/>
                </a:solidFill>
              </a:rPr>
              <a:t>projekt (podrobný popis)</a:t>
            </a:r>
            <a:r>
              <a:rPr lang="cs-CZ" sz="1600" dirty="0"/>
              <a:t>. V záhlaví projektu a u všech jeho příloh uveďte název žadatele, název projektu a označení </a:t>
            </a:r>
            <a:r>
              <a:rPr lang="cs-CZ" sz="1600" dirty="0">
                <a:solidFill>
                  <a:srgbClr val="FF0000"/>
                </a:solidFill>
              </a:rPr>
              <a:t>„Granty 2020 PRIM“, </a:t>
            </a:r>
            <a:r>
              <a:rPr lang="cs-CZ" sz="1600" dirty="0"/>
              <a:t>vícestránkový text musí být číslován.</a:t>
            </a:r>
          </a:p>
          <a:p>
            <a:pPr lvl="0" algn="just">
              <a:lnSpc>
                <a:spcPct val="100000"/>
              </a:lnSpc>
            </a:pPr>
            <a:endParaRPr lang="cs-CZ" sz="1600" dirty="0"/>
          </a:p>
          <a:p>
            <a:pPr lvl="0" algn="just">
              <a:lnSpc>
                <a:spcPct val="100000"/>
              </a:lnSpc>
            </a:pPr>
            <a:r>
              <a:rPr lang="cs-CZ" sz="1600" dirty="0"/>
              <a:t>Žadatel, který je školou, přiloží jako přílohu </a:t>
            </a:r>
            <a:r>
              <a:rPr lang="cs-CZ" sz="1600" dirty="0">
                <a:solidFill>
                  <a:srgbClr val="FF0000"/>
                </a:solidFill>
              </a:rPr>
              <a:t>(pouze elektronicky) </a:t>
            </a:r>
            <a:r>
              <a:rPr lang="cs-CZ" sz="1600" u="sng" dirty="0">
                <a:solidFill>
                  <a:srgbClr val="FF0000"/>
                </a:solidFill>
              </a:rPr>
              <a:t>preventivní program školy</a:t>
            </a:r>
            <a:r>
              <a:rPr lang="cs-CZ" sz="1600" dirty="0"/>
              <a:t>, školská zařízení </a:t>
            </a:r>
            <a:r>
              <a:rPr lang="cs-CZ" sz="1600" dirty="0" smtClean="0"/>
              <a:t>předkládají </a:t>
            </a:r>
            <a:r>
              <a:rPr lang="cs-CZ" sz="1600" dirty="0"/>
              <a:t>preventivní program, pouze pokud ho mají zpracovaný.</a:t>
            </a:r>
            <a:endParaRPr lang="cs-CZ" sz="1600" dirty="0" smtClean="0"/>
          </a:p>
          <a:p>
            <a:pPr marL="0" lvl="0" indent="0" algn="just">
              <a:lnSpc>
                <a:spcPct val="100000"/>
              </a:lnSpc>
              <a:buNone/>
            </a:pPr>
            <a:endParaRPr lang="cs-CZ" sz="1600" dirty="0" smtClean="0"/>
          </a:p>
          <a:p>
            <a:pPr lvl="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1600" dirty="0"/>
          </a:p>
          <a:p>
            <a:pPr lvl="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 smtClean="0"/>
              <a:t>Žadatel</a:t>
            </a:r>
            <a:r>
              <a:rPr lang="cs-CZ" sz="1600" dirty="0"/>
              <a:t>, s výjimkou škol a školských zařízení, přiloží jako přílohu žádosti </a:t>
            </a:r>
            <a:r>
              <a:rPr lang="cs-CZ" sz="1600" u="sng" dirty="0"/>
              <a:t>výroční zprávu</a:t>
            </a:r>
            <a:r>
              <a:rPr lang="cs-CZ" sz="1600" dirty="0"/>
              <a:t> za uplynulý kalendářní rok.</a:t>
            </a:r>
          </a:p>
          <a:p>
            <a:pPr lvl="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1600" dirty="0"/>
          </a:p>
          <a:p>
            <a:pPr lvl="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/>
              <a:t> V rámci programu č.</a:t>
            </a:r>
            <a:r>
              <a:rPr lang="cs-CZ" sz="1600" dirty="0">
                <a:solidFill>
                  <a:srgbClr val="FF0000"/>
                </a:solidFill>
              </a:rPr>
              <a:t> I/1</a:t>
            </a:r>
            <a:r>
              <a:rPr lang="cs-CZ" sz="1600" dirty="0"/>
              <a:t>. musí být přílohou žádosti </a:t>
            </a:r>
            <a:r>
              <a:rPr lang="cs-CZ" sz="1600" dirty="0">
                <a:solidFill>
                  <a:srgbClr val="FF0000"/>
                </a:solidFill>
              </a:rPr>
              <a:t>kopie </a:t>
            </a:r>
            <a:r>
              <a:rPr lang="cs-CZ" sz="1600" u="sng" dirty="0">
                <a:solidFill>
                  <a:srgbClr val="FF0000"/>
                </a:solidFill>
              </a:rPr>
              <a:t>potvrzení o přijetí</a:t>
            </a:r>
            <a:r>
              <a:rPr lang="cs-CZ" sz="1600" dirty="0">
                <a:solidFill>
                  <a:srgbClr val="FF0000"/>
                </a:solidFill>
              </a:rPr>
              <a:t> ke specializačnímu studiu</a:t>
            </a:r>
            <a:r>
              <a:rPr lang="cs-CZ" sz="1600" dirty="0"/>
              <a:t> nebo absolvování předešlých ročníků vzdělávání</a:t>
            </a:r>
            <a:r>
              <a:rPr lang="cs-CZ" sz="1600" dirty="0" smtClean="0"/>
              <a:t>.</a:t>
            </a:r>
          </a:p>
          <a:p>
            <a:pPr lvl="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1600" dirty="0"/>
          </a:p>
          <a:p>
            <a:pPr lvl="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/>
              <a:t>V rámci Programu č. </a:t>
            </a:r>
            <a:r>
              <a:rPr lang="cs-CZ" sz="1600" dirty="0">
                <a:solidFill>
                  <a:srgbClr val="FF0000"/>
                </a:solidFill>
              </a:rPr>
              <a:t>I/3</a:t>
            </a:r>
            <a:r>
              <a:rPr lang="cs-CZ" sz="1600" dirty="0"/>
              <a:t>.musí být přílohou žádosti </a:t>
            </a:r>
            <a:r>
              <a:rPr lang="cs-CZ" sz="1600" dirty="0">
                <a:solidFill>
                  <a:srgbClr val="FF0000"/>
                </a:solidFill>
              </a:rPr>
              <a:t>kopie </a:t>
            </a:r>
            <a:r>
              <a:rPr lang="cs-CZ" sz="1600" u="sng" dirty="0">
                <a:solidFill>
                  <a:srgbClr val="FF0000"/>
                </a:solidFill>
              </a:rPr>
              <a:t>dokladu o získání akreditace</a:t>
            </a:r>
            <a:r>
              <a:rPr lang="cs-CZ" sz="1600" dirty="0">
                <a:solidFill>
                  <a:srgbClr val="FF0000"/>
                </a:solidFill>
              </a:rPr>
              <a:t> </a:t>
            </a:r>
            <a:r>
              <a:rPr lang="cs-CZ" sz="1600" dirty="0"/>
              <a:t>vzdělávacího programu</a:t>
            </a:r>
            <a:r>
              <a:rPr lang="cs-CZ" sz="1600" dirty="0" smtClean="0"/>
              <a:t>.</a:t>
            </a:r>
          </a:p>
          <a:p>
            <a:pPr lvl="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1600" dirty="0">
              <a:solidFill>
                <a:srgbClr val="FF0000"/>
              </a:solidFill>
            </a:endParaRPr>
          </a:p>
          <a:p>
            <a:pPr lv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FF0000"/>
                </a:solidFill>
              </a:rPr>
              <a:t>V rámci Programu č. IV. </a:t>
            </a:r>
            <a:r>
              <a:rPr lang="cs-CZ" sz="1600" dirty="0"/>
              <a:t>Musí být přílohou Žádosti </a:t>
            </a:r>
            <a:r>
              <a:rPr lang="cs-CZ" sz="1600" dirty="0">
                <a:solidFill>
                  <a:srgbClr val="FF0000"/>
                </a:solidFill>
              </a:rPr>
              <a:t>kopie </a:t>
            </a:r>
            <a:r>
              <a:rPr lang="cs-CZ" sz="1600" u="sng" dirty="0">
                <a:solidFill>
                  <a:srgbClr val="FF0000"/>
                </a:solidFill>
              </a:rPr>
              <a:t>dokladu o získání certifikace</a:t>
            </a:r>
            <a:r>
              <a:rPr lang="cs-CZ" sz="1600" dirty="0">
                <a:solidFill>
                  <a:srgbClr val="FF0000"/>
                </a:solidFill>
              </a:rPr>
              <a:t> </a:t>
            </a:r>
            <a:br>
              <a:rPr lang="cs-CZ" sz="1600" dirty="0">
                <a:solidFill>
                  <a:srgbClr val="FF0000"/>
                </a:solidFill>
              </a:rPr>
            </a:br>
            <a:r>
              <a:rPr lang="cs-CZ" sz="1600" dirty="0"/>
              <a:t>odborné způsobilosti poskytovatelů programů primární prevence rizikového chování.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958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878" y="294633"/>
            <a:ext cx="8373934" cy="6251823"/>
          </a:xfrm>
        </p:spPr>
        <p:txBody>
          <a:bodyPr>
            <a:normAutofit fontScale="92500" lnSpcReduction="20000"/>
          </a:bodyPr>
          <a:lstStyle/>
          <a:p>
            <a:pPr marL="0" lvl="0" indent="0">
              <a:lnSpc>
                <a:spcPct val="100000"/>
              </a:lnSpc>
              <a:buNone/>
            </a:pPr>
            <a:r>
              <a:rPr lang="cs-CZ" sz="3100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</a:rPr>
              <a:t>odmínky pro poskytnutí dotace</a:t>
            </a:r>
          </a:p>
          <a:p>
            <a:pPr marL="0" lvl="0" indent="0">
              <a:lnSpc>
                <a:spcPct val="100000"/>
              </a:lnSpc>
              <a:buNone/>
            </a:pPr>
            <a:endParaRPr lang="cs-CZ" sz="2600" dirty="0" smtClean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 smtClean="0"/>
              <a:t>O </a:t>
            </a:r>
            <a:r>
              <a:rPr lang="cs-CZ" sz="1600" dirty="0"/>
              <a:t>dotaci může žádat pouze žadatel, od jehož vzniku nebo založení ke dni podání žádosti uplynul více než jeden rok</a:t>
            </a:r>
            <a:r>
              <a:rPr lang="cs-CZ" sz="1600" dirty="0" smtClean="0"/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cs-CZ" sz="2600" dirty="0" smtClean="0">
              <a:solidFill>
                <a:srgbClr val="FF0000"/>
              </a:solidFill>
            </a:endParaRPr>
          </a:p>
          <a:p>
            <a:pPr lv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/>
              <a:t>S</a:t>
            </a:r>
            <a:r>
              <a:rPr lang="cs-CZ" sz="1600" dirty="0" smtClean="0"/>
              <a:t>hoda mezi dosavadní činností žadatele a prioritami HMP v oblasti primární prevence.</a:t>
            </a:r>
          </a:p>
          <a:p>
            <a:pPr lvl="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1600" dirty="0"/>
          </a:p>
          <a:p>
            <a:pPr lv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/>
              <a:t>B</a:t>
            </a:r>
            <a:r>
              <a:rPr lang="cs-CZ" sz="1600" dirty="0" smtClean="0"/>
              <a:t>ezdlužnost žadatele </a:t>
            </a:r>
            <a:r>
              <a:rPr lang="cs-CZ" sz="1600" dirty="0"/>
              <a:t>vůči státnímu a dalším veřejným rozpočtům včetně rozpočtu HMP</a:t>
            </a:r>
            <a:r>
              <a:rPr lang="cs-CZ" sz="1600" dirty="0" smtClean="0"/>
              <a:t>.</a:t>
            </a:r>
          </a:p>
          <a:p>
            <a:pPr lvl="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1600" dirty="0"/>
          </a:p>
          <a:p>
            <a:pPr lv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/>
              <a:t>Ž</a:t>
            </a:r>
            <a:r>
              <a:rPr lang="cs-CZ" sz="1600" dirty="0" smtClean="0"/>
              <a:t>adatel </a:t>
            </a:r>
            <a:r>
              <a:rPr lang="cs-CZ" sz="1600" dirty="0"/>
              <a:t>nepodal a nepodá </a:t>
            </a:r>
            <a:r>
              <a:rPr lang="cs-CZ" sz="1600" dirty="0" smtClean="0"/>
              <a:t>žádost </a:t>
            </a:r>
            <a:r>
              <a:rPr lang="cs-CZ" sz="1600" dirty="0"/>
              <a:t>o poskytnutí </a:t>
            </a:r>
            <a:r>
              <a:rPr lang="cs-CZ" sz="1600" dirty="0" smtClean="0"/>
              <a:t>dotace </a:t>
            </a:r>
            <a:r>
              <a:rPr lang="cs-CZ" sz="1600" dirty="0"/>
              <a:t>na stejný </a:t>
            </a:r>
            <a:r>
              <a:rPr lang="cs-CZ" sz="1600" dirty="0" smtClean="0"/>
              <a:t>projekt </a:t>
            </a:r>
            <a:r>
              <a:rPr lang="cs-CZ" sz="1600" dirty="0"/>
              <a:t>na jiném </a:t>
            </a:r>
            <a:r>
              <a:rPr lang="cs-CZ" sz="1600" dirty="0" smtClean="0"/>
              <a:t>odboru.</a:t>
            </a:r>
          </a:p>
          <a:p>
            <a:pPr marL="0" lvl="0" indent="0">
              <a:lnSpc>
                <a:spcPct val="100000"/>
              </a:lnSpc>
              <a:buNone/>
            </a:pPr>
            <a:endParaRPr lang="cs-CZ" sz="1600" dirty="0" smtClean="0"/>
          </a:p>
          <a:p>
            <a:pPr lv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/>
              <a:t>Ž</a:t>
            </a:r>
            <a:r>
              <a:rPr lang="cs-CZ" sz="1600" dirty="0" smtClean="0"/>
              <a:t>adatel </a:t>
            </a:r>
            <a:r>
              <a:rPr lang="cs-CZ" sz="1600" dirty="0"/>
              <a:t>bude realizovat </a:t>
            </a:r>
            <a:r>
              <a:rPr lang="cs-CZ" sz="1600" dirty="0" smtClean="0"/>
              <a:t>projekt </a:t>
            </a:r>
            <a:r>
              <a:rPr lang="cs-CZ" sz="1600" dirty="0"/>
              <a:t>na území hlavního města Prahy. </a:t>
            </a:r>
            <a:endParaRPr lang="cs-CZ" sz="1600" dirty="0" smtClean="0"/>
          </a:p>
          <a:p>
            <a:pPr lvl="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1600" dirty="0"/>
          </a:p>
          <a:p>
            <a:pPr lv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/>
              <a:t>Ž</a:t>
            </a:r>
            <a:r>
              <a:rPr lang="cs-CZ" sz="1600" dirty="0" smtClean="0"/>
              <a:t>adatel </a:t>
            </a:r>
            <a:r>
              <a:rPr lang="cs-CZ" sz="1600" dirty="0"/>
              <a:t>se zavazuje, že veškeré dokumenty, které předloží HMP, budou zpracovány v souladu s Nařízením Evropského parlamentu a Rady č. 2016/679 ze dne 27. 4. 2016 o ochraně fyzických osob v souvislosti se zpracováním osobních údajů a o volném pohybu těchto údajů a o zrušení směrnice 95/46/ES („GDPR") účinným od 25. 5. 2018</a:t>
            </a:r>
            <a:r>
              <a:rPr lang="cs-CZ" sz="1600" dirty="0" smtClean="0"/>
              <a:t>.</a:t>
            </a:r>
          </a:p>
          <a:p>
            <a:pPr marL="0" lvl="0" indent="0">
              <a:lnSpc>
                <a:spcPct val="100000"/>
              </a:lnSpc>
              <a:buNone/>
            </a:pPr>
            <a:endParaRPr lang="cs-CZ" sz="1600" dirty="0" smtClean="0"/>
          </a:p>
          <a:p>
            <a:pPr lvl="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 smtClean="0"/>
              <a:t>Pro </a:t>
            </a:r>
            <a:r>
              <a:rPr lang="cs-CZ" sz="1600" dirty="0"/>
              <a:t>zachování kontinuálního přehledu o Dotacích musí Žadatel, který předkládá Žádost </a:t>
            </a:r>
            <a:r>
              <a:rPr lang="cs-CZ" sz="1600" dirty="0" smtClean="0"/>
              <a:t> s </a:t>
            </a:r>
            <a:r>
              <a:rPr lang="cs-CZ" sz="1600" dirty="0"/>
              <a:t>pokračujícím nebo navazujícím Účelem, uvádět stejný název Žádosti / Projektu jako v předcházejících letech. HMP doporučuje používat shodný název i při žádostech podaných jiným orgánům veřejné správy včetně ústředních (ministerstev apod.).</a:t>
            </a:r>
          </a:p>
          <a:p>
            <a:pPr algn="just">
              <a:lnSpc>
                <a:spcPct val="100000"/>
              </a:lnSpc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585576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42502" y="287378"/>
            <a:ext cx="8373934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cs-CZ" sz="1600" dirty="0" smtClean="0">
              <a:latin typeface="+mj-lt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500" dirty="0" smtClean="0">
                <a:ea typeface="Times New Roman" panose="02020603050405020304" pitchFamily="18" charset="0"/>
              </a:rPr>
              <a:t>Žadatel </a:t>
            </a:r>
            <a:r>
              <a:rPr lang="cs-CZ" sz="1500" dirty="0">
                <a:ea typeface="Times New Roman" panose="02020603050405020304" pitchFamily="18" charset="0"/>
              </a:rPr>
              <a:t>je povinen umožnit HMP provádění průběžné veřejnosprávní kontroly nakládání s peněžními prostředky podle zákona č. 320/2001 Sb., o finanční kontrole ve veřejné správě a o změně některých </a:t>
            </a:r>
            <a:r>
              <a:rPr lang="cs-CZ" sz="1500" dirty="0" smtClean="0">
                <a:ea typeface="Times New Roman" panose="02020603050405020304" pitchFamily="18" charset="0"/>
              </a:rPr>
              <a:t>zákonů. </a:t>
            </a:r>
          </a:p>
          <a:p>
            <a:pPr algn="just"/>
            <a:endParaRPr lang="cs-CZ" sz="1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500" dirty="0" smtClean="0"/>
              <a:t>Žadatel </a:t>
            </a:r>
            <a:r>
              <a:rPr lang="cs-CZ" sz="1500" dirty="0"/>
              <a:t>je povinen vykazovat </a:t>
            </a:r>
            <a:r>
              <a:rPr lang="cs-CZ" sz="1500" dirty="0" smtClean="0"/>
              <a:t>dotaci </a:t>
            </a:r>
            <a:r>
              <a:rPr lang="cs-CZ" sz="1500" dirty="0"/>
              <a:t>odděleně v rámci své účetní evidence v souladu se </a:t>
            </a:r>
            <a:r>
              <a:rPr lang="cs-CZ" sz="1500" dirty="0" smtClean="0"/>
              <a:t>zákonem č</a:t>
            </a:r>
            <a:r>
              <a:rPr lang="cs-CZ" sz="1500" dirty="0"/>
              <a:t>. 563/1991 Sb., o účetnictví, ve znění pozdějších předpisů a umožnit HMP kontrolu originálů účetních písemností</a:t>
            </a:r>
            <a:r>
              <a:rPr lang="cs-CZ" sz="1500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5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500" dirty="0"/>
              <a:t>Žadatel je povinen jednotlivé </a:t>
            </a:r>
            <a:r>
              <a:rPr lang="cs-CZ" sz="1500" dirty="0">
                <a:solidFill>
                  <a:srgbClr val="FF0000"/>
                </a:solidFill>
              </a:rPr>
              <a:t>prvotní originály účetních dokladů označovat </a:t>
            </a:r>
            <a:r>
              <a:rPr lang="cs-CZ" sz="1500" dirty="0"/>
              <a:t>tak, aby bylo zřejmé, že se jedná o náklad (výdaj) hrazený z poskytnuté </a:t>
            </a:r>
            <a:r>
              <a:rPr lang="cs-CZ" sz="1500" dirty="0" smtClean="0"/>
              <a:t>dotace </a:t>
            </a:r>
            <a:r>
              <a:rPr lang="cs-CZ" sz="1500" dirty="0"/>
              <a:t>(v případě, že finanční částka uvedená na dokladu není hrazena z </a:t>
            </a:r>
            <a:r>
              <a:rPr lang="cs-CZ" sz="1500" dirty="0" smtClean="0"/>
              <a:t>dotace </a:t>
            </a:r>
            <a:r>
              <a:rPr lang="cs-CZ" sz="1500" dirty="0"/>
              <a:t>v plné výši, je nutné uvést, jak vysoká finanční částka je z prostředků </a:t>
            </a:r>
            <a:r>
              <a:rPr lang="cs-CZ" sz="1500" dirty="0" smtClean="0"/>
              <a:t>dotace </a:t>
            </a:r>
            <a:r>
              <a:rPr lang="cs-CZ" sz="1500" dirty="0"/>
              <a:t>hrazena). Prvotní originály účetních dokladů budou označeny </a:t>
            </a:r>
            <a:r>
              <a:rPr lang="cs-CZ" sz="1500" dirty="0">
                <a:solidFill>
                  <a:srgbClr val="FF0000"/>
                </a:solidFill>
              </a:rPr>
              <a:t>názvem „Granty </a:t>
            </a:r>
            <a:r>
              <a:rPr lang="cs-CZ" sz="1500" dirty="0" smtClean="0">
                <a:solidFill>
                  <a:srgbClr val="FF0000"/>
                </a:solidFill>
              </a:rPr>
              <a:t>SOV </a:t>
            </a:r>
            <a:r>
              <a:rPr lang="cs-CZ" sz="1500" dirty="0">
                <a:solidFill>
                  <a:srgbClr val="FF0000"/>
                </a:solidFill>
              </a:rPr>
              <a:t>MHMP </a:t>
            </a:r>
            <a:r>
              <a:rPr lang="cs-CZ" sz="1500" dirty="0" smtClean="0">
                <a:solidFill>
                  <a:srgbClr val="FF0000"/>
                </a:solidFill>
              </a:rPr>
              <a:t>2020 </a:t>
            </a:r>
            <a:r>
              <a:rPr lang="cs-CZ" sz="1500" dirty="0">
                <a:solidFill>
                  <a:srgbClr val="FF0000"/>
                </a:solidFill>
              </a:rPr>
              <a:t>– PP“ </a:t>
            </a:r>
            <a:r>
              <a:rPr lang="cs-CZ" sz="1500" dirty="0" smtClean="0">
                <a:solidFill>
                  <a:srgbClr val="FF0000"/>
                </a:solidFill>
              </a:rPr>
              <a:t>a </a:t>
            </a:r>
            <a:r>
              <a:rPr lang="cs-CZ" sz="1500" dirty="0">
                <a:solidFill>
                  <a:srgbClr val="FF0000"/>
                </a:solidFill>
              </a:rPr>
              <a:t>číslem </a:t>
            </a:r>
            <a:r>
              <a:rPr lang="cs-CZ" sz="1500" dirty="0" smtClean="0">
                <a:solidFill>
                  <a:srgbClr val="FF0000"/>
                </a:solidFill>
              </a:rPr>
              <a:t>smlouvy (pokud je uzavřena).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5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500" dirty="0" smtClean="0"/>
              <a:t>Přesuny peněžních prostředků Dotace mezi jednotlivými položkami rozpočtu o více než 20 %, lze uskutečnit pouze se souhlasem odboru SOV vydaným na základě písemné žádosti podané nejpozději do </a:t>
            </a:r>
            <a:r>
              <a:rPr lang="cs-CZ" sz="1500" dirty="0" smtClean="0">
                <a:solidFill>
                  <a:srgbClr val="FF0000"/>
                </a:solidFill>
              </a:rPr>
              <a:t>15. 2. 2021.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5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500" dirty="0" smtClean="0"/>
              <a:t>Dotaci </a:t>
            </a:r>
            <a:r>
              <a:rPr lang="cs-CZ" sz="1500" dirty="0"/>
              <a:t>je možné použít na úhradu nákladů (výdajů) vzniklých od </a:t>
            </a:r>
            <a:r>
              <a:rPr lang="cs-CZ" sz="1500" dirty="0">
                <a:solidFill>
                  <a:srgbClr val="FF0000"/>
                </a:solidFill>
              </a:rPr>
              <a:t>1. 1. </a:t>
            </a:r>
            <a:r>
              <a:rPr lang="cs-CZ" sz="1500" dirty="0" smtClean="0">
                <a:solidFill>
                  <a:srgbClr val="FF0000"/>
                </a:solidFill>
              </a:rPr>
              <a:t>2020 </a:t>
            </a:r>
            <a:r>
              <a:rPr lang="cs-CZ" sz="1500" dirty="0">
                <a:solidFill>
                  <a:srgbClr val="FF0000"/>
                </a:solidFill>
              </a:rPr>
              <a:t>do </a:t>
            </a:r>
            <a:r>
              <a:rPr lang="cs-CZ" sz="1500" dirty="0" smtClean="0">
                <a:solidFill>
                  <a:srgbClr val="FF0000"/>
                </a:solidFill>
              </a:rPr>
              <a:t>31. 3. 2021 a </a:t>
            </a:r>
            <a:r>
              <a:rPr lang="cs-CZ" sz="1500" dirty="0">
                <a:solidFill>
                  <a:srgbClr val="FF0000"/>
                </a:solidFill>
              </a:rPr>
              <a:t>uhrazených od 1. 1. </a:t>
            </a:r>
            <a:r>
              <a:rPr lang="cs-CZ" sz="1500" dirty="0" smtClean="0">
                <a:solidFill>
                  <a:srgbClr val="FF0000"/>
                </a:solidFill>
              </a:rPr>
              <a:t>2020 do </a:t>
            </a:r>
            <a:r>
              <a:rPr lang="cs-CZ" sz="1500" dirty="0">
                <a:solidFill>
                  <a:srgbClr val="FF0000"/>
                </a:solidFill>
              </a:rPr>
              <a:t>31. 3. </a:t>
            </a:r>
            <a:r>
              <a:rPr lang="cs-CZ" sz="1500" dirty="0" smtClean="0">
                <a:solidFill>
                  <a:srgbClr val="FF0000"/>
                </a:solidFill>
              </a:rPr>
              <a:t>2021.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5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500" dirty="0" smtClean="0"/>
              <a:t>Žadatel </a:t>
            </a:r>
            <a:r>
              <a:rPr lang="cs-CZ" sz="1500" dirty="0"/>
              <a:t>je povinen zajistit, aby vyplacené mzdové prostředky byly podloženy prvotními doklady, zejména doklady o počtu odpracovaných hodin a výkonech, umožňujícími kontrolu </a:t>
            </a:r>
            <a:endParaRPr lang="cs-CZ" sz="1500" dirty="0" smtClean="0"/>
          </a:p>
          <a:p>
            <a:pPr algn="just"/>
            <a:r>
              <a:rPr lang="cs-CZ" sz="1500" dirty="0"/>
              <a:t> </a:t>
            </a:r>
            <a:r>
              <a:rPr lang="cs-CZ" sz="1500" dirty="0" smtClean="0"/>
              <a:t>      skutečně </a:t>
            </a:r>
            <a:r>
              <a:rPr lang="cs-CZ" sz="1500" dirty="0"/>
              <a:t>provedené práce.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613393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6106" y="73115"/>
            <a:ext cx="8373934" cy="11331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2000" dirty="0"/>
              <a:t>Školy a školská zařízení nemohou dotaci požadovat a </a:t>
            </a:r>
            <a:r>
              <a:rPr lang="cs-CZ" sz="2000" dirty="0" smtClean="0"/>
              <a:t>použít na</a:t>
            </a:r>
            <a:r>
              <a:rPr lang="cs-CZ" sz="2000" dirty="0"/>
              <a:t>:</a:t>
            </a:r>
            <a:br>
              <a:rPr lang="cs-CZ" sz="2000" dirty="0"/>
            </a:b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4400" y="1127051"/>
            <a:ext cx="8373934" cy="514615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 smtClean="0"/>
              <a:t>režii </a:t>
            </a:r>
            <a:r>
              <a:rPr lang="cs-CZ" sz="1600" dirty="0"/>
              <a:t>(tj. energii, topení, vodu, opravy a údržbu, pohonné hmoty</a:t>
            </a:r>
            <a:r>
              <a:rPr lang="cs-CZ" sz="1600" dirty="0" smtClean="0"/>
              <a:t>);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 smtClean="0"/>
              <a:t>investice;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 smtClean="0"/>
              <a:t>stravu;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 smtClean="0"/>
              <a:t>cestovné;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 smtClean="0"/>
              <a:t>nákup </a:t>
            </a:r>
            <a:r>
              <a:rPr lang="cs-CZ" sz="1600" dirty="0"/>
              <a:t>či opravu prostředků výpočetní ani jiné techniky či spotřební </a:t>
            </a:r>
            <a:r>
              <a:rPr lang="cs-CZ" sz="1600" dirty="0" smtClean="0"/>
              <a:t>elektroniky;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 smtClean="0"/>
              <a:t>reprezentaci </a:t>
            </a:r>
            <a:r>
              <a:rPr lang="cs-CZ" sz="1600" dirty="0"/>
              <a:t>(tzn. pohoštění, dary a obdobná plnění</a:t>
            </a:r>
            <a:r>
              <a:rPr lang="cs-CZ" sz="1600" dirty="0" smtClean="0"/>
              <a:t>);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 smtClean="0"/>
              <a:t>zahraniční </a:t>
            </a:r>
            <a:r>
              <a:rPr lang="cs-CZ" sz="1600" dirty="0"/>
              <a:t>cestovné a úhradu cestovních náhrad nad rámec zákona č. 262/2006 Sb., zákoník práce, ve znění pozdějších </a:t>
            </a:r>
            <a:r>
              <a:rPr lang="cs-CZ" sz="1600" dirty="0" smtClean="0"/>
              <a:t>předpisů;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 smtClean="0"/>
              <a:t>platy </a:t>
            </a:r>
            <a:r>
              <a:rPr lang="cs-CZ" sz="1600" dirty="0"/>
              <a:t>zaměstnanců; mohou být hrazeny pouze ostatní platby za provedenou práci (na základě DPP a DPČ realizované nad rámec vyučovacího úvazku </a:t>
            </a:r>
            <a:r>
              <a:rPr lang="cs-CZ" sz="1600" dirty="0" smtClean="0"/>
              <a:t>pedagoga/metodika)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 smtClean="0"/>
              <a:t>provedení </a:t>
            </a:r>
            <a:r>
              <a:rPr lang="cs-CZ" sz="1600" dirty="0"/>
              <a:t>auditu, na pokuty a sankce, </a:t>
            </a:r>
            <a:r>
              <a:rPr lang="cs-CZ" sz="1600" dirty="0" smtClean="0"/>
              <a:t>úroky;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 smtClean="0"/>
              <a:t>úhrady </a:t>
            </a:r>
            <a:r>
              <a:rPr lang="cs-CZ" sz="1600" dirty="0"/>
              <a:t>telekomunikací (úhrady služeb včetně nákupu telefonních karet</a:t>
            </a:r>
            <a:r>
              <a:rPr lang="cs-CZ" sz="1600" dirty="0" smtClean="0"/>
              <a:t>);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 smtClean="0"/>
              <a:t>splátky </a:t>
            </a:r>
            <a:r>
              <a:rPr lang="cs-CZ" sz="1600" dirty="0"/>
              <a:t>půjček a </a:t>
            </a:r>
            <a:r>
              <a:rPr lang="cs-CZ" sz="1600" dirty="0" smtClean="0"/>
              <a:t>leasing;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 smtClean="0"/>
              <a:t>školy </a:t>
            </a:r>
            <a:r>
              <a:rPr lang="cs-CZ" sz="1600" dirty="0"/>
              <a:t>v přírodě a školní </a:t>
            </a:r>
            <a:r>
              <a:rPr lang="cs-CZ" sz="1600" dirty="0" smtClean="0"/>
              <a:t>výlety;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 smtClean="0"/>
              <a:t>odměnu </a:t>
            </a:r>
            <a:r>
              <a:rPr lang="cs-CZ" sz="1600" dirty="0"/>
              <a:t>za vypracování </a:t>
            </a:r>
            <a:r>
              <a:rPr lang="cs-CZ" sz="1600" dirty="0" smtClean="0"/>
              <a:t>žádosti/projektu;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 smtClean="0"/>
              <a:t>členské poplatky;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 smtClean="0"/>
              <a:t>nespecifikované výdaje.</a:t>
            </a:r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120087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442" y="206540"/>
            <a:ext cx="8373934" cy="97367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2000" dirty="0"/>
              <a:t>Organizace nemohou dotaci požadovat </a:t>
            </a:r>
            <a:r>
              <a:rPr lang="cs-CZ" sz="2000" dirty="0" smtClean="0"/>
              <a:t>a použít na</a:t>
            </a:r>
            <a:r>
              <a:rPr lang="cs-CZ" sz="2000" dirty="0"/>
              <a:t>:</a:t>
            </a:r>
            <a:br>
              <a:rPr lang="cs-CZ" sz="2000" dirty="0"/>
            </a:b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664" y="850605"/>
            <a:ext cx="8373934" cy="547576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 smtClean="0"/>
              <a:t>odpisy </a:t>
            </a:r>
            <a:r>
              <a:rPr lang="cs-CZ" sz="1600" dirty="0"/>
              <a:t>majetku, </a:t>
            </a:r>
            <a:r>
              <a:rPr lang="cs-CZ" sz="1600" dirty="0" smtClean="0"/>
              <a:t>rezervy;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 smtClean="0"/>
              <a:t>pohoštění</a:t>
            </a:r>
            <a:r>
              <a:rPr lang="cs-CZ" sz="1600" dirty="0"/>
              <a:t>, dary a </a:t>
            </a:r>
            <a:r>
              <a:rPr lang="cs-CZ" sz="1600" dirty="0" smtClean="0"/>
              <a:t>reprezentaci;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 smtClean="0"/>
              <a:t>splátky </a:t>
            </a:r>
            <a:r>
              <a:rPr lang="cs-CZ" sz="1600" dirty="0"/>
              <a:t>půjček a </a:t>
            </a:r>
            <a:r>
              <a:rPr lang="cs-CZ" sz="1600" dirty="0" smtClean="0"/>
              <a:t>leasing;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 smtClean="0"/>
              <a:t>provedení </a:t>
            </a:r>
            <a:r>
              <a:rPr lang="cs-CZ" sz="1600" dirty="0"/>
              <a:t>účetního či daňového </a:t>
            </a:r>
            <a:r>
              <a:rPr lang="cs-CZ" sz="1600" dirty="0" smtClean="0"/>
              <a:t>auditu;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 smtClean="0"/>
              <a:t>mzdy </a:t>
            </a:r>
            <a:r>
              <a:rPr lang="cs-CZ" sz="1600" dirty="0"/>
              <a:t>funkcionářů a odměny členů statutárních orgánů právnických </a:t>
            </a:r>
            <a:r>
              <a:rPr lang="cs-CZ" sz="1600" dirty="0" smtClean="0"/>
              <a:t>osob;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/>
              <a:t>n</a:t>
            </a:r>
            <a:r>
              <a:rPr lang="cs-CZ" sz="1600" dirty="0" smtClean="0"/>
              <a:t>a </a:t>
            </a:r>
            <a:r>
              <a:rPr lang="cs-CZ" sz="1600" dirty="0"/>
              <a:t>členské poplatky/příspěvky v </a:t>
            </a:r>
            <a:r>
              <a:rPr lang="cs-CZ" sz="1600" dirty="0" smtClean="0"/>
              <a:t>institucích/asociacích;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 smtClean="0"/>
              <a:t>tvorbu </a:t>
            </a:r>
            <a:r>
              <a:rPr lang="cs-CZ" sz="1600" dirty="0"/>
              <a:t>zisku a </a:t>
            </a:r>
            <a:r>
              <a:rPr lang="cs-CZ" sz="1600" dirty="0" smtClean="0"/>
              <a:t>jmění;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 smtClean="0"/>
              <a:t>rekondiční </a:t>
            </a:r>
            <a:r>
              <a:rPr lang="cs-CZ" sz="1600" dirty="0"/>
              <a:t>a rekreační </a:t>
            </a:r>
            <a:r>
              <a:rPr lang="cs-CZ" sz="1600" dirty="0" smtClean="0"/>
              <a:t>pobyty;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 smtClean="0"/>
              <a:t>DPH</a:t>
            </a:r>
            <a:r>
              <a:rPr lang="cs-CZ" sz="1600" dirty="0"/>
              <a:t>, o jejíž vrácení je možné právoplatně </a:t>
            </a:r>
            <a:r>
              <a:rPr lang="cs-CZ" sz="1600" dirty="0" smtClean="0"/>
              <a:t>žádat;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 smtClean="0"/>
              <a:t>pokuty</a:t>
            </a:r>
            <a:r>
              <a:rPr lang="cs-CZ" sz="1600" dirty="0"/>
              <a:t>, sankce, </a:t>
            </a:r>
            <a:r>
              <a:rPr lang="cs-CZ" sz="1600" dirty="0" smtClean="0"/>
              <a:t>úroky;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 smtClean="0"/>
              <a:t>daně </a:t>
            </a:r>
            <a:r>
              <a:rPr lang="cs-CZ" sz="1600" dirty="0"/>
              <a:t>a </a:t>
            </a:r>
            <a:r>
              <a:rPr lang="cs-CZ" sz="1600" dirty="0" smtClean="0"/>
              <a:t>poplatky;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 smtClean="0"/>
              <a:t>úhradu </a:t>
            </a:r>
            <a:r>
              <a:rPr lang="cs-CZ" sz="1600" dirty="0"/>
              <a:t>nákladů na zdravotní péči, pokud je hrazena podle zákona č. 48/1997 Sb., o veřejném zdravotním pojištění, ve znění pozdějších předpisů; nemá-li žadatel uzavřenou </a:t>
            </a:r>
            <a:r>
              <a:rPr lang="cs-CZ" sz="1600" dirty="0" smtClean="0"/>
              <a:t>smlouvu s </a:t>
            </a:r>
            <a:r>
              <a:rPr lang="cs-CZ" sz="1600" dirty="0"/>
              <a:t>veřejnou zdravotní pojišťovnou, je povinen tuto skutečnost uvést a </a:t>
            </a:r>
            <a:r>
              <a:rPr lang="cs-CZ" sz="1600" dirty="0" smtClean="0"/>
              <a:t>zdůvodnit;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 smtClean="0"/>
              <a:t>pořízení </a:t>
            </a:r>
            <a:r>
              <a:rPr lang="cs-CZ" sz="1600" dirty="0"/>
              <a:t>nebo technické zhodnocení dlouhodobého hmotného a nehmotného majetku (dlouhodobým hmotným majetkem se rozumí majetek, jehož doba použitelnosti je delší než jeden rok a vstupní cena vyšší než 40 000 Kč; dlouhodobým nehmotným majetkem se rozumí majetek, jehož doba použitelnosti je delší než jeden rok a vstupní cena vyšší než 60 000 Kč</a:t>
            </a:r>
            <a:r>
              <a:rPr lang="cs-CZ" sz="1600" dirty="0" smtClean="0"/>
              <a:t>);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 smtClean="0"/>
              <a:t>zahraniční </a:t>
            </a:r>
            <a:r>
              <a:rPr lang="cs-CZ" sz="1600" dirty="0"/>
              <a:t>cesty a zahraniční </a:t>
            </a:r>
            <a:r>
              <a:rPr lang="cs-CZ" sz="1600" dirty="0" smtClean="0"/>
              <a:t>stáže;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 smtClean="0"/>
              <a:t>jazykové </a:t>
            </a:r>
            <a:r>
              <a:rPr lang="cs-CZ" sz="1600" dirty="0"/>
              <a:t>kurzy a jiné vzdělávací akce přímo nesouvisející s poskytovanou </a:t>
            </a:r>
            <a:r>
              <a:rPr lang="cs-CZ" sz="1600" dirty="0" smtClean="0"/>
              <a:t>službou;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 smtClean="0"/>
              <a:t>nespecifikované </a:t>
            </a:r>
            <a:r>
              <a:rPr lang="cs-CZ" sz="1600" dirty="0"/>
              <a:t>výdaje (tj. výdaje nerozepsané a výdaje, které nelze účetně doložit).</a:t>
            </a:r>
          </a:p>
          <a:p>
            <a:pPr>
              <a:lnSpc>
                <a:spcPct val="100000"/>
              </a:lnSpc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6847666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1870" y="658212"/>
            <a:ext cx="8546316" cy="6199788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rgbClr val="FF0000"/>
                </a:solidFill>
              </a:rPr>
              <a:t>Škola</a:t>
            </a:r>
            <a:r>
              <a:rPr lang="cs-CZ" sz="1600" dirty="0">
                <a:solidFill>
                  <a:srgbClr val="FF0000"/>
                </a:solidFill>
              </a:rPr>
              <a:t> </a:t>
            </a:r>
            <a:r>
              <a:rPr lang="cs-CZ" sz="1600" dirty="0" smtClean="0">
                <a:solidFill>
                  <a:srgbClr val="FF0000"/>
                </a:solidFill>
              </a:rPr>
              <a:t>nebo školské zařízení</a:t>
            </a:r>
            <a:r>
              <a:rPr lang="cs-CZ" sz="1600" dirty="0" smtClean="0"/>
              <a:t>, </a:t>
            </a:r>
            <a:r>
              <a:rPr lang="cs-CZ" sz="1600" dirty="0"/>
              <a:t>může použít </a:t>
            </a:r>
            <a:r>
              <a:rPr lang="cs-CZ" sz="1600" dirty="0" smtClean="0"/>
              <a:t>dotaci </a:t>
            </a:r>
            <a:r>
              <a:rPr lang="cs-CZ" sz="1600" dirty="0"/>
              <a:t>na úhradu nákladů pouze </a:t>
            </a:r>
            <a:r>
              <a:rPr lang="cs-CZ" sz="1600" dirty="0" smtClean="0"/>
              <a:t>v </a:t>
            </a:r>
            <a:r>
              <a:rPr lang="cs-CZ" sz="1600" dirty="0"/>
              <a:t>položkách </a:t>
            </a:r>
            <a:r>
              <a:rPr lang="cs-CZ" sz="1600" dirty="0">
                <a:solidFill>
                  <a:srgbClr val="FF0000"/>
                </a:solidFill>
              </a:rPr>
              <a:t>materiál, služby a mzdové náklady. </a:t>
            </a:r>
            <a:endParaRPr lang="cs-CZ" sz="1600" dirty="0" smtClean="0">
              <a:solidFill>
                <a:srgbClr val="FF0000"/>
              </a:solidFill>
            </a:endParaRPr>
          </a:p>
          <a:p>
            <a:pPr marL="0" lvl="0" indent="0">
              <a:lnSpc>
                <a:spcPct val="100000"/>
              </a:lnSpc>
              <a:buNone/>
            </a:pPr>
            <a:endParaRPr lang="cs-CZ" sz="1600" dirty="0"/>
          </a:p>
          <a:p>
            <a:pPr lv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 smtClean="0"/>
              <a:t>Příjemce </a:t>
            </a:r>
            <a:r>
              <a:rPr lang="cs-CZ" sz="1600" dirty="0"/>
              <a:t>je povinen po dobu deseti let od skončení projektu archivovat následující materiály: </a:t>
            </a:r>
            <a:endParaRPr lang="cs-CZ" sz="1600" dirty="0" smtClean="0"/>
          </a:p>
          <a:p>
            <a:pPr lvl="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446088" lvl="0" indent="-180975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 žádost včetně povinných příloh, </a:t>
            </a:r>
          </a:p>
          <a:p>
            <a:pPr marL="542925" lvl="0" indent="-277813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originály dokladů prokazujících použití dotace, </a:t>
            </a:r>
          </a:p>
          <a:p>
            <a:pPr marL="542925" lvl="0" indent="-277813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závěrečnou zprávu a </a:t>
            </a:r>
            <a:r>
              <a:rPr lang="cs-CZ" sz="1600" dirty="0"/>
              <a:t>vyúčtování, </a:t>
            </a:r>
            <a:endParaRPr lang="cs-CZ" sz="1600" dirty="0" smtClean="0"/>
          </a:p>
          <a:p>
            <a:pPr marL="542925" lvl="0" indent="-277813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a </a:t>
            </a:r>
            <a:r>
              <a:rPr lang="cs-CZ" sz="1600" dirty="0"/>
              <a:t>popř. </a:t>
            </a:r>
            <a:r>
              <a:rPr lang="cs-CZ" sz="1600" dirty="0" smtClean="0"/>
              <a:t>smlouvu.</a:t>
            </a:r>
          </a:p>
          <a:p>
            <a:pPr marL="550862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1600" dirty="0"/>
          </a:p>
          <a:p>
            <a:pPr lv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/>
              <a:t>Žadatel je povinen využít </a:t>
            </a:r>
            <a:r>
              <a:rPr lang="cs-CZ" sz="1600" dirty="0" smtClean="0"/>
              <a:t>dotaci hospodárně a efektivně.</a:t>
            </a:r>
          </a:p>
          <a:p>
            <a:pPr marL="0" lvl="0" indent="0">
              <a:lnSpc>
                <a:spcPct val="100000"/>
              </a:lnSpc>
              <a:buNone/>
            </a:pPr>
            <a:endParaRPr lang="cs-CZ" sz="1600" dirty="0" smtClean="0"/>
          </a:p>
          <a:p>
            <a:pPr lv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 smtClean="0"/>
              <a:t>Žadatel </a:t>
            </a:r>
            <a:r>
              <a:rPr lang="cs-CZ" sz="1600" dirty="0"/>
              <a:t>je povinen na všech propagačních materiálech souvisejících s realizací </a:t>
            </a:r>
            <a:r>
              <a:rPr lang="cs-CZ" sz="1600" dirty="0" smtClean="0"/>
              <a:t>projektu </a:t>
            </a:r>
            <a:r>
              <a:rPr lang="cs-CZ" sz="1600" dirty="0"/>
              <a:t>uvádět HMP a logo HMP jako </a:t>
            </a:r>
            <a:r>
              <a:rPr lang="cs-CZ" sz="1600" dirty="0" smtClean="0"/>
              <a:t>poskytovatele finanční podpory.</a:t>
            </a:r>
          </a:p>
          <a:p>
            <a:pPr lvl="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1600" dirty="0" smtClean="0"/>
          </a:p>
          <a:p>
            <a:pPr lv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/>
              <a:t>Žadatel informuje </a:t>
            </a:r>
            <a:r>
              <a:rPr lang="cs-CZ" sz="1600" dirty="0" smtClean="0"/>
              <a:t>odbor SOV </a:t>
            </a:r>
            <a:r>
              <a:rPr lang="cs-CZ" sz="1600" dirty="0"/>
              <a:t>o termínech realizace </a:t>
            </a:r>
            <a:r>
              <a:rPr lang="cs-CZ" sz="1600" dirty="0" smtClean="0"/>
              <a:t>projektu </a:t>
            </a:r>
            <a:r>
              <a:rPr lang="cs-CZ" sz="1600" dirty="0"/>
              <a:t>a umožní </a:t>
            </a:r>
            <a:r>
              <a:rPr lang="cs-CZ" sz="1600" dirty="0" smtClean="0"/>
              <a:t>provádění </a:t>
            </a:r>
            <a:r>
              <a:rPr lang="cs-CZ" sz="1600" dirty="0"/>
              <a:t>kontroly realizace </a:t>
            </a:r>
            <a:r>
              <a:rPr lang="cs-CZ" sz="1600" dirty="0" smtClean="0"/>
              <a:t>projektu.</a:t>
            </a:r>
          </a:p>
          <a:p>
            <a:pPr lvl="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1600" dirty="0" smtClean="0"/>
          </a:p>
          <a:p>
            <a:pPr lv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/>
              <a:t>Žadatel je povinen bez zbytečných odkladů písemně </a:t>
            </a:r>
            <a:r>
              <a:rPr lang="cs-CZ" sz="1600" dirty="0" smtClean="0"/>
              <a:t>sdělit odboru SOV veškeré </a:t>
            </a:r>
            <a:r>
              <a:rPr lang="cs-CZ" sz="1600" dirty="0"/>
              <a:t>změny údajů uváděných v </a:t>
            </a:r>
            <a:r>
              <a:rPr lang="cs-CZ" sz="1600" dirty="0" smtClean="0"/>
              <a:t>žádosti</a:t>
            </a:r>
            <a:r>
              <a:rPr lang="cs-CZ" sz="1600" dirty="0"/>
              <a:t>, </a:t>
            </a:r>
            <a:r>
              <a:rPr lang="cs-CZ" sz="1600" dirty="0" smtClean="0"/>
              <a:t>smlouvě </a:t>
            </a:r>
            <a:r>
              <a:rPr lang="cs-CZ" sz="1600" dirty="0"/>
              <a:t>nebo jiné skutečnosti, které mají vliv na realizaci </a:t>
            </a:r>
            <a:r>
              <a:rPr lang="cs-CZ" sz="1600" dirty="0" smtClean="0"/>
              <a:t>projektu.</a:t>
            </a:r>
            <a:endParaRPr lang="cs-CZ" sz="1600" dirty="0"/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9058969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8828" y="691118"/>
            <a:ext cx="8373934" cy="5030207"/>
          </a:xfrm>
        </p:spPr>
        <p:txBody>
          <a:bodyPr/>
          <a:lstStyle/>
          <a:p>
            <a:pPr lv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/>
              <a:t>Žadatel je povinen na výzvu HMP bezodkladně písemně poskytnout upřesňující informace související s </a:t>
            </a:r>
            <a:r>
              <a:rPr lang="cs-CZ" sz="1600" dirty="0" smtClean="0"/>
              <a:t>žádostí.</a:t>
            </a:r>
          </a:p>
          <a:p>
            <a:pPr lvl="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1600" dirty="0"/>
          </a:p>
          <a:p>
            <a:pPr lvl="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 smtClean="0"/>
              <a:t>Projekt </a:t>
            </a:r>
            <a:r>
              <a:rPr lang="cs-CZ" sz="1600" dirty="0"/>
              <a:t>může být spolufinancován z obecních a krajských rozpočtů, státního rozpočtu, z prostředků evropských fondů a z jiných zdrojů (tzv. vícezdrojové financování). Duplicitní úhrada stejných výdajů z různých veřejných i jiných zdrojů není </a:t>
            </a:r>
            <a:r>
              <a:rPr lang="cs-CZ" sz="1600" dirty="0" smtClean="0"/>
              <a:t>dovolena.</a:t>
            </a:r>
          </a:p>
          <a:p>
            <a:pPr lvl="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0" lvl="0" indent="0" algn="just">
              <a:lnSpc>
                <a:spcPct val="100000"/>
              </a:lnSpc>
              <a:buNone/>
            </a:pPr>
            <a:endParaRPr lang="cs-CZ" sz="1600" dirty="0"/>
          </a:p>
          <a:p>
            <a:pPr lvl="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/>
              <a:t>Žadatel, který je školou a podal </a:t>
            </a:r>
            <a:r>
              <a:rPr lang="cs-CZ" sz="1600" dirty="0" smtClean="0"/>
              <a:t>žádost </a:t>
            </a:r>
            <a:r>
              <a:rPr lang="cs-CZ" sz="1600" dirty="0"/>
              <a:t>v rámci </a:t>
            </a:r>
            <a:r>
              <a:rPr lang="cs-CZ" sz="1600" dirty="0" smtClean="0"/>
              <a:t>programu </a:t>
            </a:r>
            <a:r>
              <a:rPr lang="cs-CZ" sz="1600" dirty="0"/>
              <a:t>č. II., bude zvýhodněn při rozhodování </a:t>
            </a:r>
            <a:r>
              <a:rPr lang="cs-CZ" sz="1600" dirty="0" smtClean="0"/>
              <a:t>o </a:t>
            </a:r>
            <a:r>
              <a:rPr lang="cs-CZ" sz="1600" dirty="0"/>
              <a:t>poskytnutí </a:t>
            </a:r>
            <a:r>
              <a:rPr lang="cs-CZ" sz="1600" dirty="0" smtClean="0"/>
              <a:t>dotace</a:t>
            </a:r>
            <a:r>
              <a:rPr lang="cs-CZ" sz="1600" dirty="0"/>
              <a:t>, jestliže bude zaregistrován a bude využívat, </a:t>
            </a:r>
            <a:r>
              <a:rPr lang="cs-CZ" sz="1600" dirty="0" smtClean="0">
                <a:solidFill>
                  <a:srgbClr val="FF0000"/>
                </a:solidFill>
              </a:rPr>
              <a:t>on-line</a:t>
            </a:r>
            <a:r>
              <a:rPr lang="cs-CZ" sz="1600" dirty="0" smtClean="0"/>
              <a:t> </a:t>
            </a:r>
            <a:r>
              <a:rPr lang="cs-CZ" sz="1600" dirty="0" smtClean="0">
                <a:solidFill>
                  <a:srgbClr val="FF0000"/>
                </a:solidFill>
              </a:rPr>
              <a:t>systém </a:t>
            </a:r>
            <a:r>
              <a:rPr lang="cs-CZ" sz="1600" dirty="0">
                <a:solidFill>
                  <a:srgbClr val="FF0000"/>
                </a:solidFill>
              </a:rPr>
              <a:t>výkaznictví preventivních aktivit</a:t>
            </a:r>
            <a:r>
              <a:rPr lang="cs-CZ" sz="1600" dirty="0"/>
              <a:t>, který je dostupný na: </a:t>
            </a:r>
            <a:r>
              <a:rPr lang="cs-CZ" sz="1600" dirty="0">
                <a:hlinkClick r:id="rId2"/>
              </a:rPr>
              <a:t>www.preventivni-aktivity.cz. </a:t>
            </a:r>
            <a:endParaRPr lang="cs-CZ" sz="1600" dirty="0"/>
          </a:p>
          <a:p>
            <a:pPr marL="0" indent="0" algn="just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30" name="Picture 6" descr="Banner ad_600x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28" y="4598506"/>
            <a:ext cx="7815670" cy="78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822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74400" y="347958"/>
            <a:ext cx="8140950" cy="1342731"/>
          </a:xfrm>
        </p:spPr>
        <p:txBody>
          <a:bodyPr>
            <a:normAutofit fontScale="90000"/>
          </a:bodyPr>
          <a:lstStyle/>
          <a:p>
            <a:r>
              <a:rPr lang="cs-CZ" sz="29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Vyhlášené programy</a:t>
            </a:r>
            <a:r>
              <a:rPr lang="cs-CZ" sz="3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cs-CZ" sz="3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cs-CZ" sz="3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cs-CZ" sz="3200" dirty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endParaRPr lang="cs-CZ" sz="3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74400" y="998452"/>
            <a:ext cx="8373934" cy="5127219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cs-CZ" sz="1600" dirty="0" smtClean="0"/>
              <a:t>I</a:t>
            </a:r>
            <a:r>
              <a:rPr lang="cs-CZ" sz="1600" dirty="0"/>
              <a:t>:  </a:t>
            </a:r>
            <a:r>
              <a:rPr lang="cs-CZ" sz="1600" dirty="0" smtClean="0"/>
              <a:t>Vzdělávání </a:t>
            </a:r>
            <a:r>
              <a:rPr lang="cs-CZ" sz="1600" dirty="0"/>
              <a:t>v oblasti primární prevence rizikového chování pro pedagogické pracovníky škol a školských  </a:t>
            </a:r>
            <a:r>
              <a:rPr lang="cs-CZ" sz="1600" dirty="0" smtClean="0"/>
              <a:t>       zařízení</a:t>
            </a:r>
            <a:endParaRPr lang="cs-CZ" sz="1600" dirty="0"/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1600" dirty="0"/>
              <a:t>I</a:t>
            </a:r>
            <a:r>
              <a:rPr lang="cs-CZ" sz="1600" dirty="0" smtClean="0"/>
              <a:t>I</a:t>
            </a:r>
            <a:r>
              <a:rPr lang="cs-CZ" sz="1600" dirty="0"/>
              <a:t>: Program všeobecné a selektivní primární prevence rizikového chování realizované ve </a:t>
            </a:r>
            <a:r>
              <a:rPr lang="cs-CZ" sz="1600" dirty="0" smtClean="0"/>
              <a:t>školách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1600" dirty="0" smtClean="0"/>
              <a:t>III: Program </a:t>
            </a:r>
            <a:r>
              <a:rPr lang="cs-CZ" sz="1600" dirty="0"/>
              <a:t>všeobecné, selektivní a indikované primární prevence pro školská zařízení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1600" dirty="0" smtClean="0"/>
              <a:t>IV: Program </a:t>
            </a:r>
            <a:r>
              <a:rPr lang="cs-CZ" sz="1600" dirty="0"/>
              <a:t>všeobecné, selektivní a indikované primární prevence ve školách realizované </a:t>
            </a:r>
            <a:r>
              <a:rPr lang="cs-CZ" sz="1600" dirty="0" smtClean="0"/>
              <a:t>Žadatelem s </a:t>
            </a:r>
            <a:r>
              <a:rPr lang="cs-CZ" sz="1600" dirty="0"/>
              <a:t>certifikací odborné způsobilosti poskytovatelů programů primární prevence rizikového </a:t>
            </a:r>
            <a:r>
              <a:rPr lang="cs-CZ" sz="1600" dirty="0" smtClean="0"/>
              <a:t>chování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cs-CZ" sz="1600" dirty="0" smtClean="0"/>
          </a:p>
          <a:p>
            <a:pPr marL="0" indent="0" algn="just">
              <a:lnSpc>
                <a:spcPct val="100000"/>
              </a:lnSpc>
              <a:buNone/>
            </a:pPr>
            <a:endParaRPr lang="cs-CZ" sz="1600" dirty="0"/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</a:rPr>
              <a:t>Předpokládaný objem finančních prostředků: 11 mil. Kč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cs-CZ" sz="3100" dirty="0"/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</a:rPr>
              <a:t>Okruh </a:t>
            </a:r>
            <a:r>
              <a:rPr lang="cs-CZ" sz="3100" dirty="0">
                <a:solidFill>
                  <a:schemeClr val="accent1">
                    <a:lumMod val="75000"/>
                  </a:schemeClr>
                </a:solidFill>
              </a:rPr>
              <a:t>způsobilých žadatelů</a:t>
            </a:r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cs-CZ" sz="1600" dirty="0" smtClean="0"/>
          </a:p>
          <a:p>
            <a:pPr lvl="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rgbClr val="FF0000"/>
                </a:solidFill>
              </a:rPr>
              <a:t>škola  </a:t>
            </a:r>
            <a:r>
              <a:rPr lang="cs-CZ" sz="1600" dirty="0" smtClean="0"/>
              <a:t>– program I/1, 2 a 4 a II.</a:t>
            </a:r>
          </a:p>
          <a:p>
            <a:pPr lvl="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FF0000"/>
                </a:solidFill>
              </a:rPr>
              <a:t>š</a:t>
            </a:r>
            <a:r>
              <a:rPr lang="cs-CZ" sz="1600" dirty="0" smtClean="0">
                <a:solidFill>
                  <a:srgbClr val="FF0000"/>
                </a:solidFill>
              </a:rPr>
              <a:t>kolské zařízení </a:t>
            </a:r>
            <a:r>
              <a:rPr lang="cs-CZ" sz="1600" dirty="0" smtClean="0"/>
              <a:t>– program III.</a:t>
            </a:r>
          </a:p>
          <a:p>
            <a:pPr lvl="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/>
              <a:t>u</a:t>
            </a:r>
            <a:r>
              <a:rPr lang="cs-CZ" sz="1600" dirty="0" smtClean="0"/>
              <a:t> </a:t>
            </a:r>
            <a:r>
              <a:rPr lang="cs-CZ" sz="1600" dirty="0"/>
              <a:t>programů č. I/3. a č. IV. </a:t>
            </a:r>
            <a:r>
              <a:rPr lang="cs-CZ" sz="1600" dirty="0" smtClean="0">
                <a:solidFill>
                  <a:srgbClr val="FF0000"/>
                </a:solidFill>
              </a:rPr>
              <a:t>právnická </a:t>
            </a:r>
            <a:r>
              <a:rPr lang="cs-CZ" sz="1600" dirty="0">
                <a:solidFill>
                  <a:srgbClr val="FF0000"/>
                </a:solidFill>
              </a:rPr>
              <a:t>nebo fyzická osoba</a:t>
            </a:r>
            <a:r>
              <a:rPr lang="cs-CZ" sz="1600" dirty="0"/>
              <a:t>, která má u programu I/3 </a:t>
            </a:r>
            <a:r>
              <a:rPr lang="cs-CZ" sz="1600" dirty="0">
                <a:solidFill>
                  <a:srgbClr val="FF0000"/>
                </a:solidFill>
              </a:rPr>
              <a:t>akreditaci </a:t>
            </a:r>
            <a:r>
              <a:rPr lang="cs-CZ" sz="1600" dirty="0"/>
              <a:t>vzdělávací akce a u programu IV.</a:t>
            </a:r>
            <a:r>
              <a:rPr lang="cs-CZ" sz="1600" dirty="0">
                <a:solidFill>
                  <a:srgbClr val="FF0000"/>
                </a:solidFill>
              </a:rPr>
              <a:t> certifikaci </a:t>
            </a:r>
            <a:r>
              <a:rPr lang="cs-CZ" sz="1600" dirty="0" smtClean="0"/>
              <a:t>odborné způsobilosti </a:t>
            </a:r>
            <a:r>
              <a:rPr lang="cs-CZ" sz="1600" dirty="0"/>
              <a:t>poskytovatelů programů primární prevence rizikového chování. </a:t>
            </a:r>
          </a:p>
          <a:p>
            <a:pPr lvl="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1600" dirty="0"/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1600" dirty="0"/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3608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898525">
              <a:tabLst>
                <a:tab pos="712788" algn="l"/>
              </a:tabLst>
            </a:pPr>
            <a:r>
              <a:rPr lang="cs-CZ" sz="2900" dirty="0">
                <a:solidFill>
                  <a:schemeClr val="accent1">
                    <a:lumMod val="75000"/>
                  </a:schemeClr>
                </a:solidFill>
              </a:rPr>
              <a:t>Kritéria pro hodnocení žádostí</a:t>
            </a:r>
            <a:r>
              <a:rPr lang="cs-CZ" sz="54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cs-CZ" sz="5400" dirty="0">
                <a:solidFill>
                  <a:schemeClr val="accent1">
                    <a:lumMod val="75000"/>
                  </a:schemeClr>
                </a:solidFill>
              </a:rPr>
            </a:b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222207"/>
            <a:ext cx="8373934" cy="49664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dirty="0" smtClean="0"/>
              <a:t>Odbor </a:t>
            </a:r>
            <a:r>
              <a:rPr lang="cs-CZ" sz="1600" dirty="0"/>
              <a:t>MHMP posoudí, zda Žádost splňuje formální </a:t>
            </a:r>
            <a:r>
              <a:rPr lang="cs-CZ" sz="1600" dirty="0" smtClean="0"/>
              <a:t>náležitosti</a:t>
            </a:r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r>
              <a:rPr lang="pl-PL" sz="1600" b="1" dirty="0" smtClean="0"/>
              <a:t>Žádost byla podána  </a:t>
            </a:r>
          </a:p>
          <a:p>
            <a:pPr marL="0" indent="0">
              <a:buNone/>
            </a:pPr>
            <a:r>
              <a:rPr lang="pl-PL" sz="1600" b="1" dirty="0" smtClean="0"/>
              <a:t>                           </a:t>
            </a:r>
          </a:p>
          <a:p>
            <a:r>
              <a:rPr lang="cs-CZ" sz="1600" dirty="0" smtClean="0"/>
              <a:t>včas </a:t>
            </a:r>
            <a:r>
              <a:rPr lang="cs-CZ" sz="1600" dirty="0"/>
              <a:t>(ve lhůtě pro podání </a:t>
            </a:r>
            <a:r>
              <a:rPr lang="cs-CZ" sz="1600" dirty="0" smtClean="0"/>
              <a:t>Žádosti)</a:t>
            </a:r>
          </a:p>
          <a:p>
            <a:r>
              <a:rPr lang="cs-CZ" sz="1600" dirty="0" smtClean="0"/>
              <a:t>řádně </a:t>
            </a:r>
            <a:r>
              <a:rPr lang="cs-CZ" sz="1600" dirty="0"/>
              <a:t>(věcně správně a kompletně vyplněná) </a:t>
            </a:r>
            <a:endParaRPr lang="cs-CZ" sz="1600" dirty="0" smtClean="0"/>
          </a:p>
          <a:p>
            <a:r>
              <a:rPr lang="cs-CZ" sz="1600" dirty="0" smtClean="0"/>
              <a:t>požadovaným </a:t>
            </a:r>
            <a:r>
              <a:rPr lang="cs-CZ" sz="1600" dirty="0"/>
              <a:t>způsobem (v tištěné i elektronické verzi) </a:t>
            </a:r>
            <a:endParaRPr lang="cs-CZ" sz="1600" dirty="0" smtClean="0"/>
          </a:p>
          <a:p>
            <a:r>
              <a:rPr lang="cs-CZ" sz="1600" dirty="0" smtClean="0"/>
              <a:t>s </a:t>
            </a:r>
            <a:r>
              <a:rPr lang="cs-CZ" sz="1600" dirty="0"/>
              <a:t>formálními náležitostmi (razítko a podpis oprávněné osoby</a:t>
            </a:r>
            <a:r>
              <a:rPr lang="cs-CZ" sz="1600" dirty="0" smtClean="0"/>
              <a:t>)</a:t>
            </a:r>
            <a:endParaRPr lang="cs-CZ" sz="1600" dirty="0"/>
          </a:p>
          <a:p>
            <a:r>
              <a:rPr lang="pt-BR" sz="1600" dirty="0" smtClean="0"/>
              <a:t>s </a:t>
            </a:r>
            <a:r>
              <a:rPr lang="pt-BR" sz="1600" dirty="0"/>
              <a:t>požadovanými přílohami </a:t>
            </a:r>
            <a:endParaRPr lang="cs-CZ" sz="1600" dirty="0"/>
          </a:p>
          <a:p>
            <a:r>
              <a:rPr lang="cs-CZ" sz="1600" dirty="0" smtClean="0"/>
              <a:t>naplňuje </a:t>
            </a:r>
            <a:r>
              <a:rPr lang="cs-CZ" sz="1600" dirty="0"/>
              <a:t>Účel stanovený v Programu (písm. A. Programu) </a:t>
            </a:r>
            <a:endParaRPr lang="cs-CZ" sz="1600" dirty="0" smtClean="0"/>
          </a:p>
          <a:p>
            <a:r>
              <a:rPr lang="cs-CZ" sz="1600" dirty="0" smtClean="0"/>
              <a:t>způsobilým </a:t>
            </a:r>
            <a:r>
              <a:rPr lang="cs-CZ" sz="1600" dirty="0"/>
              <a:t>Žadatelem (písm. E. Programu) </a:t>
            </a:r>
            <a:endParaRPr lang="cs-CZ" sz="1600" dirty="0" smtClean="0"/>
          </a:p>
          <a:p>
            <a:r>
              <a:rPr lang="cs-CZ" sz="1600" dirty="0" smtClean="0"/>
              <a:t>a </a:t>
            </a:r>
            <a:r>
              <a:rPr lang="cs-CZ" sz="1600" dirty="0"/>
              <a:t>splňuje podmínky pro poskytnutí dotace (písm. I. Programu</a:t>
            </a:r>
            <a:r>
              <a:rPr lang="cs-CZ" sz="1600" dirty="0" smtClean="0"/>
              <a:t>)</a:t>
            </a:r>
            <a:endParaRPr lang="cs-CZ" sz="1600" dirty="0"/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2714798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05196"/>
            <a:ext cx="7886700" cy="60717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dirty="0" smtClean="0"/>
              <a:t>Odbor </a:t>
            </a:r>
            <a:r>
              <a:rPr lang="cs-CZ" sz="1600" dirty="0"/>
              <a:t>SOV a externí hodnotitelé vybraní odborem SOV provedou obsahové (věcné) </a:t>
            </a:r>
            <a:r>
              <a:rPr lang="cs-CZ" sz="1600" dirty="0" smtClean="0"/>
              <a:t>hodnocení</a:t>
            </a:r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r>
              <a:rPr lang="cs-CZ" sz="1600" b="1" dirty="0" smtClean="0"/>
              <a:t>Kritéria -  </a:t>
            </a:r>
            <a:r>
              <a:rPr lang="cs-CZ" sz="1600" b="1" dirty="0"/>
              <a:t>Co se hodnotí </a:t>
            </a:r>
            <a:endParaRPr lang="cs-CZ" sz="1600" b="1" dirty="0" smtClean="0"/>
          </a:p>
          <a:p>
            <a:pPr marL="0" indent="0">
              <a:buNone/>
            </a:pPr>
            <a:endParaRPr lang="cs-CZ" sz="1600" b="1" dirty="0" smtClean="0"/>
          </a:p>
          <a:p>
            <a:r>
              <a:rPr lang="cs-CZ" sz="1600" dirty="0" smtClean="0"/>
              <a:t>Účelnost -  </a:t>
            </a:r>
            <a:r>
              <a:rPr lang="cs-CZ" sz="1600" dirty="0"/>
              <a:t>Jak výsledek Projektu přispěje k naplnění Účelu Programu</a:t>
            </a:r>
          </a:p>
          <a:p>
            <a:r>
              <a:rPr lang="cs-CZ" sz="1600" dirty="0" smtClean="0"/>
              <a:t>Potřebnost -  </a:t>
            </a:r>
            <a:r>
              <a:rPr lang="cs-CZ" sz="1600" dirty="0"/>
              <a:t>Doplňuje kritérium účelnosti, tj. zda Projekt má </a:t>
            </a:r>
            <a:r>
              <a:rPr lang="cs-CZ" sz="1600" dirty="0" smtClean="0"/>
              <a:t>smysl realizovat </a:t>
            </a:r>
            <a:br>
              <a:rPr lang="cs-CZ" sz="1600" dirty="0" smtClean="0"/>
            </a:br>
            <a:r>
              <a:rPr lang="cs-CZ" sz="1600" dirty="0" smtClean="0"/>
              <a:t>v </a:t>
            </a:r>
            <a:r>
              <a:rPr lang="cs-CZ" sz="1600" dirty="0"/>
              <a:t>konkrétních podmínkách Programu</a:t>
            </a:r>
          </a:p>
          <a:p>
            <a:r>
              <a:rPr lang="cs-CZ" sz="1600" dirty="0" smtClean="0"/>
              <a:t>Efektivnost</a:t>
            </a:r>
            <a:r>
              <a:rPr lang="cs-CZ" sz="1600" dirty="0"/>
              <a:t> </a:t>
            </a:r>
            <a:r>
              <a:rPr lang="cs-CZ" sz="1600" dirty="0" smtClean="0"/>
              <a:t>- Účinnost </a:t>
            </a:r>
            <a:r>
              <a:rPr lang="cs-CZ" sz="1600" dirty="0"/>
              <a:t>řešení, aby výše poskytnutá Dotace přinesla </a:t>
            </a:r>
            <a:r>
              <a:rPr lang="cs-CZ" sz="1600" dirty="0" smtClean="0"/>
              <a:t>co možná </a:t>
            </a:r>
            <a:r>
              <a:rPr lang="cs-CZ" sz="1600" dirty="0"/>
              <a:t>nejvyšší výsledky, tj. přiměřenost </a:t>
            </a:r>
            <a:r>
              <a:rPr lang="cs-CZ" sz="1600" dirty="0" smtClean="0"/>
              <a:t>výsledků k </a:t>
            </a:r>
            <a:r>
              <a:rPr lang="cs-CZ" sz="1600" dirty="0"/>
              <a:t>rozpočtu Projektu</a:t>
            </a:r>
          </a:p>
          <a:p>
            <a:r>
              <a:rPr lang="cs-CZ" sz="1600" dirty="0" smtClean="0"/>
              <a:t>Hospodárnost -  </a:t>
            </a:r>
            <a:r>
              <a:rPr lang="cs-CZ" sz="1600" dirty="0"/>
              <a:t>Posouzení předpokládaných výdajů na realizaci Účelu.</a:t>
            </a:r>
          </a:p>
          <a:p>
            <a:r>
              <a:rPr lang="cs-CZ" sz="1600" dirty="0" smtClean="0"/>
              <a:t>Proveditelnost -  </a:t>
            </a:r>
            <a:r>
              <a:rPr lang="cs-CZ" sz="1600" dirty="0"/>
              <a:t>Přiměřená jistota, že </a:t>
            </a:r>
            <a:r>
              <a:rPr lang="cs-CZ" sz="1600" dirty="0" smtClean="0"/>
              <a:t>Žadatel </a:t>
            </a:r>
            <a:r>
              <a:rPr lang="cs-CZ" sz="1600" dirty="0"/>
              <a:t>Projekt úspěšně zrealizuje</a:t>
            </a:r>
          </a:p>
          <a:p>
            <a:r>
              <a:rPr lang="cs-CZ" sz="1600" dirty="0" smtClean="0"/>
              <a:t>Přiměřenost -  </a:t>
            </a:r>
            <a:r>
              <a:rPr lang="cs-CZ" sz="1600" dirty="0"/>
              <a:t>Přiměřenost projektu pro danou cílovou skupinu</a:t>
            </a:r>
          </a:p>
          <a:p>
            <a:r>
              <a:rPr lang="cs-CZ" sz="1600" dirty="0" smtClean="0"/>
              <a:t>Kvalita -  </a:t>
            </a:r>
            <a:r>
              <a:rPr lang="cs-CZ" sz="1600" dirty="0"/>
              <a:t>Certifikace, akreditace</a:t>
            </a:r>
          </a:p>
          <a:p>
            <a:r>
              <a:rPr lang="cs-CZ" sz="1600" dirty="0" smtClean="0"/>
              <a:t>Odbornost -  </a:t>
            </a:r>
            <a:r>
              <a:rPr lang="cs-CZ" sz="1600" dirty="0"/>
              <a:t>Odborná kvalifikace realizátora programu</a:t>
            </a:r>
          </a:p>
          <a:p>
            <a:r>
              <a:rPr lang="cs-CZ" sz="1600" dirty="0" smtClean="0"/>
              <a:t>Zpracování</a:t>
            </a:r>
            <a:r>
              <a:rPr lang="cs-CZ" sz="1600" dirty="0"/>
              <a:t> </a:t>
            </a:r>
            <a:r>
              <a:rPr lang="cs-CZ" sz="1600" dirty="0" smtClean="0"/>
              <a:t>projektu</a:t>
            </a:r>
            <a:r>
              <a:rPr lang="cs-CZ" sz="1600" dirty="0"/>
              <a:t> </a:t>
            </a:r>
            <a:r>
              <a:rPr lang="cs-CZ" sz="1600" dirty="0" smtClean="0"/>
              <a:t>- Popsání </a:t>
            </a:r>
            <a:r>
              <a:rPr lang="cs-CZ" sz="1600" dirty="0"/>
              <a:t>cílů, cílových skupin a metod práce s cílovou</a:t>
            </a:r>
          </a:p>
          <a:p>
            <a:pPr marL="0" indent="0">
              <a:buNone/>
            </a:pPr>
            <a:r>
              <a:rPr lang="cs-CZ" sz="1600" dirty="0" smtClean="0"/>
              <a:t>   skupinou</a:t>
            </a:r>
            <a:endParaRPr lang="cs-CZ" sz="1600" dirty="0"/>
          </a:p>
          <a:p>
            <a:r>
              <a:rPr lang="en-US" sz="1600" dirty="0" err="1" smtClean="0"/>
              <a:t>Evaluace</a:t>
            </a:r>
            <a:r>
              <a:rPr lang="cs-CZ" sz="1600" dirty="0" smtClean="0"/>
              <a:t> - </a:t>
            </a:r>
            <a:r>
              <a:rPr lang="en-US" sz="1600" dirty="0" smtClean="0"/>
              <a:t> </a:t>
            </a:r>
            <a:r>
              <a:rPr lang="en-US" sz="1600" dirty="0" err="1"/>
              <a:t>Hodnocení</a:t>
            </a:r>
            <a:r>
              <a:rPr lang="en-US" sz="1600" dirty="0"/>
              <a:t> </a:t>
            </a:r>
            <a:r>
              <a:rPr lang="en-US" sz="1600" dirty="0" err="1"/>
              <a:t>kvality</a:t>
            </a:r>
            <a:r>
              <a:rPr lang="en-US" sz="1600" dirty="0"/>
              <a:t> a </a:t>
            </a:r>
            <a:r>
              <a:rPr lang="en-US" sz="1600" dirty="0" err="1"/>
              <a:t>efektivity</a:t>
            </a:r>
            <a:r>
              <a:rPr lang="en-US" sz="1600" dirty="0"/>
              <a:t> </a:t>
            </a:r>
            <a:r>
              <a:rPr lang="en-US" sz="1600" dirty="0" err="1"/>
              <a:t>činností</a:t>
            </a:r>
            <a:r>
              <a:rPr lang="en-US" sz="1600" dirty="0"/>
              <a:t> </a:t>
            </a:r>
            <a:r>
              <a:rPr lang="en-US" sz="1600" dirty="0" err="1"/>
              <a:t>uvedených</a:t>
            </a:r>
            <a:r>
              <a:rPr lang="en-US" sz="1600" dirty="0"/>
              <a:t> </a:t>
            </a:r>
            <a:r>
              <a:rPr lang="en-US" sz="1600" dirty="0" smtClean="0"/>
              <a:t>v</a:t>
            </a:r>
            <a:r>
              <a:rPr lang="cs-CZ" sz="1600" dirty="0" smtClean="0"/>
              <a:t> projektu</a:t>
            </a:r>
            <a:endParaRPr lang="cs-CZ" sz="16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78BA3-5F69-4290-A717-AEEDF74557F4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87644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5033" y="445559"/>
            <a:ext cx="8373934" cy="6157260"/>
          </a:xfrm>
        </p:spPr>
        <p:txBody>
          <a:bodyPr/>
          <a:lstStyle/>
          <a:p>
            <a:pPr marL="0" lvl="0" indent="0" algn="just">
              <a:lnSpc>
                <a:spcPct val="100000"/>
              </a:lnSpc>
              <a:buNone/>
            </a:pPr>
            <a:r>
              <a:rPr lang="cs-CZ" sz="2600" dirty="0" smtClean="0">
                <a:solidFill>
                  <a:schemeClr val="accent1">
                    <a:lumMod val="75000"/>
                  </a:schemeClr>
                </a:solidFill>
              </a:rPr>
              <a:t>Vyúčtování dotace</a:t>
            </a:r>
            <a:endParaRPr lang="cs-CZ" sz="2600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0" indent="0" algn="just">
              <a:lnSpc>
                <a:spcPct val="100000"/>
              </a:lnSpc>
              <a:buNone/>
            </a:pPr>
            <a:endParaRPr lang="cs-CZ" sz="1600" dirty="0" smtClean="0"/>
          </a:p>
          <a:p>
            <a:pPr lvl="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 smtClean="0"/>
              <a:t>Žadatel </a:t>
            </a:r>
            <a:r>
              <a:rPr lang="cs-CZ" sz="1600" dirty="0"/>
              <a:t>je povinen předložit HMP finanční vypořádání </a:t>
            </a:r>
            <a:r>
              <a:rPr lang="cs-CZ" sz="1600" dirty="0" smtClean="0"/>
              <a:t>dotace a závěrečnou zprávu </a:t>
            </a:r>
            <a:r>
              <a:rPr lang="cs-CZ" sz="1600" dirty="0"/>
              <a:t>na vyplněném formuláři a vrátit nevyčerpané peněžní prostředky </a:t>
            </a:r>
            <a:r>
              <a:rPr lang="cs-CZ" sz="1600" dirty="0">
                <a:solidFill>
                  <a:srgbClr val="FF0000"/>
                </a:solidFill>
              </a:rPr>
              <a:t>do 30. 4. </a:t>
            </a:r>
            <a:r>
              <a:rPr lang="cs-CZ" sz="1600" dirty="0" smtClean="0">
                <a:solidFill>
                  <a:srgbClr val="FF0000"/>
                </a:solidFill>
              </a:rPr>
              <a:t>2021. </a:t>
            </a:r>
          </a:p>
          <a:p>
            <a:pPr lvl="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1600" dirty="0" smtClean="0"/>
          </a:p>
          <a:p>
            <a:pPr lvl="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 smtClean="0"/>
              <a:t>Formulář </a:t>
            </a:r>
            <a:r>
              <a:rPr lang="cs-CZ" sz="1600" dirty="0"/>
              <a:t>pro rok </a:t>
            </a:r>
            <a:r>
              <a:rPr lang="cs-CZ" sz="1600" dirty="0" smtClean="0"/>
              <a:t>2020 </a:t>
            </a:r>
            <a:r>
              <a:rPr lang="cs-CZ" sz="1600" dirty="0"/>
              <a:t>bude ke stažení na internetových stránkách HMP </a:t>
            </a:r>
            <a:r>
              <a:rPr lang="cs-CZ" sz="1600" u="sng" dirty="0">
                <a:hlinkClick r:id="rId2"/>
              </a:rPr>
              <a:t>www.praha.eu</a:t>
            </a:r>
            <a:r>
              <a:rPr lang="cs-CZ" sz="1600" dirty="0"/>
              <a:t> – o městě/finance/dotace a granty/primární prevence rizikového chování</a:t>
            </a:r>
            <a:r>
              <a:rPr lang="cs-CZ" sz="1600" dirty="0" smtClean="0"/>
              <a:t>.</a:t>
            </a:r>
          </a:p>
          <a:p>
            <a:pPr lvl="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1600" dirty="0"/>
          </a:p>
          <a:p>
            <a:pPr lvl="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/>
              <a:t>Finanční vypořádání </a:t>
            </a:r>
            <a:r>
              <a:rPr lang="cs-CZ" sz="1600" dirty="0" smtClean="0"/>
              <a:t>dotace </a:t>
            </a:r>
            <a:r>
              <a:rPr lang="cs-CZ" sz="1600" dirty="0"/>
              <a:t>se doručuje elektronicky e-mailem na adresu: </a:t>
            </a:r>
            <a:r>
              <a:rPr lang="cs-CZ" sz="1600" u="sng" dirty="0" smtClean="0">
                <a:hlinkClick r:id="rId3"/>
              </a:rPr>
              <a:t>vera.syrinkova@praha.eu</a:t>
            </a:r>
            <a:r>
              <a:rPr lang="cs-CZ" sz="1600" dirty="0" smtClean="0"/>
              <a:t> </a:t>
            </a:r>
            <a:r>
              <a:rPr lang="cs-CZ" sz="1600" dirty="0"/>
              <a:t>a </a:t>
            </a:r>
            <a:r>
              <a:rPr lang="cs-CZ" sz="1600" b="1" dirty="0"/>
              <a:t>v tištěné podobě</a:t>
            </a:r>
            <a:r>
              <a:rPr lang="cs-CZ" sz="1600" dirty="0"/>
              <a:t>, včetně přehledu účetních dokladů a dalších příloh podle </a:t>
            </a:r>
            <a:r>
              <a:rPr lang="cs-CZ" sz="1600" dirty="0" smtClean="0"/>
              <a:t>smlouvy.</a:t>
            </a:r>
          </a:p>
          <a:p>
            <a:pPr lvl="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1600" dirty="0"/>
          </a:p>
          <a:p>
            <a:pPr lvl="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/>
              <a:t>Tištěné finanční vypořádání </a:t>
            </a:r>
            <a:r>
              <a:rPr lang="cs-CZ" sz="1600" dirty="0" smtClean="0"/>
              <a:t>dotace </a:t>
            </a:r>
            <a:r>
              <a:rPr lang="cs-CZ" sz="1600" dirty="0"/>
              <a:t>se doručuje na adresu: </a:t>
            </a:r>
            <a:r>
              <a:rPr lang="cs-CZ" sz="1600" b="1" dirty="0"/>
              <a:t>Hlavní město Praha, Magistrát hlavního města Prahy, odbor </a:t>
            </a:r>
            <a:r>
              <a:rPr lang="cs-CZ" sz="1600" b="1" dirty="0" smtClean="0"/>
              <a:t>sociálních věcí, </a:t>
            </a:r>
            <a:r>
              <a:rPr lang="cs-CZ" sz="1600" b="1" dirty="0"/>
              <a:t>Jungmannova 35/29, 111 21 Praha 1</a:t>
            </a:r>
            <a:r>
              <a:rPr lang="cs-CZ" sz="1600" dirty="0"/>
              <a:t>, a to buď osobně v podatelně na adrese Jungmannova 29, Praha 1, nebo v podatelně na adrese Mariánské náměstí č. 2, Praha 1, v úředních hodinách jednotlivých podatelen, nebo prostřednictvím držitele poštovní licence, kdy pro dodržení lhůty je rozhodné </a:t>
            </a:r>
            <a:r>
              <a:rPr lang="cs-CZ" sz="1600" u="sng" dirty="0"/>
              <a:t>datum odeslání</a:t>
            </a:r>
            <a:r>
              <a:rPr lang="cs-CZ" sz="1600" dirty="0"/>
              <a:t> na HMP. </a:t>
            </a:r>
          </a:p>
          <a:p>
            <a:pPr lvl="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93824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2503" y="255180"/>
            <a:ext cx="8373934" cy="6337005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endParaRPr lang="cs-CZ" sz="2000" dirty="0"/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 smtClean="0"/>
              <a:t>metodika </a:t>
            </a:r>
            <a:r>
              <a:rPr lang="cs-CZ" sz="1600" dirty="0"/>
              <a:t>grantového </a:t>
            </a:r>
            <a:r>
              <a:rPr lang="cs-CZ" sz="1600" dirty="0" smtClean="0"/>
              <a:t>programu</a:t>
            </a:r>
            <a:r>
              <a:rPr lang="cs-CZ" sz="1600" dirty="0"/>
              <a:t> </a:t>
            </a:r>
            <a:r>
              <a:rPr lang="cs-CZ" sz="1600" dirty="0" smtClean="0"/>
              <a:t>má novou strukturu, která se drží zákona 250/2000 Sb., </a:t>
            </a:r>
            <a:r>
              <a:rPr lang="cs-CZ" sz="1600" dirty="0"/>
              <a:t>o rozpočtových pravidlech územních </a:t>
            </a:r>
            <a:r>
              <a:rPr lang="cs-CZ" sz="1600" dirty="0" smtClean="0"/>
              <a:t>rozpočtů a dodržují ji všechny programy vyhlašované HMP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cs-CZ" sz="1600" dirty="0" smtClean="0"/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 smtClean="0"/>
              <a:t>elektronický formulář – pouze drobné změny oproti loňskému roku – pozor na správné zvolení čísla programu!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0" lvl="0" indent="0" algn="just">
              <a:lnSpc>
                <a:spcPct val="100000"/>
              </a:lnSpc>
              <a:buNone/>
            </a:pPr>
            <a:r>
              <a:rPr lang="cs-CZ" sz="3200" dirty="0" smtClean="0">
                <a:solidFill>
                  <a:schemeClr val="accent1">
                    <a:lumMod val="75000"/>
                  </a:schemeClr>
                </a:solidFill>
              </a:rPr>
              <a:t>Konzultace:</a:t>
            </a:r>
            <a:endParaRPr lang="cs-CZ" sz="32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sz="1600" dirty="0"/>
              <a:t>Od prvního dne zveřejnění Programu budou poskytovány informace ke zpracování Žádosti odborem sociálních věcí Magistrátu hlavního města Prahy, Charvátova 9, Praha 1 </a:t>
            </a:r>
            <a:endParaRPr lang="cs-CZ" sz="1600" dirty="0" smtClean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r>
              <a:rPr lang="cs-CZ" sz="1600" dirty="0"/>
              <a:t>Osobní konzultace je nutno předem domluvit.</a:t>
            </a:r>
          </a:p>
          <a:p>
            <a:pPr marL="0" indent="0">
              <a:buNone/>
            </a:pPr>
            <a:r>
              <a:rPr lang="cs-CZ" sz="1600" dirty="0"/>
              <a:t>Mgr. Jana Havlíková, jana.havlikova@praha.eu, 236 004 168</a:t>
            </a:r>
          </a:p>
          <a:p>
            <a:pPr marL="0" indent="0">
              <a:buNone/>
            </a:pPr>
            <a:r>
              <a:rPr lang="cs-CZ" sz="1600" dirty="0"/>
              <a:t>Bc. Věra Syřínková, vera.syrinkova@praha.eu, 236 004 455</a:t>
            </a:r>
            <a:endParaRPr lang="cs-CZ" sz="3600" dirty="0"/>
          </a:p>
          <a:p>
            <a:endParaRPr lang="cs-CZ" sz="1600" dirty="0"/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1600" dirty="0" smtClean="0"/>
          </a:p>
          <a:p>
            <a:pPr marL="0" indent="0">
              <a:lnSpc>
                <a:spcPct val="100000"/>
              </a:lnSpc>
              <a:buNone/>
            </a:pPr>
            <a:endParaRPr lang="cs-CZ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58831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9344492"/>
              </p:ext>
            </p:extLst>
          </p:nvPr>
        </p:nvGraphicFramePr>
        <p:xfrm>
          <a:off x="712381" y="1249256"/>
          <a:ext cx="7304567" cy="43454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10033"/>
                <a:gridCol w="4894534"/>
              </a:tblGrid>
              <a:tr h="424027">
                <a:tc gridSpan="2">
                  <a:txBody>
                    <a:bodyPr/>
                    <a:lstStyle/>
                    <a:p>
                      <a:pPr algn="just"/>
                      <a:r>
                        <a:rPr lang="cs-CZ" sz="13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 poskytnutí nebo neposkytnutí Dotace rozhodne podle zákona o hlavním městě Praze příslušný orgán HMP, a to nejpozději do 30. 4. 2020.</a:t>
                      </a:r>
                    </a:p>
                    <a:p>
                      <a:endParaRPr lang="cs-CZ" dirty="0"/>
                    </a:p>
                  </a:txBody>
                  <a:tcPr marL="44450" marR="4445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 marL="44450" marR="44450" marT="0" marB="0" anchor="ctr">
                    <a:noFill/>
                  </a:tcPr>
                </a:tc>
              </a:tr>
              <a:tr h="424027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44450" marR="44450" marT="0" marB="0" anchor="ctr">
                    <a:noFill/>
                  </a:tcPr>
                </a:tc>
              </a:tr>
              <a:tr h="358832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44450" marR="44450" marT="0" marB="0" anchor="ctr">
                    <a:noFill/>
                  </a:tcPr>
                </a:tc>
              </a:tr>
              <a:tr h="451889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44450" marR="44450" marT="0" marB="0" anchor="ctr">
                    <a:noFill/>
                  </a:tcPr>
                </a:tc>
              </a:tr>
              <a:tr h="549973">
                <a:tc>
                  <a:txBody>
                    <a:bodyPr/>
                    <a:lstStyle/>
                    <a:p>
                      <a:endParaRPr lang="cs-CZ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44450" marR="44450" marT="0" marB="0" anchor="ctr">
                    <a:noFill/>
                  </a:tcPr>
                </a:tc>
              </a:tr>
              <a:tr h="6898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Děkuji za pozornost</a:t>
                      </a:r>
                      <a:br>
                        <a:rPr lang="cs-CZ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r>
                        <a:rPr lang="cs-CZ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 </a:t>
                      </a:r>
                      <a:br>
                        <a:rPr lang="cs-CZ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r>
                        <a:rPr lang="cs-CZ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Mgr. Jana Havlíková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/>
                      </a:r>
                      <a:br>
                        <a:rPr lang="cs-CZ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r>
                        <a:rPr lang="cs-CZ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236 004 168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/>
                      </a:r>
                      <a:br>
                        <a:rPr lang="cs-CZ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r>
                        <a:rPr lang="cs-CZ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jana.havlikova@praha.eu</a:t>
                      </a:r>
                      <a:endParaRPr lang="cs-CZ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44450" marR="44450" marT="0" marB="0" anchor="b">
                    <a:noFill/>
                  </a:tcPr>
                </a:tc>
              </a:tr>
              <a:tr h="449977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44450" marR="44450" marT="0" marB="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8298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400" y="174641"/>
            <a:ext cx="8373934" cy="124872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I. Akreditované </a:t>
            </a:r>
            <a:r>
              <a:rPr lang="cs-CZ" sz="2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vzdělávání v oblasti primární prevence rizikového chování pro pedagogické pracovníky škol a školských zařízení</a:t>
            </a:r>
            <a:r>
              <a:rPr lang="cs-CZ" sz="26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cs-CZ" sz="2600" dirty="0">
                <a:solidFill>
                  <a:schemeClr val="accent1">
                    <a:lumMod val="75000"/>
                  </a:schemeClr>
                </a:solidFill>
              </a:rPr>
            </a:br>
            <a:endParaRPr lang="cs-CZ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4400" y="1022186"/>
            <a:ext cx="8373934" cy="5309419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buNone/>
            </a:pPr>
            <a:endParaRPr lang="cs-CZ" sz="1800" dirty="0"/>
          </a:p>
          <a:p>
            <a:pPr marL="0" indent="0" algn="just">
              <a:buNone/>
            </a:pPr>
            <a:r>
              <a:rPr lang="cs-CZ" sz="1600" dirty="0"/>
              <a:t>1. Akreditované kurzy zaměřené na získání teoretických znalostí, osvojení </a:t>
            </a:r>
            <a:r>
              <a:rPr lang="cs-CZ" sz="1600" dirty="0" smtClean="0"/>
              <a:t>praktických dovedností </a:t>
            </a:r>
            <a:r>
              <a:rPr lang="cs-CZ" sz="1600" dirty="0"/>
              <a:t>a zkušeností potřebných pro výkon funkce metodika prevence. Obsah </a:t>
            </a:r>
            <a:r>
              <a:rPr lang="cs-CZ" sz="1600" dirty="0" smtClean="0"/>
              <a:t>kurzu naplňuje </a:t>
            </a:r>
            <a:r>
              <a:rPr lang="cs-CZ" sz="1600" dirty="0"/>
              <a:t>požadavky vyhlášky č. 317/2005 Sb. § 9 c) standardu DVPP - studium k </a:t>
            </a:r>
            <a:r>
              <a:rPr lang="cs-CZ" sz="1600" dirty="0" smtClean="0"/>
              <a:t>výkonu  specializovaných </a:t>
            </a:r>
            <a:r>
              <a:rPr lang="cs-CZ" sz="1600" dirty="0"/>
              <a:t>činností - prevence rizikových forem chování. Dotace je určena </a:t>
            </a:r>
            <a:r>
              <a:rPr lang="cs-CZ" sz="1600" dirty="0" smtClean="0"/>
              <a:t>pouze pro </a:t>
            </a:r>
            <a:r>
              <a:rPr lang="cs-CZ" sz="1600" dirty="0"/>
              <a:t>školní metodiky prevence ze základních a středních škol. V programu I/1 nelze žádat </a:t>
            </a:r>
            <a:r>
              <a:rPr lang="cs-CZ" sz="1600" dirty="0" smtClean="0"/>
              <a:t>o </a:t>
            </a:r>
            <a:r>
              <a:rPr lang="pl-PL" sz="1600" dirty="0" smtClean="0"/>
              <a:t>dotaci </a:t>
            </a:r>
            <a:r>
              <a:rPr lang="pl-PL" sz="1600" dirty="0"/>
              <a:t>na komplexní výcvik prevence (KVP).</a:t>
            </a:r>
          </a:p>
          <a:p>
            <a:pPr marL="0" indent="0" algn="just">
              <a:buNone/>
            </a:pPr>
            <a:r>
              <a:rPr lang="cs-CZ" sz="1600" dirty="0"/>
              <a:t>2. Akreditované kurzy zaměřené na vzdělávání třídních učitelů/pedagogických </a:t>
            </a:r>
            <a:r>
              <a:rPr lang="cs-CZ" sz="1600" dirty="0" smtClean="0"/>
              <a:t>sborů/školních metodiků </a:t>
            </a:r>
            <a:r>
              <a:rPr lang="cs-CZ" sz="1600" dirty="0"/>
              <a:t>prevence a metodiků prevence v pedagogicko-psychologických poradnách v </a:t>
            </a:r>
            <a:r>
              <a:rPr lang="cs-CZ" sz="1600" dirty="0" smtClean="0"/>
              <a:t>oblasti primární </a:t>
            </a:r>
            <a:r>
              <a:rPr lang="cs-CZ" sz="1600" dirty="0"/>
              <a:t>prevence rizikového chování.</a:t>
            </a:r>
          </a:p>
          <a:p>
            <a:pPr marL="0" indent="0" algn="just">
              <a:buNone/>
            </a:pPr>
            <a:r>
              <a:rPr lang="cs-CZ" sz="1600" dirty="0"/>
              <a:t>3. Akreditované skupinové kurzy zaměřené na plošné vzdělávání pedagogů v oblasti </a:t>
            </a:r>
            <a:r>
              <a:rPr lang="cs-CZ" sz="1600" dirty="0" smtClean="0"/>
              <a:t>primární prevence </a:t>
            </a:r>
            <a:r>
              <a:rPr lang="cs-CZ" sz="1600" dirty="0"/>
              <a:t>rizikového chování realizované organizacemi.</a:t>
            </a:r>
          </a:p>
          <a:p>
            <a:pPr marL="0" indent="0" algn="just">
              <a:buNone/>
            </a:pPr>
            <a:r>
              <a:rPr lang="cs-CZ" sz="1600" dirty="0"/>
              <a:t>4. Supervize pro školní poradenské pracoviště/metodiky prevence </a:t>
            </a:r>
            <a:r>
              <a:rPr lang="cs-CZ" sz="1600"/>
              <a:t>v </a:t>
            </a:r>
            <a:r>
              <a:rPr lang="cs-CZ" sz="1600" smtClean="0"/>
              <a:t>pedagogicko-psychologických </a:t>
            </a:r>
            <a:r>
              <a:rPr lang="cs-CZ" sz="1600" dirty="0" smtClean="0"/>
              <a:t>poradnách</a:t>
            </a:r>
            <a:r>
              <a:rPr lang="cs-CZ" sz="1600" dirty="0"/>
              <a:t>. Supervizi musí realizovat akreditovaný supervizor</a:t>
            </a:r>
            <a:r>
              <a:rPr lang="cs-CZ" sz="1600" dirty="0" smtClean="0"/>
              <a:t>.</a:t>
            </a:r>
          </a:p>
          <a:p>
            <a:pPr marL="0" indent="0" algn="just">
              <a:buNone/>
            </a:pPr>
            <a:endParaRPr lang="cs-CZ" sz="1600" dirty="0" smtClean="0"/>
          </a:p>
          <a:p>
            <a:pPr marL="0" indent="0" algn="just">
              <a:buNone/>
            </a:pPr>
            <a:r>
              <a:rPr lang="pl-PL" sz="1600" dirty="0"/>
              <a:t>V rámci Programu č. I/1., I/2., I/3 a I/4 může Žadatel podat pouze jednu Žádost, </a:t>
            </a:r>
            <a:r>
              <a:rPr lang="pl-PL" sz="1600" dirty="0" smtClean="0"/>
              <a:t>která </a:t>
            </a:r>
            <a:r>
              <a:rPr lang="cs-CZ" sz="1600" dirty="0" smtClean="0"/>
              <a:t>může </a:t>
            </a:r>
            <a:r>
              <a:rPr lang="cs-CZ" sz="1600" dirty="0"/>
              <a:t>obsahovat všechny podporované typy vzdělávání. Dotace se poskytuje </a:t>
            </a:r>
            <a:r>
              <a:rPr lang="cs-CZ" sz="1600" dirty="0" smtClean="0"/>
              <a:t>maximálně </a:t>
            </a:r>
            <a:r>
              <a:rPr lang="pl-PL" sz="1600" dirty="0" smtClean="0"/>
              <a:t>ve </a:t>
            </a:r>
            <a:r>
              <a:rPr lang="pl-PL" sz="1600" dirty="0"/>
              <a:t>výši 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>
                <a:solidFill>
                  <a:srgbClr val="FF0000"/>
                </a:solidFill>
              </a:rPr>
              <a:t>60 </a:t>
            </a:r>
            <a:r>
              <a:rPr lang="pl-PL" sz="1600" dirty="0">
                <a:solidFill>
                  <a:srgbClr val="FF0000"/>
                </a:solidFill>
              </a:rPr>
              <a:t>000 Kč</a:t>
            </a:r>
            <a:r>
              <a:rPr lang="pl-PL" sz="1600" dirty="0"/>
              <a:t>, z toho u Programu I/1 se Dotace poskytuje pouze na jeden rok </a:t>
            </a:r>
            <a:r>
              <a:rPr lang="pl-PL" sz="1600" dirty="0" smtClean="0"/>
              <a:t>studia </a:t>
            </a:r>
            <a:r>
              <a:rPr lang="cs-CZ" sz="1600" dirty="0" smtClean="0"/>
              <a:t>a </a:t>
            </a:r>
            <a:r>
              <a:rPr lang="cs-CZ" sz="1600" dirty="0"/>
              <a:t>maximálně ve výši </a:t>
            </a:r>
            <a:r>
              <a:rPr lang="cs-CZ" sz="1600" dirty="0" smtClean="0">
                <a:solidFill>
                  <a:srgbClr val="FF0000"/>
                </a:solidFill>
              </a:rPr>
              <a:t>12 </a:t>
            </a:r>
            <a:r>
              <a:rPr lang="cs-CZ" sz="1600" dirty="0">
                <a:solidFill>
                  <a:srgbClr val="FF0000"/>
                </a:solidFill>
              </a:rPr>
              <a:t>000 Kč</a:t>
            </a:r>
            <a:r>
              <a:rPr lang="cs-CZ" sz="1600" dirty="0"/>
              <a:t> na osobu.</a:t>
            </a:r>
          </a:p>
          <a:p>
            <a:pPr marL="342900" lvl="0" indent="-342900" algn="just">
              <a:buFont typeface="+mj-lt"/>
              <a:buAutoNum type="arabicPeriod"/>
            </a:pPr>
            <a:endParaRPr lang="cs-CZ" sz="1800" dirty="0"/>
          </a:p>
          <a:p>
            <a:pPr marL="0" indent="0">
              <a:lnSpc>
                <a:spcPct val="100000"/>
              </a:lnSpc>
              <a:buNone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163035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II. </a:t>
            </a:r>
            <a:r>
              <a:rPr lang="cs-CZ" sz="2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Program všeobecné a selektivní primární prevence rizikového chování realizované ve školách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2296" y="1549437"/>
            <a:ext cx="8708065" cy="4746884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/>
              <a:t>Programy kontinuální, komplexní, zaměřené na rozvoj protektivních faktorů, využívající adekvátních forem působení na cílovou skupinu. Programy by měly být interaktivní, prožitkové, zaměřené na získávání informací a dovedností vedoucích ke změně postojů a chování. Podmínkou je účast třídního učitele</a:t>
            </a:r>
            <a:r>
              <a:rPr lang="cs-CZ" sz="1600" dirty="0" smtClean="0"/>
              <a:t>.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1600" dirty="0"/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/>
              <a:t>Program </a:t>
            </a:r>
            <a:r>
              <a:rPr lang="cs-CZ" sz="1600" dirty="0" smtClean="0"/>
              <a:t>může žadatel </a:t>
            </a:r>
            <a:r>
              <a:rPr lang="cs-CZ" sz="1600" dirty="0"/>
              <a:t>realizovat interně, prostřednictvím školního metodika prevence, který má ukončené specializační studium, nebo studium zahájil, nebo prostřednictvím externí </a:t>
            </a:r>
            <a:r>
              <a:rPr lang="cs-CZ" sz="1600" dirty="0" smtClean="0"/>
              <a:t>organizace, která </a:t>
            </a:r>
            <a:r>
              <a:rPr lang="cs-CZ" sz="1600" dirty="0"/>
              <a:t>poskytuje certifikované programy primární prevence. Programy selektivní prevence musí realizovat certifikovaná organizace (kromě speciálních škol</a:t>
            </a:r>
            <a:r>
              <a:rPr lang="cs-CZ" sz="1600" dirty="0" smtClean="0"/>
              <a:t>).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1600" dirty="0"/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/>
              <a:t>Realizace </a:t>
            </a:r>
            <a:r>
              <a:rPr lang="cs-CZ" sz="1600" dirty="0" smtClean="0"/>
              <a:t>programu musí </a:t>
            </a:r>
            <a:r>
              <a:rPr lang="cs-CZ" sz="1600" dirty="0"/>
              <a:t>být zajištěna kvalifikovaným odborným pracovníkem (garantem), který je schopen zajistit nebo zprostředkovat návaznou péči, pokud se ukáže její potřeba. Garant odpovídá za realizaci </a:t>
            </a:r>
            <a:r>
              <a:rPr lang="cs-CZ" sz="1600" dirty="0" smtClean="0"/>
              <a:t>projektu</a:t>
            </a:r>
            <a:r>
              <a:rPr lang="cs-CZ" sz="1600" dirty="0"/>
              <a:t>. </a:t>
            </a:r>
            <a:endParaRPr lang="cs-CZ" sz="1600" dirty="0" smtClean="0"/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1600" dirty="0"/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FF0000"/>
                </a:solidFill>
              </a:rPr>
              <a:t>Pokud </a:t>
            </a:r>
            <a:r>
              <a:rPr lang="cs-CZ" sz="1600" dirty="0" smtClean="0">
                <a:solidFill>
                  <a:srgbClr val="FF0000"/>
                </a:solidFill>
              </a:rPr>
              <a:t>žadatel </a:t>
            </a:r>
            <a:r>
              <a:rPr lang="cs-CZ" sz="1600" dirty="0">
                <a:solidFill>
                  <a:srgbClr val="FF0000"/>
                </a:solidFill>
              </a:rPr>
              <a:t>obdrží </a:t>
            </a:r>
            <a:r>
              <a:rPr lang="cs-CZ" sz="1600" dirty="0" smtClean="0">
                <a:solidFill>
                  <a:srgbClr val="FF0000"/>
                </a:solidFill>
              </a:rPr>
              <a:t>dotaci </a:t>
            </a:r>
            <a:r>
              <a:rPr lang="cs-CZ" sz="1600" dirty="0">
                <a:solidFill>
                  <a:srgbClr val="FF0000"/>
                </a:solidFill>
              </a:rPr>
              <a:t>na všeobecnou prevenci, ale při její realizaci zjistí, že je potřeba realizovat </a:t>
            </a:r>
            <a:r>
              <a:rPr lang="cs-CZ" sz="1600" dirty="0" smtClean="0">
                <a:solidFill>
                  <a:srgbClr val="FF0000"/>
                </a:solidFill>
              </a:rPr>
              <a:t/>
            </a:r>
            <a:br>
              <a:rPr lang="cs-CZ" sz="1600" dirty="0" smtClean="0">
                <a:solidFill>
                  <a:srgbClr val="FF0000"/>
                </a:solidFill>
              </a:rPr>
            </a:br>
            <a:r>
              <a:rPr lang="cs-CZ" sz="1600" dirty="0" smtClean="0">
                <a:solidFill>
                  <a:srgbClr val="FF0000"/>
                </a:solidFill>
              </a:rPr>
              <a:t>i </a:t>
            </a:r>
            <a:r>
              <a:rPr lang="cs-CZ" sz="1600" dirty="0">
                <a:solidFill>
                  <a:srgbClr val="FF0000"/>
                </a:solidFill>
              </a:rPr>
              <a:t>selektivní prevenci, zažádá o změnu v použití </a:t>
            </a:r>
            <a:r>
              <a:rPr lang="cs-CZ" sz="1600" dirty="0" smtClean="0">
                <a:solidFill>
                  <a:srgbClr val="FF0000"/>
                </a:solidFill>
              </a:rPr>
              <a:t>dotace </a:t>
            </a:r>
            <a:r>
              <a:rPr lang="cs-CZ" sz="1600" dirty="0">
                <a:solidFill>
                  <a:srgbClr val="FF0000"/>
                </a:solidFill>
              </a:rPr>
              <a:t>včetně odůvodnění změny</a:t>
            </a:r>
            <a:r>
              <a:rPr lang="cs-CZ" sz="1600" dirty="0" smtClean="0">
                <a:solidFill>
                  <a:srgbClr val="FF0000"/>
                </a:solidFill>
              </a:rPr>
              <a:t>.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1600" dirty="0">
              <a:solidFill>
                <a:srgbClr val="FF0000"/>
              </a:solidFill>
            </a:endParaRP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/>
              <a:t>Součástí projektu mohou být i adaptační výjezdy mimo běžné prostředí školy zaměřené na utváření zdravých vztahů v nově vzniklých třídních kolektivech. Výjezd je nutné uskutečnit v počátku školního roku, tedy </a:t>
            </a: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600" dirty="0" smtClean="0"/>
              <a:t>v </a:t>
            </a:r>
            <a:r>
              <a:rPr lang="cs-CZ" sz="1600" dirty="0"/>
              <a:t>měsících září – říjen, případně je možné realizovat </a:t>
            </a:r>
            <a:r>
              <a:rPr lang="cs-CZ" sz="1600" dirty="0" smtClean="0"/>
              <a:t>výjezd </a:t>
            </a:r>
            <a:r>
              <a:rPr lang="cs-CZ" sz="1600" dirty="0"/>
              <a:t>i v jiném měsíci, bude-li jeho potřeba odůvodněná. Minimální rozsah </a:t>
            </a:r>
            <a:r>
              <a:rPr lang="cs-CZ" sz="1600" dirty="0" smtClean="0"/>
              <a:t>výjezdu</a:t>
            </a:r>
            <a:r>
              <a:rPr lang="cs-CZ" sz="1600" dirty="0"/>
              <a:t> </a:t>
            </a:r>
            <a:r>
              <a:rPr lang="cs-CZ" sz="1600" dirty="0" smtClean="0"/>
              <a:t>jsou tři </a:t>
            </a:r>
            <a:r>
              <a:rPr lang="cs-CZ" sz="1600" dirty="0"/>
              <a:t>dny. Podmínkou je účast třídního učitele na výjezdu.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16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219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idx="1"/>
          </p:nvPr>
        </p:nvSpPr>
        <p:spPr>
          <a:xfrm>
            <a:off x="216106" y="372232"/>
            <a:ext cx="8374062" cy="5494493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2400" dirty="0">
              <a:solidFill>
                <a:srgbClr val="FF0000"/>
              </a:solidFill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cs-CZ" sz="1600" dirty="0" smtClean="0"/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 smtClean="0"/>
              <a:t>V </a:t>
            </a:r>
            <a:r>
              <a:rPr lang="cs-CZ" sz="1600" dirty="0"/>
              <a:t>případě interního zajišťovatele musí být výslovně uvedeno, zda je realizován nad rámec úvazku pedagoga. </a:t>
            </a: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600" dirty="0" smtClean="0"/>
              <a:t>V </a:t>
            </a:r>
            <a:r>
              <a:rPr lang="cs-CZ" sz="1600" dirty="0"/>
              <a:t>takovém případě musí být se zaměstnancem školy uzavřena dohoda o provedení </a:t>
            </a:r>
            <a:r>
              <a:rPr lang="cs-CZ" sz="1600" dirty="0" smtClean="0"/>
              <a:t>práce či </a:t>
            </a:r>
            <a:r>
              <a:rPr lang="cs-CZ" sz="1600" dirty="0"/>
              <a:t>dohoda o pracovní činnosti</a:t>
            </a:r>
            <a:r>
              <a:rPr lang="cs-CZ" sz="1600" dirty="0" smtClean="0"/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cs-CZ" sz="1600" dirty="0">
              <a:solidFill>
                <a:srgbClr val="FF0000"/>
              </a:solidFill>
            </a:endParaRP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FF0000"/>
                </a:solidFill>
              </a:rPr>
              <a:t>Žádosti o podporu nových </a:t>
            </a:r>
            <a:r>
              <a:rPr lang="cs-CZ" sz="1600" dirty="0" smtClean="0">
                <a:solidFill>
                  <a:srgbClr val="FF0000"/>
                </a:solidFill>
              </a:rPr>
              <a:t>projektů </a:t>
            </a:r>
            <a:r>
              <a:rPr lang="cs-CZ" sz="1600" dirty="0">
                <a:solidFill>
                  <a:srgbClr val="FF0000"/>
                </a:solidFill>
              </a:rPr>
              <a:t>a </a:t>
            </a:r>
            <a:r>
              <a:rPr lang="cs-CZ" sz="1600" dirty="0" smtClean="0">
                <a:solidFill>
                  <a:srgbClr val="FF0000"/>
                </a:solidFill>
              </a:rPr>
              <a:t>žádosti</a:t>
            </a:r>
            <a:r>
              <a:rPr lang="cs-CZ" sz="1600" dirty="0">
                <a:solidFill>
                  <a:srgbClr val="FF0000"/>
                </a:solidFill>
              </a:rPr>
              <a:t>, které nebyly v roce </a:t>
            </a:r>
            <a:r>
              <a:rPr lang="cs-CZ" sz="1600" dirty="0" smtClean="0">
                <a:solidFill>
                  <a:srgbClr val="FF0000"/>
                </a:solidFill>
              </a:rPr>
              <a:t>2019 </a:t>
            </a:r>
            <a:r>
              <a:rPr lang="cs-CZ" sz="1600" dirty="0">
                <a:solidFill>
                  <a:srgbClr val="FF0000"/>
                </a:solidFill>
              </a:rPr>
              <a:t>podpořeny, je třeba konzultovat </a:t>
            </a:r>
            <a:r>
              <a:rPr lang="cs-CZ" sz="1600" dirty="0" smtClean="0">
                <a:solidFill>
                  <a:srgbClr val="FF0000"/>
                </a:solidFill>
              </a:rPr>
              <a:t/>
            </a:r>
            <a:br>
              <a:rPr lang="cs-CZ" sz="1600" dirty="0" smtClean="0">
                <a:solidFill>
                  <a:srgbClr val="FF0000"/>
                </a:solidFill>
              </a:rPr>
            </a:br>
            <a:r>
              <a:rPr lang="cs-CZ" sz="1600" dirty="0" smtClean="0">
                <a:solidFill>
                  <a:srgbClr val="FF0000"/>
                </a:solidFill>
              </a:rPr>
              <a:t>s </a:t>
            </a:r>
            <a:r>
              <a:rPr lang="cs-CZ" sz="1600" dirty="0">
                <a:solidFill>
                  <a:srgbClr val="FF0000"/>
                </a:solidFill>
              </a:rPr>
              <a:t>metodikem prevence v pedagogicko-psychologické poradně</a:t>
            </a:r>
            <a:r>
              <a:rPr lang="cs-CZ" sz="1600" dirty="0" smtClean="0">
                <a:solidFill>
                  <a:srgbClr val="FF0000"/>
                </a:solidFill>
              </a:rPr>
              <a:t>.</a:t>
            </a:r>
          </a:p>
          <a:p>
            <a:pPr marL="0" lvl="0" indent="0">
              <a:lnSpc>
                <a:spcPct val="100000"/>
              </a:lnSpc>
              <a:buNone/>
            </a:pPr>
            <a:endParaRPr lang="cs-CZ" sz="1600" dirty="0" smtClean="0"/>
          </a:p>
          <a:p>
            <a:pPr marL="0" lvl="0" indent="0">
              <a:lnSpc>
                <a:spcPct val="100000"/>
              </a:lnSpc>
              <a:buNone/>
            </a:pPr>
            <a:r>
              <a:rPr lang="cs-CZ" sz="1600" dirty="0" smtClean="0"/>
              <a:t>V</a:t>
            </a:r>
            <a:r>
              <a:rPr lang="cs-CZ" sz="1600" dirty="0"/>
              <a:t> rámci Programu č. II je maximální výše </a:t>
            </a:r>
            <a:r>
              <a:rPr lang="cs-CZ" sz="1600" dirty="0" smtClean="0"/>
              <a:t>dotace </a:t>
            </a:r>
            <a:r>
              <a:rPr lang="cs-CZ" sz="1600" dirty="0"/>
              <a:t>pro jednoho </a:t>
            </a:r>
            <a:r>
              <a:rPr lang="cs-CZ" sz="1600" dirty="0" smtClean="0"/>
              <a:t>žadatele </a:t>
            </a:r>
            <a:r>
              <a:rPr lang="cs-CZ" sz="1600" dirty="0"/>
              <a:t>90 000 Kč a z </a:t>
            </a:r>
            <a:r>
              <a:rPr lang="cs-CZ" sz="1600" dirty="0" smtClean="0"/>
              <a:t>toho: </a:t>
            </a:r>
          </a:p>
          <a:p>
            <a:pPr marL="0" lvl="0" indent="0">
              <a:lnSpc>
                <a:spcPct val="100000"/>
              </a:lnSpc>
              <a:buNone/>
            </a:pPr>
            <a:endParaRPr lang="cs-CZ" sz="1600" dirty="0"/>
          </a:p>
          <a:p>
            <a:pPr lvl="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/>
              <a:t>maximální výše </a:t>
            </a:r>
            <a:r>
              <a:rPr lang="cs-CZ" sz="1600" dirty="0" smtClean="0"/>
              <a:t>dotace </a:t>
            </a:r>
            <a:r>
              <a:rPr lang="cs-CZ" sz="1600" dirty="0"/>
              <a:t>na adaptační výjezdy všech tříd je </a:t>
            </a:r>
            <a:r>
              <a:rPr lang="cs-CZ" sz="1600" dirty="0">
                <a:solidFill>
                  <a:srgbClr val="FF0000"/>
                </a:solidFill>
              </a:rPr>
              <a:t>30 000 Kč </a:t>
            </a:r>
            <a:r>
              <a:rPr lang="cs-CZ" sz="1600" dirty="0"/>
              <a:t>a zároveň maximální výše </a:t>
            </a:r>
            <a:r>
              <a:rPr lang="cs-CZ" sz="1600" dirty="0" smtClean="0"/>
              <a:t>dotace </a:t>
            </a:r>
            <a:r>
              <a:rPr lang="cs-CZ" sz="1600" dirty="0"/>
              <a:t>na adaptační výjezd jednoho třídního kolektivu je </a:t>
            </a:r>
            <a:r>
              <a:rPr lang="cs-CZ" sz="1600" dirty="0">
                <a:solidFill>
                  <a:srgbClr val="FF0000"/>
                </a:solidFill>
              </a:rPr>
              <a:t>10 000 Kč</a:t>
            </a:r>
            <a:r>
              <a:rPr lang="cs-CZ" sz="1600" dirty="0" smtClean="0"/>
              <a:t>,</a:t>
            </a:r>
          </a:p>
          <a:p>
            <a:pPr lvl="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1600" dirty="0"/>
          </a:p>
          <a:p>
            <a:pPr lvl="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FF0000"/>
                </a:solidFill>
              </a:rPr>
              <a:t>maximální výše </a:t>
            </a:r>
            <a:r>
              <a:rPr lang="cs-CZ" sz="1600" dirty="0" smtClean="0">
                <a:solidFill>
                  <a:srgbClr val="FF0000"/>
                </a:solidFill>
              </a:rPr>
              <a:t>dotace </a:t>
            </a:r>
            <a:r>
              <a:rPr lang="cs-CZ" sz="1600" dirty="0">
                <a:solidFill>
                  <a:srgbClr val="FF0000"/>
                </a:solidFill>
              </a:rPr>
              <a:t>na všeobecnou prevenci na jednu třídu za rok činí 10 000 Kč</a:t>
            </a:r>
            <a:br>
              <a:rPr lang="cs-CZ" sz="1600" dirty="0">
                <a:solidFill>
                  <a:srgbClr val="FF0000"/>
                </a:solidFill>
              </a:rPr>
            </a:br>
            <a:r>
              <a:rPr lang="cs-CZ" sz="1600" dirty="0"/>
              <a:t>a zároveň maximální výše </a:t>
            </a:r>
            <a:r>
              <a:rPr lang="cs-CZ" sz="1600" dirty="0" smtClean="0"/>
              <a:t>dotace </a:t>
            </a:r>
            <a:r>
              <a:rPr lang="cs-CZ" sz="1600" dirty="0"/>
              <a:t>na lektorné u všeobecné prevence je </a:t>
            </a:r>
            <a:r>
              <a:rPr lang="cs-CZ" sz="1600" dirty="0">
                <a:solidFill>
                  <a:srgbClr val="FF0000"/>
                </a:solidFill>
              </a:rPr>
              <a:t>500 Kč/hod. </a:t>
            </a:r>
            <a:r>
              <a:rPr lang="cs-CZ" sz="1600" dirty="0"/>
              <a:t>na jednoho lektora (je možné žádat o </a:t>
            </a:r>
            <a:r>
              <a:rPr lang="cs-CZ" sz="1600" dirty="0" smtClean="0"/>
              <a:t>dotaci </a:t>
            </a:r>
            <a:r>
              <a:rPr lang="cs-CZ" sz="1600" dirty="0"/>
              <a:t>maximálně na dva lektory). </a:t>
            </a:r>
            <a:r>
              <a:rPr lang="cs-CZ" sz="1600" dirty="0">
                <a:solidFill>
                  <a:srgbClr val="FF0000"/>
                </a:solidFill>
              </a:rPr>
              <a:t>Lektorné zahrnuje přípravu, realizaci a vyhodnocení preventivního bloku</a:t>
            </a:r>
            <a:r>
              <a:rPr lang="cs-CZ" sz="1600" dirty="0" smtClean="0">
                <a:solidFill>
                  <a:srgbClr val="FF0000"/>
                </a:solidFill>
              </a:rPr>
              <a:t>,</a:t>
            </a:r>
          </a:p>
          <a:p>
            <a:pPr lvl="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1600" dirty="0"/>
          </a:p>
          <a:p>
            <a:pPr lvl="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FF0000"/>
                </a:solidFill>
              </a:rPr>
              <a:t>maximální výše </a:t>
            </a:r>
            <a:r>
              <a:rPr lang="cs-CZ" sz="1600" dirty="0" smtClean="0">
                <a:solidFill>
                  <a:srgbClr val="FF0000"/>
                </a:solidFill>
              </a:rPr>
              <a:t>dotace </a:t>
            </a:r>
            <a:r>
              <a:rPr lang="cs-CZ" sz="1600" dirty="0">
                <a:solidFill>
                  <a:srgbClr val="FF0000"/>
                </a:solidFill>
              </a:rPr>
              <a:t>na selektivní prevenci na jednu třídu za rok činí 15 000 Kč</a:t>
            </a:r>
            <a:br>
              <a:rPr lang="cs-CZ" sz="1600" dirty="0">
                <a:solidFill>
                  <a:srgbClr val="FF0000"/>
                </a:solidFill>
              </a:rPr>
            </a:br>
            <a:r>
              <a:rPr lang="cs-CZ" sz="1600" dirty="0"/>
              <a:t>a zároveň maximální výše </a:t>
            </a:r>
            <a:r>
              <a:rPr lang="cs-CZ" sz="1600" dirty="0" smtClean="0"/>
              <a:t>dotace </a:t>
            </a:r>
            <a:r>
              <a:rPr lang="cs-CZ" sz="1600" dirty="0"/>
              <a:t>na </a:t>
            </a:r>
            <a:r>
              <a:rPr lang="cs-CZ" sz="1600" dirty="0">
                <a:solidFill>
                  <a:srgbClr val="FF0000"/>
                </a:solidFill>
              </a:rPr>
              <a:t>lektorné na selektivní prevenci je</a:t>
            </a:r>
            <a:br>
              <a:rPr lang="cs-CZ" sz="1600" dirty="0">
                <a:solidFill>
                  <a:srgbClr val="FF0000"/>
                </a:solidFill>
              </a:rPr>
            </a:br>
            <a:r>
              <a:rPr lang="cs-CZ" sz="1600" dirty="0">
                <a:solidFill>
                  <a:srgbClr val="FF0000"/>
                </a:solidFill>
              </a:rPr>
              <a:t>700 Kč/hod.</a:t>
            </a:r>
            <a:r>
              <a:rPr lang="cs-CZ" sz="1600" dirty="0"/>
              <a:t> na jednoho lektora (je možné žádat maximálně na dva lektory). </a:t>
            </a:r>
            <a:r>
              <a:rPr lang="cs-CZ" sz="1600" dirty="0">
                <a:solidFill>
                  <a:srgbClr val="FF0000"/>
                </a:solidFill>
              </a:rPr>
              <a:t>Lektorné zahrnuje přípravu, realizaci a vyhodnocení preventivního bloku.</a:t>
            </a:r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386000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399" y="121864"/>
            <a:ext cx="8599479" cy="1248729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cs-CZ" sz="27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cs-CZ" sz="27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cs-CZ" sz="27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III. </a:t>
            </a:r>
            <a:r>
              <a:rPr lang="cs-CZ" sz="27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Program všeobecné, selektivní a indikované primární prevence pro školská zařízení</a:t>
            </a:r>
            <a:r>
              <a:rPr lang="cs-CZ" sz="2700" dirty="0"/>
              <a:t/>
            </a:r>
            <a:br>
              <a:rPr lang="cs-CZ" sz="2700" dirty="0"/>
            </a:br>
            <a:r>
              <a:rPr lang="cs-CZ" sz="3600" dirty="0"/>
              <a:t/>
            </a:r>
            <a:br>
              <a:rPr lang="cs-CZ" sz="3600" dirty="0"/>
            </a:b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3284" y="1072881"/>
            <a:ext cx="8525049" cy="5785119"/>
          </a:xfrm>
        </p:spPr>
        <p:txBody>
          <a:bodyPr/>
          <a:lstStyle/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 smtClean="0"/>
              <a:t>pro střediska </a:t>
            </a:r>
            <a:r>
              <a:rPr lang="cs-CZ" sz="1600" dirty="0"/>
              <a:t>výchovné péče, speciálně pedagogická centra a pedagogicko-psychologické poradny</a:t>
            </a:r>
            <a:r>
              <a:rPr lang="cs-CZ" sz="1600" dirty="0" smtClean="0"/>
              <a:t>.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1600" dirty="0"/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/>
              <a:t>Program musí být zajištěn kvalifikovaným odborným pracovníkem (garantem), který je schopen zajistit nebo zprostředkovat návaznou péči, pokud se ukáže její potřeba. </a:t>
            </a:r>
            <a:endParaRPr lang="cs-CZ" sz="1600" dirty="0" smtClean="0"/>
          </a:p>
          <a:p>
            <a:pPr marL="0" indent="0" algn="just">
              <a:lnSpc>
                <a:spcPct val="100000"/>
              </a:lnSpc>
              <a:buNone/>
            </a:pPr>
            <a:endParaRPr lang="cs-CZ" sz="1600" dirty="0"/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/>
              <a:t>Programy může školské zařízení realizovat interně, prostřednictvím adekvátně proškoleného pracovníka s dostatečnými kompetencemi v oblasti primární prevence, nebo prostřednictvím externí organizace, která poskytuje certifikované programy primární prevence</a:t>
            </a:r>
            <a:r>
              <a:rPr lang="cs-CZ" sz="1600" dirty="0" smtClean="0"/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cs-CZ" sz="1600" dirty="0" smtClean="0"/>
          </a:p>
          <a:p>
            <a:pPr lvl="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/>
              <a:t>M</a:t>
            </a:r>
            <a:r>
              <a:rPr lang="cs-CZ" sz="1600" dirty="0" smtClean="0"/>
              <a:t>aximální </a:t>
            </a:r>
            <a:r>
              <a:rPr lang="cs-CZ" sz="1600" dirty="0"/>
              <a:t>výše </a:t>
            </a:r>
            <a:r>
              <a:rPr lang="cs-CZ" sz="1600" dirty="0" smtClean="0"/>
              <a:t>dotace </a:t>
            </a:r>
            <a:r>
              <a:rPr lang="cs-CZ" sz="1600" dirty="0">
                <a:solidFill>
                  <a:srgbClr val="FF0000"/>
                </a:solidFill>
              </a:rPr>
              <a:t>na všeobecnou </a:t>
            </a:r>
            <a:r>
              <a:rPr lang="cs-CZ" sz="1600" dirty="0" smtClean="0">
                <a:solidFill>
                  <a:srgbClr val="FF0000"/>
                </a:solidFill>
              </a:rPr>
              <a:t>prevenci je </a:t>
            </a:r>
            <a:r>
              <a:rPr lang="cs-CZ" sz="1600" dirty="0">
                <a:solidFill>
                  <a:srgbClr val="FF0000"/>
                </a:solidFill>
              </a:rPr>
              <a:t>v jedné třídě za rok 10 000 Kč </a:t>
            </a:r>
            <a:r>
              <a:rPr lang="cs-CZ" sz="1600" dirty="0"/>
              <a:t>a zároveň maximální výše </a:t>
            </a:r>
            <a:r>
              <a:rPr lang="cs-CZ" sz="1600" dirty="0" smtClean="0"/>
              <a:t>dotace </a:t>
            </a:r>
            <a:r>
              <a:rPr lang="cs-CZ" sz="1600" dirty="0"/>
              <a:t>na </a:t>
            </a:r>
            <a:r>
              <a:rPr lang="cs-CZ" sz="1600" dirty="0">
                <a:solidFill>
                  <a:srgbClr val="FF0000"/>
                </a:solidFill>
              </a:rPr>
              <a:t>lektorné</a:t>
            </a:r>
            <a:r>
              <a:rPr lang="cs-CZ" sz="1600" dirty="0"/>
              <a:t> u všeobecné prevence </a:t>
            </a:r>
            <a:r>
              <a:rPr lang="cs-CZ" sz="1600" dirty="0" smtClean="0"/>
              <a:t>je </a:t>
            </a:r>
            <a:r>
              <a:rPr lang="cs-CZ" sz="1600" dirty="0" smtClean="0">
                <a:solidFill>
                  <a:srgbClr val="FF0000"/>
                </a:solidFill>
              </a:rPr>
              <a:t>500 </a:t>
            </a:r>
            <a:r>
              <a:rPr lang="cs-CZ" sz="1600" dirty="0">
                <a:solidFill>
                  <a:srgbClr val="FF0000"/>
                </a:solidFill>
              </a:rPr>
              <a:t>Kč/hod</a:t>
            </a:r>
            <a:r>
              <a:rPr lang="cs-CZ" sz="1600" dirty="0"/>
              <a:t>. na jednoho </a:t>
            </a:r>
            <a:r>
              <a:rPr lang="cs-CZ" sz="1600" dirty="0" smtClean="0"/>
              <a:t>lektora. Maximální </a:t>
            </a:r>
            <a:r>
              <a:rPr lang="cs-CZ" sz="1600" dirty="0"/>
              <a:t>výše </a:t>
            </a:r>
            <a:r>
              <a:rPr lang="cs-CZ" sz="1600" dirty="0" smtClean="0"/>
              <a:t>dotace </a:t>
            </a:r>
            <a:r>
              <a:rPr lang="cs-CZ" sz="1600" dirty="0">
                <a:solidFill>
                  <a:srgbClr val="FF0000"/>
                </a:solidFill>
              </a:rPr>
              <a:t>na selektivní a indikovanou </a:t>
            </a:r>
            <a:r>
              <a:rPr lang="cs-CZ" sz="1600" dirty="0" smtClean="0">
                <a:solidFill>
                  <a:srgbClr val="FF0000"/>
                </a:solidFill>
              </a:rPr>
              <a:t>prevenci v jedné </a:t>
            </a:r>
            <a:r>
              <a:rPr lang="cs-CZ" sz="1600" dirty="0">
                <a:solidFill>
                  <a:srgbClr val="FF0000"/>
                </a:solidFill>
              </a:rPr>
              <a:t>třídě za rok </a:t>
            </a:r>
            <a:r>
              <a:rPr lang="cs-CZ" sz="1600" dirty="0" smtClean="0">
                <a:solidFill>
                  <a:srgbClr val="FF0000"/>
                </a:solidFill>
              </a:rPr>
              <a:t/>
            </a:r>
            <a:br>
              <a:rPr lang="cs-CZ" sz="1600" dirty="0" smtClean="0">
                <a:solidFill>
                  <a:srgbClr val="FF0000"/>
                </a:solidFill>
              </a:rPr>
            </a:br>
            <a:r>
              <a:rPr lang="cs-CZ" sz="1600" dirty="0" smtClean="0">
                <a:solidFill>
                  <a:srgbClr val="FF0000"/>
                </a:solidFill>
              </a:rPr>
              <a:t>15 </a:t>
            </a:r>
            <a:r>
              <a:rPr lang="cs-CZ" sz="1600" dirty="0">
                <a:solidFill>
                  <a:srgbClr val="FF0000"/>
                </a:solidFill>
              </a:rPr>
              <a:t>000 Kč</a:t>
            </a:r>
            <a:r>
              <a:rPr lang="cs-CZ" sz="1600" dirty="0"/>
              <a:t> a zároveň maximální výše </a:t>
            </a:r>
            <a:r>
              <a:rPr lang="cs-CZ" sz="1600" dirty="0" smtClean="0"/>
              <a:t>dotace </a:t>
            </a:r>
            <a:r>
              <a:rPr lang="cs-CZ" sz="1600" dirty="0"/>
              <a:t>na lektorné u </a:t>
            </a:r>
            <a:r>
              <a:rPr lang="cs-CZ" sz="1600" dirty="0" smtClean="0"/>
              <a:t>selektivní a </a:t>
            </a:r>
            <a:r>
              <a:rPr lang="cs-CZ" sz="1600" dirty="0"/>
              <a:t>indikované prevence </a:t>
            </a:r>
            <a:r>
              <a:rPr lang="cs-CZ" sz="1600" dirty="0">
                <a:solidFill>
                  <a:srgbClr val="FF0000"/>
                </a:solidFill>
              </a:rPr>
              <a:t>700 Kč/hod. </a:t>
            </a:r>
            <a:r>
              <a:rPr lang="cs-CZ" sz="1600" dirty="0"/>
              <a:t>na jednoho </a:t>
            </a:r>
            <a:r>
              <a:rPr lang="cs-CZ" sz="1600" dirty="0" smtClean="0"/>
              <a:t>lektora.</a:t>
            </a:r>
          </a:p>
          <a:p>
            <a:pPr marL="0" lvl="0" indent="0" algn="just">
              <a:lnSpc>
                <a:spcPct val="100000"/>
              </a:lnSpc>
              <a:buNone/>
            </a:pPr>
            <a:endParaRPr lang="cs-CZ" sz="1600" dirty="0" smtClean="0"/>
          </a:p>
          <a:p>
            <a:pPr lvl="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/>
              <a:t>J</a:t>
            </a:r>
            <a:r>
              <a:rPr lang="cs-CZ" sz="1600" dirty="0" smtClean="0"/>
              <a:t>e </a:t>
            </a:r>
            <a:r>
              <a:rPr lang="cs-CZ" sz="1600" dirty="0"/>
              <a:t>možné žádat maximálně na dva </a:t>
            </a:r>
            <a:r>
              <a:rPr lang="cs-CZ" sz="1600" dirty="0" smtClean="0"/>
              <a:t>lektory</a:t>
            </a:r>
            <a:r>
              <a:rPr lang="cs-CZ" sz="1600" dirty="0"/>
              <a:t>.</a:t>
            </a:r>
            <a:r>
              <a:rPr lang="cs-CZ" sz="1600" dirty="0" smtClean="0"/>
              <a:t> </a:t>
            </a:r>
            <a:r>
              <a:rPr lang="cs-CZ" sz="1600" dirty="0">
                <a:solidFill>
                  <a:srgbClr val="FF0000"/>
                </a:solidFill>
              </a:rPr>
              <a:t>Lektorné zahrnuje přípravu, realizaci a vyhodnocení preventivního bloku</a:t>
            </a:r>
            <a:r>
              <a:rPr lang="cs-CZ" sz="1600" dirty="0" smtClean="0">
                <a:solidFill>
                  <a:srgbClr val="FF0000"/>
                </a:solidFill>
              </a:rPr>
              <a:t>.</a:t>
            </a:r>
          </a:p>
          <a:p>
            <a:pPr marL="0" lvl="0" indent="0" algn="just">
              <a:lnSpc>
                <a:spcPct val="100000"/>
              </a:lnSpc>
              <a:buNone/>
            </a:pPr>
            <a:endParaRPr lang="cs-CZ" sz="1600" dirty="0" smtClean="0"/>
          </a:p>
          <a:p>
            <a:pPr marL="0" indent="0" algn="just">
              <a:lnSpc>
                <a:spcPct val="100000"/>
              </a:lnSpc>
              <a:buNone/>
            </a:pPr>
            <a:endParaRPr lang="cs-CZ" sz="1600" dirty="0"/>
          </a:p>
          <a:p>
            <a:pPr algn="just"/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50825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9219" y="291600"/>
            <a:ext cx="8261497" cy="124872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cs-CZ" sz="2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IV: Program všeobecné, selektivní a indikované primární prevence ve školách realizované Žadatelem, s výjimkou škol, 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/>
            </a:r>
            <a:b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s certifikací </a:t>
            </a:r>
            <a:r>
              <a:rPr lang="cs-CZ" sz="2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odborné způsobilosti poskytovatelů programů primární prevence rizikového chování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59219" y="2105248"/>
            <a:ext cx="7833932" cy="399784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 smtClean="0"/>
              <a:t>Program musí být certifikován.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cs-CZ" sz="1600" dirty="0" smtClean="0"/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 smtClean="0"/>
              <a:t>Realizace programu </a:t>
            </a:r>
            <a:r>
              <a:rPr lang="cs-CZ" sz="1600" dirty="0"/>
              <a:t>musí být zajištěna kvalifikovaným odborným pracovníkem, který je schopen zajistit nebo zprostředkovat návaznou péči, pokud se ukáže její potřeba při práci s třídním kolektivem.  </a:t>
            </a:r>
            <a:endParaRPr lang="cs-CZ" sz="1600" dirty="0" smtClean="0"/>
          </a:p>
          <a:p>
            <a:pPr marL="0" indent="0" algn="just">
              <a:lnSpc>
                <a:spcPct val="100000"/>
              </a:lnSpc>
              <a:buNone/>
            </a:pPr>
            <a:endParaRPr lang="cs-CZ" sz="1600" dirty="0"/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 smtClean="0"/>
              <a:t>Žadatel může podat </a:t>
            </a:r>
            <a:r>
              <a:rPr lang="cs-CZ" sz="1600" dirty="0"/>
              <a:t>pouze jednu </a:t>
            </a:r>
            <a:r>
              <a:rPr lang="cs-CZ" sz="1600" dirty="0" smtClean="0"/>
              <a:t>žádost, která může obsahovat všechny typy prevence.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1600" dirty="0" smtClean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 smtClean="0"/>
              <a:t>Maximální </a:t>
            </a:r>
            <a:r>
              <a:rPr lang="cs-CZ" sz="1600" dirty="0"/>
              <a:t>výše </a:t>
            </a:r>
            <a:r>
              <a:rPr lang="cs-CZ" sz="1600" dirty="0" smtClean="0"/>
              <a:t>dotace </a:t>
            </a:r>
            <a:r>
              <a:rPr lang="cs-CZ" sz="1600" dirty="0"/>
              <a:t>na lektorné u všeobecné </a:t>
            </a:r>
            <a:r>
              <a:rPr lang="cs-CZ" sz="1600" dirty="0" smtClean="0"/>
              <a:t>prevence je 500 </a:t>
            </a:r>
            <a:r>
              <a:rPr lang="cs-CZ" sz="1600" dirty="0"/>
              <a:t>Kč/hod., u selektivní a indikované prevence 700 Kč/hod. na jednoho lektora (je možné žádat maximálně na dva lektory). Lektorné zahrnuje přípravu, realizaci a vyhodnocení preventivního bloku</a:t>
            </a:r>
            <a:r>
              <a:rPr lang="cs-CZ" sz="1600" dirty="0" smtClean="0"/>
              <a:t>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1600" dirty="0" smtClean="0"/>
          </a:p>
          <a:p>
            <a:pPr marL="0" indent="0"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673572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7563" y="291600"/>
            <a:ext cx="8373934" cy="1248729"/>
          </a:xfrm>
        </p:spPr>
        <p:txBody>
          <a:bodyPr>
            <a:normAutofit fontScale="90000"/>
          </a:bodyPr>
          <a:lstStyle/>
          <a:p>
            <a:r>
              <a:rPr lang="cs-CZ" sz="29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cs-CZ" sz="29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cs-CZ" sz="29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cs-CZ" sz="2900" dirty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cs-CZ" sz="29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cs-CZ" sz="29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cs-CZ" sz="29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cs-CZ" sz="2900" dirty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cs-CZ" sz="29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cs-CZ" sz="29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cs-CZ" sz="29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Podání </a:t>
            </a:r>
            <a:r>
              <a:rPr lang="cs-CZ" sz="29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žádosti</a:t>
            </a:r>
            <a:r>
              <a:rPr lang="cs-CZ" sz="29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:</a:t>
            </a:r>
            <a:r>
              <a:rPr lang="cs-CZ" sz="40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cs-CZ" sz="4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sz="40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cs-CZ" sz="4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sz="4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/>
            </a:r>
            <a:br>
              <a:rPr lang="cs-CZ" sz="4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cs-CZ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/>
            </a:r>
            <a:br>
              <a:rPr lang="cs-CZ" dirty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endParaRPr lang="cs-CZ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7563" y="1614589"/>
            <a:ext cx="8373934" cy="5712749"/>
          </a:xfrm>
        </p:spPr>
        <p:txBody>
          <a:bodyPr>
            <a:normAutofit/>
          </a:bodyPr>
          <a:lstStyle/>
          <a:p>
            <a:pPr lvl="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/>
              <a:t>Žádost musí být podána ve lhůtě </a:t>
            </a:r>
            <a:r>
              <a:rPr lang="cs-CZ" sz="1600" b="1" dirty="0">
                <a:solidFill>
                  <a:srgbClr val="FF0000"/>
                </a:solidFill>
              </a:rPr>
              <a:t>od </a:t>
            </a:r>
            <a:r>
              <a:rPr lang="cs-CZ" sz="1600" b="1" dirty="0" smtClean="0">
                <a:solidFill>
                  <a:srgbClr val="FF0000"/>
                </a:solidFill>
              </a:rPr>
              <a:t>30. 9.  2019 </a:t>
            </a:r>
            <a:r>
              <a:rPr lang="cs-CZ" sz="1600" b="1" dirty="0">
                <a:solidFill>
                  <a:srgbClr val="FF0000"/>
                </a:solidFill>
              </a:rPr>
              <a:t>do </a:t>
            </a:r>
            <a:r>
              <a:rPr lang="cs-CZ" sz="1600" b="1" dirty="0" smtClean="0">
                <a:solidFill>
                  <a:srgbClr val="FF0000"/>
                </a:solidFill>
              </a:rPr>
              <a:t>14. </a:t>
            </a:r>
            <a:r>
              <a:rPr lang="cs-CZ" sz="1600" b="1" dirty="0">
                <a:solidFill>
                  <a:srgbClr val="FF0000"/>
                </a:solidFill>
              </a:rPr>
              <a:t>10. </a:t>
            </a:r>
            <a:r>
              <a:rPr lang="cs-CZ" sz="1600" b="1" dirty="0" smtClean="0">
                <a:solidFill>
                  <a:srgbClr val="FF0000"/>
                </a:solidFill>
              </a:rPr>
              <a:t>2019 včetně</a:t>
            </a:r>
            <a:r>
              <a:rPr lang="cs-CZ" sz="1600" dirty="0" smtClean="0">
                <a:solidFill>
                  <a:srgbClr val="FF0000"/>
                </a:solidFill>
              </a:rPr>
              <a:t>.</a:t>
            </a:r>
            <a:r>
              <a:rPr lang="cs-CZ" sz="1600" dirty="0">
                <a:solidFill>
                  <a:srgbClr val="FF0000"/>
                </a:solidFill>
              </a:rPr>
              <a:t> </a:t>
            </a:r>
            <a:r>
              <a:rPr lang="cs-CZ" sz="1600" b="1" i="1" dirty="0" smtClean="0"/>
              <a:t>Žádosti </a:t>
            </a:r>
            <a:r>
              <a:rPr lang="cs-CZ" sz="1600" b="1" i="1" dirty="0"/>
              <a:t>podané mimo uvedené lhůty nebudou hodnoceny</a:t>
            </a:r>
            <a:r>
              <a:rPr lang="cs-CZ" sz="1600" b="1" i="1" dirty="0" smtClean="0"/>
              <a:t>!</a:t>
            </a:r>
            <a:endParaRPr lang="cs-CZ" sz="1600" i="1" dirty="0"/>
          </a:p>
          <a:p>
            <a:pPr marL="0" indent="0" algn="just">
              <a:lnSpc>
                <a:spcPct val="100000"/>
              </a:lnSpc>
              <a:buNone/>
            </a:pPr>
            <a:endParaRPr lang="cs-CZ" sz="1600" dirty="0" smtClean="0">
              <a:latin typeface="+mj-lt"/>
            </a:endParaRPr>
          </a:p>
          <a:p>
            <a:pPr algn="just"/>
            <a:r>
              <a:rPr lang="cs-CZ" sz="1600" dirty="0"/>
              <a:t>Žádost musí být </a:t>
            </a:r>
            <a:r>
              <a:rPr lang="cs-CZ" sz="1600" dirty="0">
                <a:solidFill>
                  <a:srgbClr val="FF0000"/>
                </a:solidFill>
              </a:rPr>
              <a:t>podána </a:t>
            </a:r>
            <a:r>
              <a:rPr lang="cs-CZ" sz="1600" b="1" dirty="0">
                <a:solidFill>
                  <a:srgbClr val="FF0000"/>
                </a:solidFill>
              </a:rPr>
              <a:t>v elektronické podobě</a:t>
            </a:r>
            <a:r>
              <a:rPr lang="cs-CZ" sz="1600" dirty="0">
                <a:solidFill>
                  <a:srgbClr val="FF0000"/>
                </a:solidFill>
              </a:rPr>
              <a:t> </a:t>
            </a:r>
            <a:r>
              <a:rPr lang="cs-CZ" sz="1600" dirty="0"/>
              <a:t>jako elektronický formulář uložený ve formátu „</a:t>
            </a:r>
            <a:r>
              <a:rPr lang="cs-CZ" sz="1600" dirty="0" err="1"/>
              <a:t>zfo</a:t>
            </a:r>
            <a:r>
              <a:rPr lang="cs-CZ" sz="1600" dirty="0"/>
              <a:t>“ </a:t>
            </a:r>
            <a:r>
              <a:rPr lang="cs-CZ" sz="1600" dirty="0" smtClean="0"/>
              <a:t> prostřednictvím aplikace Software602 </a:t>
            </a:r>
            <a:r>
              <a:rPr lang="cs-CZ" sz="1600" dirty="0" err="1"/>
              <a:t>Form</a:t>
            </a:r>
            <a:r>
              <a:rPr lang="cs-CZ" sz="1600" dirty="0"/>
              <a:t> </a:t>
            </a:r>
            <a:r>
              <a:rPr lang="cs-CZ" sz="1600" dirty="0" smtClean="0"/>
              <a:t>Filler včetně všech požadovaných příloh a </a:t>
            </a:r>
            <a:r>
              <a:rPr lang="cs-CZ" sz="1600" dirty="0"/>
              <a:t>zároveň </a:t>
            </a:r>
            <a:r>
              <a:rPr lang="cs-CZ" sz="1600" b="1" dirty="0"/>
              <a:t>v </a:t>
            </a:r>
            <a:r>
              <a:rPr lang="cs-CZ" sz="1600" b="1" dirty="0">
                <a:solidFill>
                  <a:srgbClr val="FF0000"/>
                </a:solidFill>
              </a:rPr>
              <a:t>tištěné podobě</a:t>
            </a:r>
            <a:r>
              <a:rPr lang="cs-CZ" sz="1600" dirty="0">
                <a:solidFill>
                  <a:srgbClr val="FF0000"/>
                </a:solidFill>
              </a:rPr>
              <a:t> </a:t>
            </a:r>
            <a:r>
              <a:rPr lang="cs-CZ" sz="1600" dirty="0" smtClean="0">
                <a:solidFill>
                  <a:srgbClr val="FF0000"/>
                </a:solidFill>
              </a:rPr>
              <a:t>s </a:t>
            </a:r>
            <a:r>
              <a:rPr lang="cs-CZ" sz="1600" dirty="0">
                <a:solidFill>
                  <a:srgbClr val="FF0000"/>
                </a:solidFill>
              </a:rPr>
              <a:t>vygenerovaným potvrzením o elektronickém podání </a:t>
            </a:r>
            <a:r>
              <a:rPr lang="cs-CZ" sz="1600" dirty="0"/>
              <a:t>v obálce nadepsané </a:t>
            </a:r>
            <a:endParaRPr lang="cs-CZ" sz="1600" dirty="0" smtClean="0"/>
          </a:p>
          <a:p>
            <a:pPr marL="0" indent="0" algn="ctr">
              <a:buNone/>
            </a:pPr>
            <a:r>
              <a:rPr lang="cs-CZ" sz="1600" dirty="0" smtClean="0"/>
              <a:t>„</a:t>
            </a:r>
            <a:r>
              <a:rPr lang="cs-CZ" sz="1600" dirty="0"/>
              <a:t>SOV - ŽÁDOST O </a:t>
            </a:r>
            <a:r>
              <a:rPr lang="cs-CZ" sz="1600" dirty="0" smtClean="0"/>
              <a:t>GRANT </a:t>
            </a:r>
            <a:r>
              <a:rPr lang="cs-CZ" sz="1600" dirty="0"/>
              <a:t>PROGRAM V OBLASTI PRIMÁRNÍ PREVENCE VE ŠKOLÁCH </a:t>
            </a:r>
            <a:endParaRPr lang="cs-CZ" sz="1600" dirty="0" smtClean="0"/>
          </a:p>
          <a:p>
            <a:pPr marL="0" indent="0" algn="ctr">
              <a:buNone/>
            </a:pPr>
            <a:r>
              <a:rPr lang="cs-CZ" sz="1600" dirty="0" smtClean="0"/>
              <a:t>A ŠKOLSKÝCHZAŘÍZENÍCH </a:t>
            </a:r>
            <a:r>
              <a:rPr lang="cs-CZ" sz="1600" dirty="0"/>
              <a:t>PRO ROK 2020</a:t>
            </a:r>
            <a:r>
              <a:rPr lang="cs-CZ" sz="1600" dirty="0" smtClean="0"/>
              <a:t>“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cs-CZ" sz="1600" dirty="0" smtClean="0"/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/>
              <a:t>K</a:t>
            </a:r>
            <a:r>
              <a:rPr lang="cs-CZ" sz="1600" dirty="0" smtClean="0"/>
              <a:t>aždá žádost v </a:t>
            </a:r>
            <a:r>
              <a:rPr lang="cs-CZ" sz="1600" dirty="0"/>
              <a:t>samostatné </a:t>
            </a:r>
            <a:r>
              <a:rPr lang="cs-CZ" sz="1600" dirty="0" smtClean="0"/>
              <a:t>obálce.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1600" dirty="0" smtClean="0"/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 smtClean="0"/>
              <a:t>Obě </a:t>
            </a:r>
            <a:r>
              <a:rPr lang="cs-CZ" sz="1600" dirty="0"/>
              <a:t>verze </a:t>
            </a:r>
            <a:r>
              <a:rPr lang="cs-CZ" sz="1600" dirty="0" smtClean="0"/>
              <a:t>žádosti </a:t>
            </a:r>
            <a:r>
              <a:rPr lang="cs-CZ" sz="1600" dirty="0"/>
              <a:t>musejí být </a:t>
            </a:r>
            <a:r>
              <a:rPr lang="cs-CZ" sz="1600" dirty="0" smtClean="0"/>
              <a:t>identické, a </a:t>
            </a:r>
            <a:r>
              <a:rPr lang="cs-CZ" sz="1600" dirty="0"/>
              <a:t>to včetně příloh, s výjimkou </a:t>
            </a:r>
            <a:r>
              <a:rPr lang="cs-CZ" sz="1600" dirty="0" smtClean="0"/>
              <a:t>žádosti </a:t>
            </a:r>
            <a:r>
              <a:rPr lang="cs-CZ" sz="1600" dirty="0"/>
              <a:t>podané v rámci Programu č. II, kde </a:t>
            </a:r>
            <a:r>
              <a:rPr lang="cs-CZ" sz="1600" dirty="0" smtClean="0"/>
              <a:t>žadatel </a:t>
            </a:r>
            <a:r>
              <a:rPr lang="cs-CZ" sz="1600" dirty="0"/>
              <a:t>zasílá preventivní program školy pouze elektronicky jako přílohu </a:t>
            </a:r>
            <a:r>
              <a:rPr lang="cs-CZ" sz="1600" dirty="0" smtClean="0"/>
              <a:t>žádosti.</a:t>
            </a:r>
            <a:endParaRPr lang="cs-CZ" sz="1600" dirty="0">
              <a:latin typeface="+mj-lt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934200" y="6096000"/>
            <a:ext cx="2209800" cy="365125"/>
          </a:xfrm>
        </p:spPr>
        <p:txBody>
          <a:bodyPr/>
          <a:lstStyle/>
          <a:p>
            <a:fld id="{BB178BA3-5F69-4290-A717-AEEDF74557F4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8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2503" y="222276"/>
            <a:ext cx="8373934" cy="6486868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1600" dirty="0">
              <a:solidFill>
                <a:schemeClr val="bg1"/>
              </a:solidFill>
            </a:endParaRPr>
          </a:p>
          <a:p>
            <a:pPr lvl="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/>
              <a:t>Tištěná verze </a:t>
            </a:r>
            <a:r>
              <a:rPr lang="cs-CZ" sz="1600" dirty="0" smtClean="0"/>
              <a:t>žádosti </a:t>
            </a:r>
            <a:r>
              <a:rPr lang="cs-CZ" sz="1600" dirty="0"/>
              <a:t>musí být podána HMP na adresu: </a:t>
            </a:r>
            <a:r>
              <a:rPr lang="cs-CZ" sz="1600" b="1" dirty="0"/>
              <a:t>Hlavní město Praha, Magistrát hlavního města Prahy, odbor </a:t>
            </a:r>
            <a:r>
              <a:rPr lang="cs-CZ" sz="1600" b="1" dirty="0" smtClean="0"/>
              <a:t>sociálních věcí, </a:t>
            </a:r>
            <a:r>
              <a:rPr lang="cs-CZ" sz="1600" b="1" dirty="0"/>
              <a:t>Jungmannova 35/29, 111 21 Praha 1</a:t>
            </a:r>
            <a:r>
              <a:rPr lang="cs-CZ" sz="1600" dirty="0"/>
              <a:t>, a to buď osobně v podatelně na adrese Jungmannova </a:t>
            </a:r>
            <a:r>
              <a:rPr lang="cs-CZ" sz="1600" dirty="0" smtClean="0"/>
              <a:t>35/29</a:t>
            </a:r>
            <a:r>
              <a:rPr lang="cs-CZ" sz="1600" dirty="0"/>
              <a:t>, Praha 1, nebo v podatelně na adrese Mariánské náměstí č. 2, Praha 1, v úředních hodinách podatelen, nebo prostřednictvím držitele poštovní </a:t>
            </a:r>
            <a:r>
              <a:rPr lang="cs-CZ" sz="1600" dirty="0" smtClean="0"/>
              <a:t>licence.</a:t>
            </a:r>
          </a:p>
          <a:p>
            <a:pPr marL="0" lvl="0" indent="0" algn="just">
              <a:lnSpc>
                <a:spcPct val="100000"/>
              </a:lnSpc>
              <a:buNone/>
            </a:pPr>
            <a:endParaRPr lang="cs-CZ" sz="1600" dirty="0" smtClean="0"/>
          </a:p>
          <a:p>
            <a:pPr lvl="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rgbClr val="FF0000"/>
                </a:solidFill>
              </a:rPr>
              <a:t> Pro </a:t>
            </a:r>
            <a:r>
              <a:rPr lang="cs-CZ" sz="1600" dirty="0">
                <a:solidFill>
                  <a:srgbClr val="FF0000"/>
                </a:solidFill>
              </a:rPr>
              <a:t>dodržení lhůty je rozhodné datum odeslání </a:t>
            </a:r>
            <a:r>
              <a:rPr lang="cs-CZ" sz="1600" dirty="0" smtClean="0">
                <a:solidFill>
                  <a:srgbClr val="FF0000"/>
                </a:solidFill>
              </a:rPr>
              <a:t>žádosti, které musí být nejpozději 14. 10. 2019 </a:t>
            </a:r>
          </a:p>
          <a:p>
            <a:pPr lvl="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1600" dirty="0"/>
          </a:p>
          <a:p>
            <a:pPr lvl="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b="1" dirty="0" smtClean="0"/>
              <a:t>Školy zasílají žádost </a:t>
            </a:r>
            <a:r>
              <a:rPr lang="cs-CZ" sz="1600" b="1" dirty="0"/>
              <a:t>po jejím uložení v systému, e-mailem metodikovi prevence ze spádové pedagogicko-psychologické poradny a protidrogovému koordinátorovi </a:t>
            </a:r>
            <a:r>
              <a:rPr lang="cs-CZ" sz="1600" b="1" dirty="0" smtClean="0"/>
              <a:t>z </a:t>
            </a:r>
            <a:r>
              <a:rPr lang="cs-CZ" sz="1600" b="1" dirty="0"/>
              <a:t>příslušné městské části hlavního města Prahy podle svého sídla</a:t>
            </a:r>
            <a:r>
              <a:rPr lang="cs-CZ" sz="1600" b="1" dirty="0" smtClean="0"/>
              <a:t>.</a:t>
            </a:r>
          </a:p>
          <a:p>
            <a:pPr marL="0" lvl="0" indent="0" algn="just">
              <a:lnSpc>
                <a:spcPct val="100000"/>
              </a:lnSpc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520092266"/>
      </p:ext>
    </p:extLst>
  </p:cSld>
  <p:clrMapOvr>
    <a:masterClrMapping/>
  </p:clrMapOvr>
</p:sld>
</file>

<file path=ppt/theme/theme1.xml><?xml version="1.0" encoding="utf-8"?>
<a:theme xmlns:a="http://schemas.openxmlformats.org/drawingml/2006/main" name="Tmava">
  <a:themeElements>
    <a:clrScheme name="PrahaPPT_pos">
      <a:dk1>
        <a:srgbClr val="000000"/>
      </a:dk1>
      <a:lt1>
        <a:srgbClr val="FFFFFF"/>
      </a:lt1>
      <a:dk2>
        <a:srgbClr val="001871"/>
      </a:dk2>
      <a:lt2>
        <a:srgbClr val="FFFFFF"/>
      </a:lt2>
      <a:accent1>
        <a:srgbClr val="C81428"/>
      </a:accent1>
      <a:accent2>
        <a:srgbClr val="EF9600"/>
      </a:accent2>
      <a:accent3>
        <a:srgbClr val="6A2C3E"/>
      </a:accent3>
      <a:accent4>
        <a:srgbClr val="00B140"/>
      </a:accent4>
      <a:accent5>
        <a:srgbClr val="0057B8"/>
      </a:accent5>
      <a:accent6>
        <a:srgbClr val="C83737"/>
      </a:accent6>
      <a:hlink>
        <a:srgbClr val="0096FF"/>
      </a:hlink>
      <a:folHlink>
        <a:srgbClr val="75787B"/>
      </a:folHlink>
    </a:clrScheme>
    <a:fontScheme name="Nordic_negati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39A0D0D7-44C4-46E2-BE30-9C1B800E9981}" vid="{E474D25C-F3B5-4610-9821-BDCFF3B5703C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2286</TotalTime>
  <Words>2288</Words>
  <Application>Microsoft Office PowerPoint</Application>
  <PresentationFormat>Předvádění na obrazovce (4:3)</PresentationFormat>
  <Paragraphs>444</Paragraphs>
  <Slides>24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Georgia</vt:lpstr>
      <vt:lpstr>Times New Roman</vt:lpstr>
      <vt:lpstr>Wingdings</vt:lpstr>
      <vt:lpstr>Tmava</vt:lpstr>
      <vt:lpstr>Motiv Office</vt:lpstr>
      <vt:lpstr>programy primární prevence  ve školách a školských zařízeních  pro rok 2020   odbor sociálních věcí oddělení prevence </vt:lpstr>
      <vt:lpstr>Vyhlášené programy  </vt:lpstr>
      <vt:lpstr>I. Akreditované vzdělávání v oblasti primární prevence rizikového chování pro pedagogické pracovníky škol a školských zařízení </vt:lpstr>
      <vt:lpstr>II. Program všeobecné a selektivní primární prevence rizikového chování realizované ve školách </vt:lpstr>
      <vt:lpstr>Prezentace aplikace PowerPoint</vt:lpstr>
      <vt:lpstr> III. Program všeobecné, selektivní a indikované primární prevence pro školská zařízení  </vt:lpstr>
      <vt:lpstr>IV: Program všeobecné, selektivní a indikované primární prevence ve školách realizované Žadatelem, s výjimkou škol,  s certifikací odborné způsobilosti poskytovatelů programů primární prevence rizikového chování</vt:lpstr>
      <vt:lpstr>     Podání žádosti:    </vt:lpstr>
      <vt:lpstr>Prezentace aplikace PowerPoint</vt:lpstr>
      <vt:lpstr>Prezentace aplikace PowerPoint</vt:lpstr>
      <vt:lpstr>Seznam protidrogových koordinátorů MČ</vt:lpstr>
      <vt:lpstr>Přílohy k žádosti:</vt:lpstr>
      <vt:lpstr>Prezentace aplikace PowerPoint</vt:lpstr>
      <vt:lpstr>Prezentace aplikace PowerPoint</vt:lpstr>
      <vt:lpstr>Prezentace aplikace PowerPoint</vt:lpstr>
      <vt:lpstr>Školy a školská zařízení nemohou dotaci požadovat a použít na: </vt:lpstr>
      <vt:lpstr>Organizace nemohou dotaci požadovat a použít na: </vt:lpstr>
      <vt:lpstr>Prezentace aplikace PowerPoint</vt:lpstr>
      <vt:lpstr>Prezentace aplikace PowerPoint</vt:lpstr>
      <vt:lpstr>Kritéria pro hodnocení žádostí 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Havlíková Jana (MHMP, ZSP)</dc:creator>
  <cp:lastModifiedBy>Havlíková Jana (MHMP, ZSP)</cp:lastModifiedBy>
  <cp:revision>149</cp:revision>
  <cp:lastPrinted>2017-09-22T14:16:56Z</cp:lastPrinted>
  <dcterms:created xsi:type="dcterms:W3CDTF">2017-09-21T07:56:06Z</dcterms:created>
  <dcterms:modified xsi:type="dcterms:W3CDTF">2019-09-19T11:09:06Z</dcterms:modified>
</cp:coreProperties>
</file>