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46"/>
  </p:notesMasterIdLst>
  <p:sldIdLst>
    <p:sldId id="257" r:id="rId2"/>
    <p:sldId id="492" r:id="rId3"/>
    <p:sldId id="494" r:id="rId4"/>
    <p:sldId id="493" r:id="rId5"/>
    <p:sldId id="491" r:id="rId6"/>
    <p:sldId id="497" r:id="rId7"/>
    <p:sldId id="496" r:id="rId8"/>
    <p:sldId id="501" r:id="rId9"/>
    <p:sldId id="500" r:id="rId10"/>
    <p:sldId id="499" r:id="rId11"/>
    <p:sldId id="498" r:id="rId12"/>
    <p:sldId id="504" r:id="rId13"/>
    <p:sldId id="503" r:id="rId14"/>
    <p:sldId id="364" r:id="rId15"/>
    <p:sldId id="480" r:id="rId16"/>
    <p:sldId id="508" r:id="rId17"/>
    <p:sldId id="507" r:id="rId18"/>
    <p:sldId id="506" r:id="rId19"/>
    <p:sldId id="505" r:id="rId20"/>
    <p:sldId id="520" r:id="rId21"/>
    <p:sldId id="521" r:id="rId22"/>
    <p:sldId id="522" r:id="rId23"/>
    <p:sldId id="509" r:id="rId24"/>
    <p:sldId id="523" r:id="rId25"/>
    <p:sldId id="524" r:id="rId26"/>
    <p:sldId id="510" r:id="rId27"/>
    <p:sldId id="512" r:id="rId28"/>
    <p:sldId id="513" r:id="rId29"/>
    <p:sldId id="514" r:id="rId30"/>
    <p:sldId id="511" r:id="rId31"/>
    <p:sldId id="525" r:id="rId32"/>
    <p:sldId id="526" r:id="rId33"/>
    <p:sldId id="473" r:id="rId34"/>
    <p:sldId id="474" r:id="rId35"/>
    <p:sldId id="517" r:id="rId36"/>
    <p:sldId id="516" r:id="rId37"/>
    <p:sldId id="527" r:id="rId38"/>
    <p:sldId id="475" r:id="rId39"/>
    <p:sldId id="488" r:id="rId40"/>
    <p:sldId id="485" r:id="rId41"/>
    <p:sldId id="532" r:id="rId42"/>
    <p:sldId id="530" r:id="rId43"/>
    <p:sldId id="533" r:id="rId44"/>
    <p:sldId id="51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2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.petrenko.NUV\Dropbox\N&#218;V%20-%20odd&#283;len&#237;%203.4\Prevence\Syst&#233;m%20v&#253;kaznictv&#237;\Pou&#382;&#237;v&#225;n&#237;%20SV%2017_18%20v%20kraj&#237;ch%20AK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5.8975612423447066E-2"/>
                  <c:y val="7.70299844324617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2018'!$A$32:$A$34</c:f>
              <c:strCache>
                <c:ptCount val="3"/>
                <c:pt idx="0">
                  <c:v>Neregistrované školy</c:v>
                </c:pt>
                <c:pt idx="1">
                  <c:v>Registrované školy, které mají účet, ale nemají výkaz</c:v>
                </c:pt>
                <c:pt idx="2">
                  <c:v>Registrované školy, které mají účet a mají výkaz</c:v>
                </c:pt>
              </c:strCache>
            </c:strRef>
          </c:cat>
          <c:val>
            <c:numRef>
              <c:f>'září 2018'!$B$32:$B$34</c:f>
              <c:numCache>
                <c:formatCode>General</c:formatCode>
                <c:ptCount val="3"/>
                <c:pt idx="0">
                  <c:v>77</c:v>
                </c:pt>
                <c:pt idx="1">
                  <c:v>16</c:v>
                </c:pt>
                <c:pt idx="2">
                  <c:v>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2018'!$A$36:$A$38</c:f>
              <c:strCache>
                <c:ptCount val="3"/>
                <c:pt idx="0">
                  <c:v>Neregistrované školy</c:v>
                </c:pt>
                <c:pt idx="1">
                  <c:v>Registrované školy, které mají účet, ale nemají výkaz</c:v>
                </c:pt>
                <c:pt idx="2">
                  <c:v>Registrované školy, které mají účet a mají výkaz</c:v>
                </c:pt>
              </c:strCache>
            </c:strRef>
          </c:cat>
          <c:val>
            <c:numRef>
              <c:f>'září 2018'!$B$36:$B$38</c:f>
              <c:numCache>
                <c:formatCode>General</c:formatCode>
                <c:ptCount val="3"/>
                <c:pt idx="0">
                  <c:v>319</c:v>
                </c:pt>
                <c:pt idx="1">
                  <c:v>69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'září 2018'!$A$19</c:f>
              <c:strCache>
                <c:ptCount val="1"/>
                <c:pt idx="0">
                  <c:v>Celkový počet ZŠ a SŠ v ČR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2018'!$A$20:$A$21</c:f>
              <c:strCache>
                <c:ptCount val="2"/>
                <c:pt idx="0">
                  <c:v>Neregistrované školy</c:v>
                </c:pt>
                <c:pt idx="1">
                  <c:v>Registrované školy</c:v>
                </c:pt>
              </c:strCache>
            </c:strRef>
          </c:cat>
          <c:val>
            <c:numRef>
              <c:f>'září 2018'!$B$20:$B$21</c:f>
              <c:numCache>
                <c:formatCode>General</c:formatCode>
                <c:ptCount val="2"/>
                <c:pt idx="0">
                  <c:v>2215</c:v>
                </c:pt>
                <c:pt idx="1">
                  <c:v>3150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2018'!$A$28:$A$30</c:f>
              <c:strCache>
                <c:ptCount val="3"/>
                <c:pt idx="0">
                  <c:v>Neregistrované školy</c:v>
                </c:pt>
                <c:pt idx="1">
                  <c:v>Registrované školy, které mají účet, ale nemají výkaz</c:v>
                </c:pt>
                <c:pt idx="2">
                  <c:v>Registrované školy, které mají účet a mají výkaz</c:v>
                </c:pt>
              </c:strCache>
            </c:strRef>
          </c:cat>
          <c:val>
            <c:numRef>
              <c:f>'září 2018'!$B$28:$B$30</c:f>
              <c:numCache>
                <c:formatCode>General</c:formatCode>
                <c:ptCount val="3"/>
                <c:pt idx="0">
                  <c:v>2215</c:v>
                </c:pt>
                <c:pt idx="1">
                  <c:v>1251</c:v>
                </c:pt>
                <c:pt idx="2">
                  <c:v>1899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2018'!$A$28:$A$30</c:f>
              <c:strCache>
                <c:ptCount val="3"/>
                <c:pt idx="0">
                  <c:v>Neregistrované školy</c:v>
                </c:pt>
                <c:pt idx="1">
                  <c:v>Registrované školy, které mají účet, ale nemají výkaz</c:v>
                </c:pt>
                <c:pt idx="2">
                  <c:v>Registrované školy, které mají účet a mají výkaz</c:v>
                </c:pt>
              </c:strCache>
            </c:strRef>
          </c:cat>
          <c:val>
            <c:numRef>
              <c:f>'září 2018'!$B$28:$B$30</c:f>
              <c:numCache>
                <c:formatCode>General</c:formatCode>
                <c:ptCount val="3"/>
                <c:pt idx="0">
                  <c:v>2215</c:v>
                </c:pt>
                <c:pt idx="1">
                  <c:v>1251</c:v>
                </c:pt>
                <c:pt idx="2">
                  <c:v>1899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2018'!$A$28:$A$30</c:f>
              <c:strCache>
                <c:ptCount val="3"/>
                <c:pt idx="0">
                  <c:v>Neregistrované školy</c:v>
                </c:pt>
                <c:pt idx="1">
                  <c:v>Registrované školy, které mají účet, ale nemají výkaz</c:v>
                </c:pt>
                <c:pt idx="2">
                  <c:v>Registrované školy, které mají účet a mají výkaz</c:v>
                </c:pt>
              </c:strCache>
            </c:strRef>
          </c:cat>
          <c:val>
            <c:numRef>
              <c:f>'září 2018'!$B$28:$B$30</c:f>
              <c:numCache>
                <c:formatCode>General</c:formatCode>
                <c:ptCount val="3"/>
                <c:pt idx="0">
                  <c:v>2215</c:v>
                </c:pt>
                <c:pt idx="1">
                  <c:v>1251</c:v>
                </c:pt>
                <c:pt idx="2">
                  <c:v>1899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2018'!$A$28:$A$30</c:f>
              <c:strCache>
                <c:ptCount val="3"/>
                <c:pt idx="0">
                  <c:v>Neregistrované školy</c:v>
                </c:pt>
                <c:pt idx="1">
                  <c:v>Registrované školy, které mají účet, ale nemají výkaz</c:v>
                </c:pt>
                <c:pt idx="2">
                  <c:v>Registrované školy, které mají účet a mají výkaz</c:v>
                </c:pt>
              </c:strCache>
            </c:strRef>
          </c:cat>
          <c:val>
            <c:numRef>
              <c:f>'září 2018'!$B$28:$B$30</c:f>
              <c:numCache>
                <c:formatCode>General</c:formatCode>
                <c:ptCount val="3"/>
                <c:pt idx="0">
                  <c:v>2215</c:v>
                </c:pt>
                <c:pt idx="1">
                  <c:v>1251</c:v>
                </c:pt>
                <c:pt idx="2">
                  <c:v>1899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5.8975612423447066E-2"/>
                  <c:y val="7.70299844324617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2018'!$A$32:$A$34</c:f>
              <c:strCache>
                <c:ptCount val="3"/>
                <c:pt idx="0">
                  <c:v>Neregistrované školy</c:v>
                </c:pt>
                <c:pt idx="1">
                  <c:v>Registrované školy, které mají účet, ale nemají výkaz</c:v>
                </c:pt>
                <c:pt idx="2">
                  <c:v>Registrované školy, které mají účet a mají výkaz</c:v>
                </c:pt>
              </c:strCache>
            </c:strRef>
          </c:cat>
          <c:val>
            <c:numRef>
              <c:f>'září 2018'!$B$32:$B$34</c:f>
              <c:numCache>
                <c:formatCode>General</c:formatCode>
                <c:ptCount val="3"/>
                <c:pt idx="0">
                  <c:v>77</c:v>
                </c:pt>
                <c:pt idx="1">
                  <c:v>16</c:v>
                </c:pt>
                <c:pt idx="2">
                  <c:v>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'září 2018'!$A$28:$A$30</c:f>
              <c:strCache>
                <c:ptCount val="3"/>
                <c:pt idx="0">
                  <c:v>Neregistrované školy</c:v>
                </c:pt>
                <c:pt idx="1">
                  <c:v>Registrované školy, které mají účet, ale nemají výkaz</c:v>
                </c:pt>
                <c:pt idx="2">
                  <c:v>Registrované školy, které mají účet a mají výkaz</c:v>
                </c:pt>
              </c:strCache>
            </c:strRef>
          </c:cat>
          <c:val>
            <c:numRef>
              <c:f>'září 2018'!$B$28:$B$30</c:f>
              <c:numCache>
                <c:formatCode>General</c:formatCode>
                <c:ptCount val="3"/>
                <c:pt idx="0">
                  <c:v>2215</c:v>
                </c:pt>
                <c:pt idx="1">
                  <c:v>1251</c:v>
                </c:pt>
                <c:pt idx="2">
                  <c:v>1899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9701F-2519-4B8E-9BB9-19EF23091427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6FD51CCB-91DF-4A88-AD1B-FECD4D673693}">
      <dgm:prSet phldrT="[Text]"/>
      <dgm:spPr/>
      <dgm:t>
        <a:bodyPr/>
        <a:lstStyle/>
        <a:p>
          <a:r>
            <a:rPr lang="cs-CZ" b="0" cap="none" spc="0" dirty="0" smtClean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cs-CZ" b="0" cap="none" spc="0" dirty="0">
            <a:ln w="0">
              <a:solidFill>
                <a:srgbClr val="00B050"/>
              </a:solidFill>
            </a:ln>
            <a:solidFill>
              <a:srgbClr val="00B05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347BDD-869D-4B29-9339-C90709392DA3}" type="parTrans" cxnId="{64586D17-3BE3-45B0-8526-F0D434EB0FC6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18AAC3-7402-4C39-AE50-0BDD5231E5BD}" type="sibTrans" cxnId="{64586D17-3BE3-45B0-8526-F0D434EB0FC6}">
      <dgm:prSet/>
      <dgm:spPr>
        <a:solidFill>
          <a:srgbClr val="FFFF00"/>
        </a:solidFill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ECF4E4B-B3AA-43B5-AA8D-1EF30272BE9A}">
      <dgm:prSet phldrT="[Text]"/>
      <dgm:spPr/>
      <dgm:t>
        <a:bodyPr/>
        <a:lstStyle/>
        <a:p>
          <a:r>
            <a:rPr lang="cs-CZ" b="0" cap="none" spc="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cs-CZ" b="0" cap="none" spc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E42258F-DFD3-43B2-91B7-43959336FC4C}" type="parTrans" cxnId="{E6D70409-BE6B-4CDC-86FF-5A3387036EE5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B2404E0-3CF1-422D-B997-704CABBA9198}" type="sibTrans" cxnId="{E6D70409-BE6B-4CDC-86FF-5A3387036EE5}">
      <dgm:prSet/>
      <dgm:spPr>
        <a:solidFill>
          <a:srgbClr val="FFFF00"/>
        </a:solidFill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13D916-5B30-466E-BB3A-8FD7FE0C6AE9}">
      <dgm:prSet phldrT="[Text]"/>
      <dgm:spPr/>
      <dgm:t>
        <a:bodyPr/>
        <a:lstStyle/>
        <a:p>
          <a:r>
            <a:rPr lang="cs-CZ" b="0" cap="none" spc="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cs-CZ" b="0" cap="none" spc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B538A4-F9C5-4E3B-9588-3C997BFB6817}" type="parTrans" cxnId="{E199F505-66E2-407F-B3AD-F08EEB9DD6F7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9F29D8F-7022-49A5-B751-38B7EE893567}" type="sibTrans" cxnId="{E199F505-66E2-407F-B3AD-F08EEB9DD6F7}">
      <dgm:prSet/>
      <dgm:spPr>
        <a:solidFill>
          <a:srgbClr val="FFFF00"/>
        </a:solidFill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B4E115B-037A-43A0-A75E-57BCF6B85799}" type="pres">
      <dgm:prSet presAssocID="{4F49701F-2519-4B8E-9BB9-19EF23091427}" presName="cycle" presStyleCnt="0">
        <dgm:presLayoutVars>
          <dgm:dir/>
          <dgm:resizeHandles val="exact"/>
        </dgm:presLayoutVars>
      </dgm:prSet>
      <dgm:spPr/>
    </dgm:pt>
    <dgm:pt modelId="{33AC6A50-A011-437C-A360-7F922C22DC32}" type="pres">
      <dgm:prSet presAssocID="{6FD51CCB-91DF-4A88-AD1B-FECD4D673693}" presName="dummy" presStyleCnt="0"/>
      <dgm:spPr/>
    </dgm:pt>
    <dgm:pt modelId="{A5A7E893-1435-46A1-AE66-44DB4237EF57}" type="pres">
      <dgm:prSet presAssocID="{6FD51CCB-91DF-4A88-AD1B-FECD4D673693}" presName="node" presStyleLbl="revTx" presStyleIdx="0" presStyleCnt="3">
        <dgm:presLayoutVars>
          <dgm:bulletEnabled val="1"/>
        </dgm:presLayoutVars>
      </dgm:prSet>
      <dgm:spPr/>
    </dgm:pt>
    <dgm:pt modelId="{1ECDEF47-B28F-4EAB-8F44-5BF17BABE063}" type="pres">
      <dgm:prSet presAssocID="{2518AAC3-7402-4C39-AE50-0BDD5231E5BD}" presName="sibTrans" presStyleLbl="node1" presStyleIdx="0" presStyleCnt="3"/>
      <dgm:spPr/>
    </dgm:pt>
    <dgm:pt modelId="{21867538-D5FD-4BD5-8D82-9DE85195A78C}" type="pres">
      <dgm:prSet presAssocID="{DECF4E4B-B3AA-43B5-AA8D-1EF30272BE9A}" presName="dummy" presStyleCnt="0"/>
      <dgm:spPr/>
    </dgm:pt>
    <dgm:pt modelId="{8B2F8239-A9F0-48FF-A41E-808F2D7F5355}" type="pres">
      <dgm:prSet presAssocID="{DECF4E4B-B3AA-43B5-AA8D-1EF30272BE9A}" presName="node" presStyleLbl="revTx" presStyleIdx="1" presStyleCnt="3">
        <dgm:presLayoutVars>
          <dgm:bulletEnabled val="1"/>
        </dgm:presLayoutVars>
      </dgm:prSet>
      <dgm:spPr/>
    </dgm:pt>
    <dgm:pt modelId="{71676206-E29C-4241-8821-0FCF79C62C14}" type="pres">
      <dgm:prSet presAssocID="{CB2404E0-3CF1-422D-B997-704CABBA9198}" presName="sibTrans" presStyleLbl="node1" presStyleIdx="1" presStyleCnt="3"/>
      <dgm:spPr/>
    </dgm:pt>
    <dgm:pt modelId="{9F15BA02-C32B-4920-A963-7ECF22844CA4}" type="pres">
      <dgm:prSet presAssocID="{2013D916-5B30-466E-BB3A-8FD7FE0C6AE9}" presName="dummy" presStyleCnt="0"/>
      <dgm:spPr/>
    </dgm:pt>
    <dgm:pt modelId="{53C7C499-8584-42FB-83B4-5EFAB7C89513}" type="pres">
      <dgm:prSet presAssocID="{2013D916-5B30-466E-BB3A-8FD7FE0C6AE9}" presName="node" presStyleLbl="revTx" presStyleIdx="2" presStyleCnt="3">
        <dgm:presLayoutVars>
          <dgm:bulletEnabled val="1"/>
        </dgm:presLayoutVars>
      </dgm:prSet>
      <dgm:spPr/>
    </dgm:pt>
    <dgm:pt modelId="{E931F72C-B946-4BF0-A3BE-A62EA96AC0B8}" type="pres">
      <dgm:prSet presAssocID="{09F29D8F-7022-49A5-B751-38B7EE893567}" presName="sibTrans" presStyleLbl="node1" presStyleIdx="2" presStyleCnt="3"/>
      <dgm:spPr/>
    </dgm:pt>
  </dgm:ptLst>
  <dgm:cxnLst>
    <dgm:cxn modelId="{E6D70409-BE6B-4CDC-86FF-5A3387036EE5}" srcId="{4F49701F-2519-4B8E-9BB9-19EF23091427}" destId="{DECF4E4B-B3AA-43B5-AA8D-1EF30272BE9A}" srcOrd="1" destOrd="0" parTransId="{4E42258F-DFD3-43B2-91B7-43959336FC4C}" sibTransId="{CB2404E0-3CF1-422D-B997-704CABBA9198}"/>
    <dgm:cxn modelId="{64586D17-3BE3-45B0-8526-F0D434EB0FC6}" srcId="{4F49701F-2519-4B8E-9BB9-19EF23091427}" destId="{6FD51CCB-91DF-4A88-AD1B-FECD4D673693}" srcOrd="0" destOrd="0" parTransId="{FD347BDD-869D-4B29-9339-C90709392DA3}" sibTransId="{2518AAC3-7402-4C39-AE50-0BDD5231E5BD}"/>
    <dgm:cxn modelId="{3EA57DAB-6C49-45A7-90B9-F663B7F672A9}" type="presOf" srcId="{DECF4E4B-B3AA-43B5-AA8D-1EF30272BE9A}" destId="{8B2F8239-A9F0-48FF-A41E-808F2D7F5355}" srcOrd="0" destOrd="0" presId="urn:microsoft.com/office/officeart/2005/8/layout/cycle1"/>
    <dgm:cxn modelId="{06B3E617-BB26-49FC-BF5A-6C22F66BE667}" type="presOf" srcId="{6FD51CCB-91DF-4A88-AD1B-FECD4D673693}" destId="{A5A7E893-1435-46A1-AE66-44DB4237EF57}" srcOrd="0" destOrd="0" presId="urn:microsoft.com/office/officeart/2005/8/layout/cycle1"/>
    <dgm:cxn modelId="{20F14F17-47CA-4FC5-9A40-52B7360AA9EF}" type="presOf" srcId="{2518AAC3-7402-4C39-AE50-0BDD5231E5BD}" destId="{1ECDEF47-B28F-4EAB-8F44-5BF17BABE063}" srcOrd="0" destOrd="0" presId="urn:microsoft.com/office/officeart/2005/8/layout/cycle1"/>
    <dgm:cxn modelId="{E199F505-66E2-407F-B3AD-F08EEB9DD6F7}" srcId="{4F49701F-2519-4B8E-9BB9-19EF23091427}" destId="{2013D916-5B30-466E-BB3A-8FD7FE0C6AE9}" srcOrd="2" destOrd="0" parTransId="{A4B538A4-F9C5-4E3B-9588-3C997BFB6817}" sibTransId="{09F29D8F-7022-49A5-B751-38B7EE893567}"/>
    <dgm:cxn modelId="{36582E38-56D3-42D9-AD9E-9881BA9F625E}" type="presOf" srcId="{09F29D8F-7022-49A5-B751-38B7EE893567}" destId="{E931F72C-B946-4BF0-A3BE-A62EA96AC0B8}" srcOrd="0" destOrd="0" presId="urn:microsoft.com/office/officeart/2005/8/layout/cycle1"/>
    <dgm:cxn modelId="{8788DDE1-F163-4F82-8D49-EB0AF6D30414}" type="presOf" srcId="{CB2404E0-3CF1-422D-B997-704CABBA9198}" destId="{71676206-E29C-4241-8821-0FCF79C62C14}" srcOrd="0" destOrd="0" presId="urn:microsoft.com/office/officeart/2005/8/layout/cycle1"/>
    <dgm:cxn modelId="{60B1B627-7E3C-459B-B1DC-C9B791147FEA}" type="presOf" srcId="{2013D916-5B30-466E-BB3A-8FD7FE0C6AE9}" destId="{53C7C499-8584-42FB-83B4-5EFAB7C89513}" srcOrd="0" destOrd="0" presId="urn:microsoft.com/office/officeart/2005/8/layout/cycle1"/>
    <dgm:cxn modelId="{10D53CF5-E0F1-43A6-842A-9FC372850EF7}" type="presOf" srcId="{4F49701F-2519-4B8E-9BB9-19EF23091427}" destId="{2B4E115B-037A-43A0-A75E-57BCF6B85799}" srcOrd="0" destOrd="0" presId="urn:microsoft.com/office/officeart/2005/8/layout/cycle1"/>
    <dgm:cxn modelId="{73CB1E01-824C-4A0D-9322-E4D93BE73A35}" type="presParOf" srcId="{2B4E115B-037A-43A0-A75E-57BCF6B85799}" destId="{33AC6A50-A011-437C-A360-7F922C22DC32}" srcOrd="0" destOrd="0" presId="urn:microsoft.com/office/officeart/2005/8/layout/cycle1"/>
    <dgm:cxn modelId="{9B462659-C052-4C3D-9A32-5C5C86E6CC57}" type="presParOf" srcId="{2B4E115B-037A-43A0-A75E-57BCF6B85799}" destId="{A5A7E893-1435-46A1-AE66-44DB4237EF57}" srcOrd="1" destOrd="0" presId="urn:microsoft.com/office/officeart/2005/8/layout/cycle1"/>
    <dgm:cxn modelId="{DA193F2C-9649-466E-B87A-74D014A6B769}" type="presParOf" srcId="{2B4E115B-037A-43A0-A75E-57BCF6B85799}" destId="{1ECDEF47-B28F-4EAB-8F44-5BF17BABE063}" srcOrd="2" destOrd="0" presId="urn:microsoft.com/office/officeart/2005/8/layout/cycle1"/>
    <dgm:cxn modelId="{50D9C58A-25F4-4847-A2FC-A66BA0005436}" type="presParOf" srcId="{2B4E115B-037A-43A0-A75E-57BCF6B85799}" destId="{21867538-D5FD-4BD5-8D82-9DE85195A78C}" srcOrd="3" destOrd="0" presId="urn:microsoft.com/office/officeart/2005/8/layout/cycle1"/>
    <dgm:cxn modelId="{3B95013F-0DB9-413D-9447-7DAB0B715C77}" type="presParOf" srcId="{2B4E115B-037A-43A0-A75E-57BCF6B85799}" destId="{8B2F8239-A9F0-48FF-A41E-808F2D7F5355}" srcOrd="4" destOrd="0" presId="urn:microsoft.com/office/officeart/2005/8/layout/cycle1"/>
    <dgm:cxn modelId="{838BE8F8-7D44-4E79-86F2-04730381E9F6}" type="presParOf" srcId="{2B4E115B-037A-43A0-A75E-57BCF6B85799}" destId="{71676206-E29C-4241-8821-0FCF79C62C14}" srcOrd="5" destOrd="0" presId="urn:microsoft.com/office/officeart/2005/8/layout/cycle1"/>
    <dgm:cxn modelId="{E810F517-FA73-45EB-ADE9-F1778B761413}" type="presParOf" srcId="{2B4E115B-037A-43A0-A75E-57BCF6B85799}" destId="{9F15BA02-C32B-4920-A963-7ECF22844CA4}" srcOrd="6" destOrd="0" presId="urn:microsoft.com/office/officeart/2005/8/layout/cycle1"/>
    <dgm:cxn modelId="{8401AA47-CD11-4236-9A18-F82D08F3D11A}" type="presParOf" srcId="{2B4E115B-037A-43A0-A75E-57BCF6B85799}" destId="{53C7C499-8584-42FB-83B4-5EFAB7C89513}" srcOrd="7" destOrd="0" presId="urn:microsoft.com/office/officeart/2005/8/layout/cycle1"/>
    <dgm:cxn modelId="{7DACF566-2205-458D-B056-625A8DCFC3C0}" type="presParOf" srcId="{2B4E115B-037A-43A0-A75E-57BCF6B85799}" destId="{E931F72C-B946-4BF0-A3BE-A62EA96AC0B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EDCBD-4D66-CE46-B62B-6470DE38D00E}" type="doc">
      <dgm:prSet loTypeId="urn:microsoft.com/office/officeart/2005/8/layout/hList3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D7E86FB2-90C5-5542-9922-945BF9D0ACCB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/>
            <a:t>Systém evidence preventivních aktivit</a:t>
          </a:r>
        </a:p>
      </dgm:t>
    </dgm:pt>
    <dgm:pt modelId="{F91176CC-8BDA-6244-AABB-E32FA234C66A}" type="parTrans" cxnId="{EEF88037-39C8-1E48-A9C9-C64D3686D124}">
      <dgm:prSet/>
      <dgm:spPr/>
      <dgm:t>
        <a:bodyPr/>
        <a:lstStyle/>
        <a:p>
          <a:endParaRPr lang="cs-CZ"/>
        </a:p>
      </dgm:t>
    </dgm:pt>
    <dgm:pt modelId="{343262AC-9C6B-8143-B8DF-3F4631E2A128}" type="sibTrans" cxnId="{EEF88037-39C8-1E48-A9C9-C64D3686D124}">
      <dgm:prSet/>
      <dgm:spPr/>
      <dgm:t>
        <a:bodyPr/>
        <a:lstStyle/>
        <a:p>
          <a:endParaRPr lang="cs-CZ"/>
        </a:p>
      </dgm:t>
    </dgm:pt>
    <dgm:pt modelId="{01E2060A-7326-684E-92C4-B9A6AE1BC8C2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Plán preventivních aktivit</a:t>
          </a:r>
        </a:p>
      </dgm:t>
    </dgm:pt>
    <dgm:pt modelId="{FCDCD638-E0B8-3447-89FF-516603A803D0}" type="parTrans" cxnId="{C59F7C9F-4AF5-594E-99B1-D06409A5FB71}">
      <dgm:prSet/>
      <dgm:spPr/>
      <dgm:t>
        <a:bodyPr/>
        <a:lstStyle/>
        <a:p>
          <a:endParaRPr lang="cs-CZ"/>
        </a:p>
      </dgm:t>
    </dgm:pt>
    <dgm:pt modelId="{D58BAABE-88F9-FD4F-A23B-D9518C7B21C6}" type="sibTrans" cxnId="{C59F7C9F-4AF5-594E-99B1-D06409A5FB71}">
      <dgm:prSet/>
      <dgm:spPr/>
      <dgm:t>
        <a:bodyPr/>
        <a:lstStyle/>
        <a:p>
          <a:endParaRPr lang="cs-CZ"/>
        </a:p>
      </dgm:t>
    </dgm:pt>
    <dgm:pt modelId="{ED455579-61A8-8A4D-8EA9-1B84AEBE897D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Výkaz preventivních aktivit</a:t>
          </a:r>
        </a:p>
      </dgm:t>
    </dgm:pt>
    <dgm:pt modelId="{8D128C8F-E413-F84E-ADD7-57345527A5F2}" type="parTrans" cxnId="{6845002F-3BC5-CF4B-A216-D91E3DF53B52}">
      <dgm:prSet/>
      <dgm:spPr/>
      <dgm:t>
        <a:bodyPr/>
        <a:lstStyle/>
        <a:p>
          <a:endParaRPr lang="cs-CZ"/>
        </a:p>
      </dgm:t>
    </dgm:pt>
    <dgm:pt modelId="{9E069F0E-FEEA-1748-9F22-61C9291CCE9E}" type="sibTrans" cxnId="{6845002F-3BC5-CF4B-A216-D91E3DF53B52}">
      <dgm:prSet/>
      <dgm:spPr/>
      <dgm:t>
        <a:bodyPr/>
        <a:lstStyle/>
        <a:p>
          <a:endParaRPr lang="cs-CZ"/>
        </a:p>
      </dgm:t>
    </dgm:pt>
    <dgm:pt modelId="{CE818A5F-8E08-2B4E-A861-28507A3452C0}">
      <dgm:prSet phldrT="[Text]"/>
      <dgm:spPr/>
      <dgm:t>
        <a:bodyPr/>
        <a:lstStyle/>
        <a:p>
          <a:endParaRPr lang="cs-CZ" dirty="0"/>
        </a:p>
      </dgm:t>
    </dgm:pt>
    <dgm:pt modelId="{E8C074A0-CEBF-3846-9EFB-8F28EA207968}" type="parTrans" cxnId="{86F9ABCA-01B4-C94E-AFCF-348EA34B2F68}">
      <dgm:prSet/>
      <dgm:spPr/>
      <dgm:t>
        <a:bodyPr/>
        <a:lstStyle/>
        <a:p>
          <a:endParaRPr lang="cs-CZ"/>
        </a:p>
      </dgm:t>
    </dgm:pt>
    <dgm:pt modelId="{0CD5D8B1-D85D-8A44-863A-FFA63B203E4D}" type="sibTrans" cxnId="{86F9ABCA-01B4-C94E-AFCF-348EA34B2F68}">
      <dgm:prSet/>
      <dgm:spPr/>
      <dgm:t>
        <a:bodyPr/>
        <a:lstStyle/>
        <a:p>
          <a:endParaRPr lang="cs-CZ"/>
        </a:p>
      </dgm:t>
    </dgm:pt>
    <dgm:pt modelId="{0F345A57-1117-684F-A0F3-7B61B1458948}" type="pres">
      <dgm:prSet presAssocID="{709EDCBD-4D66-CE46-B62B-6470DE38D00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135B706-8B92-B348-B059-405EA28BDF97}" type="pres">
      <dgm:prSet presAssocID="{D7E86FB2-90C5-5542-9922-945BF9D0ACCB}" presName="roof" presStyleLbl="dkBgShp" presStyleIdx="0" presStyleCnt="2" custLinFactNeighborY="0"/>
      <dgm:spPr/>
      <dgm:t>
        <a:bodyPr/>
        <a:lstStyle/>
        <a:p>
          <a:endParaRPr lang="cs-CZ"/>
        </a:p>
      </dgm:t>
    </dgm:pt>
    <dgm:pt modelId="{7C418310-56D7-DC48-9AD7-2AA34A4CE2EA}" type="pres">
      <dgm:prSet presAssocID="{D7E86FB2-90C5-5542-9922-945BF9D0ACCB}" presName="pillars" presStyleCnt="0"/>
      <dgm:spPr/>
    </dgm:pt>
    <dgm:pt modelId="{C81A3F51-3CA1-B24E-8E81-FA9C6AC54AF7}" type="pres">
      <dgm:prSet presAssocID="{D7E86FB2-90C5-5542-9922-945BF9D0ACC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47FB31-EAB9-FD46-90FE-0FE37F2BCFCE}" type="pres">
      <dgm:prSet presAssocID="{ED455579-61A8-8A4D-8EA9-1B84AEBE897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23159B-3D1C-F248-A7A4-90DD9A360BF8}" type="pres">
      <dgm:prSet presAssocID="{D7E86FB2-90C5-5542-9922-945BF9D0ACCB}" presName="base" presStyleLbl="dkBgShp" presStyleIdx="1" presStyleCnt="2"/>
      <dgm:spPr>
        <a:solidFill>
          <a:srgbClr val="C00000"/>
        </a:solidFill>
      </dgm:spPr>
      <dgm:t>
        <a:bodyPr/>
        <a:lstStyle/>
        <a:p>
          <a:endParaRPr lang="cs-CZ"/>
        </a:p>
      </dgm:t>
    </dgm:pt>
  </dgm:ptLst>
  <dgm:cxnLst>
    <dgm:cxn modelId="{C59F7C9F-4AF5-594E-99B1-D06409A5FB71}" srcId="{D7E86FB2-90C5-5542-9922-945BF9D0ACCB}" destId="{01E2060A-7326-684E-92C4-B9A6AE1BC8C2}" srcOrd="0" destOrd="0" parTransId="{FCDCD638-E0B8-3447-89FF-516603A803D0}" sibTransId="{D58BAABE-88F9-FD4F-A23B-D9518C7B21C6}"/>
    <dgm:cxn modelId="{3D483C61-BFEE-614E-B532-39D815117E6C}" type="presOf" srcId="{ED455579-61A8-8A4D-8EA9-1B84AEBE897D}" destId="{0147FB31-EAB9-FD46-90FE-0FE37F2BCFCE}" srcOrd="0" destOrd="0" presId="urn:microsoft.com/office/officeart/2005/8/layout/hList3"/>
    <dgm:cxn modelId="{ADA92073-D476-5741-A59F-F8307073E8BE}" type="presOf" srcId="{01E2060A-7326-684E-92C4-B9A6AE1BC8C2}" destId="{C81A3F51-3CA1-B24E-8E81-FA9C6AC54AF7}" srcOrd="0" destOrd="0" presId="urn:microsoft.com/office/officeart/2005/8/layout/hList3"/>
    <dgm:cxn modelId="{86F9ABCA-01B4-C94E-AFCF-348EA34B2F68}" srcId="{709EDCBD-4D66-CE46-B62B-6470DE38D00E}" destId="{CE818A5F-8E08-2B4E-A861-28507A3452C0}" srcOrd="1" destOrd="0" parTransId="{E8C074A0-CEBF-3846-9EFB-8F28EA207968}" sibTransId="{0CD5D8B1-D85D-8A44-863A-FFA63B203E4D}"/>
    <dgm:cxn modelId="{EEF88037-39C8-1E48-A9C9-C64D3686D124}" srcId="{709EDCBD-4D66-CE46-B62B-6470DE38D00E}" destId="{D7E86FB2-90C5-5542-9922-945BF9D0ACCB}" srcOrd="0" destOrd="0" parTransId="{F91176CC-8BDA-6244-AABB-E32FA234C66A}" sibTransId="{343262AC-9C6B-8143-B8DF-3F4631E2A128}"/>
    <dgm:cxn modelId="{D17E6630-2633-BD4B-A5C0-E8B8A224CE84}" type="presOf" srcId="{D7E86FB2-90C5-5542-9922-945BF9D0ACCB}" destId="{1135B706-8B92-B348-B059-405EA28BDF97}" srcOrd="0" destOrd="0" presId="urn:microsoft.com/office/officeart/2005/8/layout/hList3"/>
    <dgm:cxn modelId="{6845002F-3BC5-CF4B-A216-D91E3DF53B52}" srcId="{D7E86FB2-90C5-5542-9922-945BF9D0ACCB}" destId="{ED455579-61A8-8A4D-8EA9-1B84AEBE897D}" srcOrd="1" destOrd="0" parTransId="{8D128C8F-E413-F84E-ADD7-57345527A5F2}" sibTransId="{9E069F0E-FEEA-1748-9F22-61C9291CCE9E}"/>
    <dgm:cxn modelId="{BA081716-59A0-0A4F-9AFE-A339E75A8FBC}" type="presOf" srcId="{709EDCBD-4D66-CE46-B62B-6470DE38D00E}" destId="{0F345A57-1117-684F-A0F3-7B61B1458948}" srcOrd="0" destOrd="0" presId="urn:microsoft.com/office/officeart/2005/8/layout/hList3"/>
    <dgm:cxn modelId="{33D596AD-1417-D74B-9F75-6AC7282E2C71}" type="presParOf" srcId="{0F345A57-1117-684F-A0F3-7B61B1458948}" destId="{1135B706-8B92-B348-B059-405EA28BDF97}" srcOrd="0" destOrd="0" presId="urn:microsoft.com/office/officeart/2005/8/layout/hList3"/>
    <dgm:cxn modelId="{504437DE-E2C2-9F4D-B729-8FF84CC3759A}" type="presParOf" srcId="{0F345A57-1117-684F-A0F3-7B61B1458948}" destId="{7C418310-56D7-DC48-9AD7-2AA34A4CE2EA}" srcOrd="1" destOrd="0" presId="urn:microsoft.com/office/officeart/2005/8/layout/hList3"/>
    <dgm:cxn modelId="{FF124146-7435-0C4E-914B-D8609EC7117D}" type="presParOf" srcId="{7C418310-56D7-DC48-9AD7-2AA34A4CE2EA}" destId="{C81A3F51-3CA1-B24E-8E81-FA9C6AC54AF7}" srcOrd="0" destOrd="0" presId="urn:microsoft.com/office/officeart/2005/8/layout/hList3"/>
    <dgm:cxn modelId="{EE50CFDE-937E-C14D-BE8C-3FA4316E1E28}" type="presParOf" srcId="{7C418310-56D7-DC48-9AD7-2AA34A4CE2EA}" destId="{0147FB31-EAB9-FD46-90FE-0FE37F2BCFCE}" srcOrd="1" destOrd="0" presId="urn:microsoft.com/office/officeart/2005/8/layout/hList3"/>
    <dgm:cxn modelId="{6CB0017A-3AFE-B845-856D-9CD650C8AB9D}" type="presParOf" srcId="{0F345A57-1117-684F-A0F3-7B61B1458948}" destId="{7823159B-3D1C-F248-A7A4-90DD9A360BF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315F10-4B94-451F-80BB-547FE7B0E6D9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D45963-A9C6-4D5E-A286-DE901B6250B8}">
      <dgm:prSet/>
      <dgm:spPr/>
      <dgm:t>
        <a:bodyPr/>
        <a:lstStyle/>
        <a:p>
          <a:pPr algn="ctr"/>
          <a:r>
            <a:rPr lang="cs-CZ" b="1" dirty="0"/>
            <a:t>Část 1: Škola a její preventivní program</a:t>
          </a:r>
          <a:endParaRPr lang="en-US" b="1" dirty="0"/>
        </a:p>
      </dgm:t>
    </dgm:pt>
    <dgm:pt modelId="{D51EC0C8-8E65-43BC-8AB0-07FE0BF08D52}" type="parTrans" cxnId="{E915F206-9E64-4ECA-B26B-CA992A822792}">
      <dgm:prSet/>
      <dgm:spPr/>
      <dgm:t>
        <a:bodyPr/>
        <a:lstStyle/>
        <a:p>
          <a:endParaRPr lang="en-US" b="1"/>
        </a:p>
      </dgm:t>
    </dgm:pt>
    <dgm:pt modelId="{33247AB9-8759-40C4-802A-C229CDC413F9}" type="sibTrans" cxnId="{E915F206-9E64-4ECA-B26B-CA992A822792}">
      <dgm:prSet/>
      <dgm:spPr/>
      <dgm:t>
        <a:bodyPr/>
        <a:lstStyle/>
        <a:p>
          <a:endParaRPr lang="en-US" b="1"/>
        </a:p>
      </dgm:t>
    </dgm:pt>
    <dgm:pt modelId="{033485E3-B95F-409B-8713-E79592105FB4}">
      <dgm:prSet/>
      <dgm:spPr/>
      <dgm:t>
        <a:bodyPr/>
        <a:lstStyle/>
        <a:p>
          <a:pPr algn="ctr"/>
          <a:r>
            <a:rPr lang="cs-CZ" b="1" dirty="0"/>
            <a:t>Část 2: Školní metodik prevence</a:t>
          </a:r>
          <a:endParaRPr lang="en-US" b="1" dirty="0"/>
        </a:p>
      </dgm:t>
    </dgm:pt>
    <dgm:pt modelId="{EA22E273-3EE9-4BF8-BBD4-9FD228F63A00}" type="parTrans" cxnId="{CAA6ECE4-F029-49D7-B5BE-D148F8CBE3FD}">
      <dgm:prSet/>
      <dgm:spPr/>
      <dgm:t>
        <a:bodyPr/>
        <a:lstStyle/>
        <a:p>
          <a:endParaRPr lang="en-US" b="1"/>
        </a:p>
      </dgm:t>
    </dgm:pt>
    <dgm:pt modelId="{B04779AB-D613-4BCF-8A89-BFA37412C932}" type="sibTrans" cxnId="{CAA6ECE4-F029-49D7-B5BE-D148F8CBE3FD}">
      <dgm:prSet/>
      <dgm:spPr/>
      <dgm:t>
        <a:bodyPr/>
        <a:lstStyle/>
        <a:p>
          <a:endParaRPr lang="en-US" b="1"/>
        </a:p>
      </dgm:t>
    </dgm:pt>
    <dgm:pt modelId="{F00A68FF-17B9-4606-AA61-28E22FF56BAC}">
      <dgm:prSet/>
      <dgm:spPr/>
      <dgm:t>
        <a:bodyPr/>
        <a:lstStyle/>
        <a:p>
          <a:pPr algn="ctr"/>
          <a:r>
            <a:rPr lang="cs-CZ" b="1" dirty="0"/>
            <a:t>Část 3: Specifická prevence obsažená ve školním vzdělávacím programu</a:t>
          </a:r>
          <a:endParaRPr lang="en-US" b="1" dirty="0"/>
        </a:p>
      </dgm:t>
    </dgm:pt>
    <dgm:pt modelId="{82C4168C-3774-47A9-8960-E2D2F822C5F6}" type="parTrans" cxnId="{B3CECE56-BAEF-45CB-9AE5-D79CAF698E50}">
      <dgm:prSet/>
      <dgm:spPr/>
      <dgm:t>
        <a:bodyPr/>
        <a:lstStyle/>
        <a:p>
          <a:endParaRPr lang="en-US" b="1"/>
        </a:p>
      </dgm:t>
    </dgm:pt>
    <dgm:pt modelId="{3B21E279-7DF6-4DF6-A36E-83CAC7E8434B}" type="sibTrans" cxnId="{B3CECE56-BAEF-45CB-9AE5-D79CAF698E50}">
      <dgm:prSet/>
      <dgm:spPr/>
      <dgm:t>
        <a:bodyPr/>
        <a:lstStyle/>
        <a:p>
          <a:endParaRPr lang="en-US" b="1"/>
        </a:p>
      </dgm:t>
    </dgm:pt>
    <dgm:pt modelId="{CFD8EF17-702F-4411-9431-9594D0E4484F}">
      <dgm:prSet/>
      <dgm:spPr/>
      <dgm:t>
        <a:bodyPr/>
        <a:lstStyle/>
        <a:p>
          <a:pPr algn="ctr"/>
          <a:r>
            <a:rPr lang="cs-CZ" b="1" dirty="0"/>
            <a:t>Část 4: Specifická prevence realizovaná v samostatných preventivních aktivitách a programech</a:t>
          </a:r>
          <a:endParaRPr lang="en-US" b="1" dirty="0"/>
        </a:p>
      </dgm:t>
    </dgm:pt>
    <dgm:pt modelId="{2CEEB169-4192-4F95-8945-CAD1EA77104E}" type="parTrans" cxnId="{03A7DFCD-85FD-4EA0-9BB7-22F5089BC490}">
      <dgm:prSet/>
      <dgm:spPr/>
      <dgm:t>
        <a:bodyPr/>
        <a:lstStyle/>
        <a:p>
          <a:endParaRPr lang="en-US" b="1"/>
        </a:p>
      </dgm:t>
    </dgm:pt>
    <dgm:pt modelId="{4A8B6772-FD7A-4175-BAEF-03E489A73F32}" type="sibTrans" cxnId="{03A7DFCD-85FD-4EA0-9BB7-22F5089BC490}">
      <dgm:prSet/>
      <dgm:spPr/>
      <dgm:t>
        <a:bodyPr/>
        <a:lstStyle/>
        <a:p>
          <a:endParaRPr lang="en-US" b="1"/>
        </a:p>
      </dgm:t>
    </dgm:pt>
    <dgm:pt modelId="{28890443-8D0A-4189-9C10-C50B96926B94}">
      <dgm:prSet/>
      <dgm:spPr/>
      <dgm:t>
        <a:bodyPr/>
        <a:lstStyle/>
        <a:p>
          <a:pPr algn="ctr"/>
          <a:r>
            <a:rPr lang="cs-CZ" b="1" dirty="0"/>
            <a:t>Část 5: Práce s dalšími cílovými skupinami – pedagogičtí pracovníci školy</a:t>
          </a:r>
          <a:endParaRPr lang="en-US" b="1" dirty="0"/>
        </a:p>
      </dgm:t>
    </dgm:pt>
    <dgm:pt modelId="{722471F5-ACCF-4268-A2BE-F7BF8F07CDD9}" type="parTrans" cxnId="{35519EA6-5026-4036-902A-05BB7D15FE45}">
      <dgm:prSet/>
      <dgm:spPr/>
      <dgm:t>
        <a:bodyPr/>
        <a:lstStyle/>
        <a:p>
          <a:endParaRPr lang="en-US" b="1"/>
        </a:p>
      </dgm:t>
    </dgm:pt>
    <dgm:pt modelId="{46638DDA-B02C-45C6-88BF-5D516DCD879F}" type="sibTrans" cxnId="{35519EA6-5026-4036-902A-05BB7D15FE45}">
      <dgm:prSet/>
      <dgm:spPr/>
      <dgm:t>
        <a:bodyPr/>
        <a:lstStyle/>
        <a:p>
          <a:endParaRPr lang="en-US" b="1"/>
        </a:p>
      </dgm:t>
    </dgm:pt>
    <dgm:pt modelId="{EE56B5BE-87C3-4FCC-9227-9FBDBDE85350}">
      <dgm:prSet/>
      <dgm:spPr/>
      <dgm:t>
        <a:bodyPr/>
        <a:lstStyle/>
        <a:p>
          <a:pPr algn="ctr"/>
          <a:r>
            <a:rPr lang="cs-CZ" b="1" dirty="0"/>
            <a:t>Část 6: Práce s dalšími cílovými skupinami – rodiče a ostatní</a:t>
          </a:r>
          <a:endParaRPr lang="en-US" b="1" dirty="0"/>
        </a:p>
      </dgm:t>
    </dgm:pt>
    <dgm:pt modelId="{C934E39C-E598-4109-B112-78A477B6FC59}" type="parTrans" cxnId="{B9B5B312-51E2-4234-A9A5-D8087C5802D8}">
      <dgm:prSet/>
      <dgm:spPr/>
      <dgm:t>
        <a:bodyPr/>
        <a:lstStyle/>
        <a:p>
          <a:endParaRPr lang="en-US" b="1"/>
        </a:p>
      </dgm:t>
    </dgm:pt>
    <dgm:pt modelId="{0113976D-42A1-4240-832C-496CB6E5B9F2}" type="sibTrans" cxnId="{B9B5B312-51E2-4234-A9A5-D8087C5802D8}">
      <dgm:prSet/>
      <dgm:spPr/>
      <dgm:t>
        <a:bodyPr/>
        <a:lstStyle/>
        <a:p>
          <a:endParaRPr lang="en-US" b="1"/>
        </a:p>
      </dgm:t>
    </dgm:pt>
    <dgm:pt modelId="{7D3C2DFE-6954-4F6C-8F54-75E664830ADD}" type="pres">
      <dgm:prSet presAssocID="{8A315F10-4B94-451F-80BB-547FE7B0E6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5B00265-F296-4FB5-A5BC-84696B356044}" type="pres">
      <dgm:prSet presAssocID="{AAD45963-A9C6-4D5E-A286-DE901B6250B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B776D6-A764-4362-9585-E84BBE558D30}" type="pres">
      <dgm:prSet presAssocID="{33247AB9-8759-40C4-802A-C229CDC413F9}" presName="sibTrans" presStyleCnt="0"/>
      <dgm:spPr/>
    </dgm:pt>
    <dgm:pt modelId="{259C7630-0AC6-41E2-AB0F-F4FB8E757CB9}" type="pres">
      <dgm:prSet presAssocID="{033485E3-B95F-409B-8713-E79592105FB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FA7A22-A9FA-435E-9196-0CE68130E98E}" type="pres">
      <dgm:prSet presAssocID="{B04779AB-D613-4BCF-8A89-BFA37412C932}" presName="sibTrans" presStyleCnt="0"/>
      <dgm:spPr/>
    </dgm:pt>
    <dgm:pt modelId="{ED9EB9CC-119B-4280-88E3-E0E2A06C336B}" type="pres">
      <dgm:prSet presAssocID="{F00A68FF-17B9-4606-AA61-28E22FF56B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BD33B0-5A2B-423A-85EF-214CDF07AAD5}" type="pres">
      <dgm:prSet presAssocID="{3B21E279-7DF6-4DF6-A36E-83CAC7E8434B}" presName="sibTrans" presStyleCnt="0"/>
      <dgm:spPr/>
    </dgm:pt>
    <dgm:pt modelId="{1F2BACD7-8D53-4BE9-A43D-215439A5B7F9}" type="pres">
      <dgm:prSet presAssocID="{CFD8EF17-702F-4411-9431-9594D0E4484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A07CF0-06EF-475A-873C-7ACFD9B45CA3}" type="pres">
      <dgm:prSet presAssocID="{4A8B6772-FD7A-4175-BAEF-03E489A73F32}" presName="sibTrans" presStyleCnt="0"/>
      <dgm:spPr/>
    </dgm:pt>
    <dgm:pt modelId="{BE61B2CC-2CA5-4F4E-A40C-E33500E88C20}" type="pres">
      <dgm:prSet presAssocID="{28890443-8D0A-4189-9C10-C50B96926B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3456D1-83B3-4A5B-B509-422599409ECF}" type="pres">
      <dgm:prSet presAssocID="{46638DDA-B02C-45C6-88BF-5D516DCD879F}" presName="sibTrans" presStyleCnt="0"/>
      <dgm:spPr/>
    </dgm:pt>
    <dgm:pt modelId="{3E989692-1DED-40B3-AB74-6B3300D7C72F}" type="pres">
      <dgm:prSet presAssocID="{EE56B5BE-87C3-4FCC-9227-9FBDBDE853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AA6ECE4-F029-49D7-B5BE-D148F8CBE3FD}" srcId="{8A315F10-4B94-451F-80BB-547FE7B0E6D9}" destId="{033485E3-B95F-409B-8713-E79592105FB4}" srcOrd="1" destOrd="0" parTransId="{EA22E273-3EE9-4BF8-BBD4-9FD228F63A00}" sibTransId="{B04779AB-D613-4BCF-8A89-BFA37412C932}"/>
    <dgm:cxn modelId="{35519EA6-5026-4036-902A-05BB7D15FE45}" srcId="{8A315F10-4B94-451F-80BB-547FE7B0E6D9}" destId="{28890443-8D0A-4189-9C10-C50B96926B94}" srcOrd="4" destOrd="0" parTransId="{722471F5-ACCF-4268-A2BE-F7BF8F07CDD9}" sibTransId="{46638DDA-B02C-45C6-88BF-5D516DCD879F}"/>
    <dgm:cxn modelId="{B3CECE56-BAEF-45CB-9AE5-D79CAF698E50}" srcId="{8A315F10-4B94-451F-80BB-547FE7B0E6D9}" destId="{F00A68FF-17B9-4606-AA61-28E22FF56BAC}" srcOrd="2" destOrd="0" parTransId="{82C4168C-3774-47A9-8960-E2D2F822C5F6}" sibTransId="{3B21E279-7DF6-4DF6-A36E-83CAC7E8434B}"/>
    <dgm:cxn modelId="{42B7EB6B-DDDB-467C-8910-A2EC101E3F6A}" type="presOf" srcId="{28890443-8D0A-4189-9C10-C50B96926B94}" destId="{BE61B2CC-2CA5-4F4E-A40C-E33500E88C20}" srcOrd="0" destOrd="0" presId="urn:microsoft.com/office/officeart/2005/8/layout/default"/>
    <dgm:cxn modelId="{66381C12-49BC-4BEB-B3D7-FCD3044B0903}" type="presOf" srcId="{F00A68FF-17B9-4606-AA61-28E22FF56BAC}" destId="{ED9EB9CC-119B-4280-88E3-E0E2A06C336B}" srcOrd="0" destOrd="0" presId="urn:microsoft.com/office/officeart/2005/8/layout/default"/>
    <dgm:cxn modelId="{03A7DFCD-85FD-4EA0-9BB7-22F5089BC490}" srcId="{8A315F10-4B94-451F-80BB-547FE7B0E6D9}" destId="{CFD8EF17-702F-4411-9431-9594D0E4484F}" srcOrd="3" destOrd="0" parTransId="{2CEEB169-4192-4F95-8945-CAD1EA77104E}" sibTransId="{4A8B6772-FD7A-4175-BAEF-03E489A73F32}"/>
    <dgm:cxn modelId="{1E3C617C-733B-4945-8105-29B387EFD3C1}" type="presOf" srcId="{CFD8EF17-702F-4411-9431-9594D0E4484F}" destId="{1F2BACD7-8D53-4BE9-A43D-215439A5B7F9}" srcOrd="0" destOrd="0" presId="urn:microsoft.com/office/officeart/2005/8/layout/default"/>
    <dgm:cxn modelId="{E915F206-9E64-4ECA-B26B-CA992A822792}" srcId="{8A315F10-4B94-451F-80BB-547FE7B0E6D9}" destId="{AAD45963-A9C6-4D5E-A286-DE901B6250B8}" srcOrd="0" destOrd="0" parTransId="{D51EC0C8-8E65-43BC-8AB0-07FE0BF08D52}" sibTransId="{33247AB9-8759-40C4-802A-C229CDC413F9}"/>
    <dgm:cxn modelId="{9C10BDFA-B1FF-408D-A64F-10C03B75E965}" type="presOf" srcId="{8A315F10-4B94-451F-80BB-547FE7B0E6D9}" destId="{7D3C2DFE-6954-4F6C-8F54-75E664830ADD}" srcOrd="0" destOrd="0" presId="urn:microsoft.com/office/officeart/2005/8/layout/default"/>
    <dgm:cxn modelId="{B9B5B312-51E2-4234-A9A5-D8087C5802D8}" srcId="{8A315F10-4B94-451F-80BB-547FE7B0E6D9}" destId="{EE56B5BE-87C3-4FCC-9227-9FBDBDE85350}" srcOrd="5" destOrd="0" parTransId="{C934E39C-E598-4109-B112-78A477B6FC59}" sibTransId="{0113976D-42A1-4240-832C-496CB6E5B9F2}"/>
    <dgm:cxn modelId="{3AFFCF8E-9E81-4BD2-89B1-989919E01DD6}" type="presOf" srcId="{AAD45963-A9C6-4D5E-A286-DE901B6250B8}" destId="{65B00265-F296-4FB5-A5BC-84696B356044}" srcOrd="0" destOrd="0" presId="urn:microsoft.com/office/officeart/2005/8/layout/default"/>
    <dgm:cxn modelId="{C4F07C9A-9E4C-474A-8458-97726639E61A}" type="presOf" srcId="{033485E3-B95F-409B-8713-E79592105FB4}" destId="{259C7630-0AC6-41E2-AB0F-F4FB8E757CB9}" srcOrd="0" destOrd="0" presId="urn:microsoft.com/office/officeart/2005/8/layout/default"/>
    <dgm:cxn modelId="{4070B4CE-8BCF-4394-9923-CACEBC3DBCBC}" type="presOf" srcId="{EE56B5BE-87C3-4FCC-9227-9FBDBDE85350}" destId="{3E989692-1DED-40B3-AB74-6B3300D7C72F}" srcOrd="0" destOrd="0" presId="urn:microsoft.com/office/officeart/2005/8/layout/default"/>
    <dgm:cxn modelId="{BF26117B-3F22-421A-8D73-EF7FCBD7BC32}" type="presParOf" srcId="{7D3C2DFE-6954-4F6C-8F54-75E664830ADD}" destId="{65B00265-F296-4FB5-A5BC-84696B356044}" srcOrd="0" destOrd="0" presId="urn:microsoft.com/office/officeart/2005/8/layout/default"/>
    <dgm:cxn modelId="{FF294531-93B4-49A9-A436-B4F2CB9E25A3}" type="presParOf" srcId="{7D3C2DFE-6954-4F6C-8F54-75E664830ADD}" destId="{67B776D6-A764-4362-9585-E84BBE558D30}" srcOrd="1" destOrd="0" presId="urn:microsoft.com/office/officeart/2005/8/layout/default"/>
    <dgm:cxn modelId="{D763D3E5-4908-4953-99E5-ED3A89A51CB9}" type="presParOf" srcId="{7D3C2DFE-6954-4F6C-8F54-75E664830ADD}" destId="{259C7630-0AC6-41E2-AB0F-F4FB8E757CB9}" srcOrd="2" destOrd="0" presId="urn:microsoft.com/office/officeart/2005/8/layout/default"/>
    <dgm:cxn modelId="{244B322D-DE68-4044-A27E-40C18AAEDE7A}" type="presParOf" srcId="{7D3C2DFE-6954-4F6C-8F54-75E664830ADD}" destId="{D3FA7A22-A9FA-435E-9196-0CE68130E98E}" srcOrd="3" destOrd="0" presId="urn:microsoft.com/office/officeart/2005/8/layout/default"/>
    <dgm:cxn modelId="{F45A6AB6-BD4D-48DB-BA7D-030097DE2EBC}" type="presParOf" srcId="{7D3C2DFE-6954-4F6C-8F54-75E664830ADD}" destId="{ED9EB9CC-119B-4280-88E3-E0E2A06C336B}" srcOrd="4" destOrd="0" presId="urn:microsoft.com/office/officeart/2005/8/layout/default"/>
    <dgm:cxn modelId="{9EB4CB02-F13F-48B8-8D1B-37A1680B8460}" type="presParOf" srcId="{7D3C2DFE-6954-4F6C-8F54-75E664830ADD}" destId="{BCBD33B0-5A2B-423A-85EF-214CDF07AAD5}" srcOrd="5" destOrd="0" presId="urn:microsoft.com/office/officeart/2005/8/layout/default"/>
    <dgm:cxn modelId="{BA88993E-40AF-4EA1-90A0-0B863D7C0A80}" type="presParOf" srcId="{7D3C2DFE-6954-4F6C-8F54-75E664830ADD}" destId="{1F2BACD7-8D53-4BE9-A43D-215439A5B7F9}" srcOrd="6" destOrd="0" presId="urn:microsoft.com/office/officeart/2005/8/layout/default"/>
    <dgm:cxn modelId="{A4E4FE12-34E9-4AA1-A24A-AC9F82B0993B}" type="presParOf" srcId="{7D3C2DFE-6954-4F6C-8F54-75E664830ADD}" destId="{28A07CF0-06EF-475A-873C-7ACFD9B45CA3}" srcOrd="7" destOrd="0" presId="urn:microsoft.com/office/officeart/2005/8/layout/default"/>
    <dgm:cxn modelId="{0FA0E583-E1E7-483D-9B25-8837DB740EB5}" type="presParOf" srcId="{7D3C2DFE-6954-4F6C-8F54-75E664830ADD}" destId="{BE61B2CC-2CA5-4F4E-A40C-E33500E88C20}" srcOrd="8" destOrd="0" presId="urn:microsoft.com/office/officeart/2005/8/layout/default"/>
    <dgm:cxn modelId="{A391962F-351C-48FA-8B6B-150F046D069C}" type="presParOf" srcId="{7D3C2DFE-6954-4F6C-8F54-75E664830ADD}" destId="{663456D1-83B3-4A5B-B509-422599409ECF}" srcOrd="9" destOrd="0" presId="urn:microsoft.com/office/officeart/2005/8/layout/default"/>
    <dgm:cxn modelId="{E3DDB28E-E522-405F-AA1E-78FA97414714}" type="presParOf" srcId="{7D3C2DFE-6954-4F6C-8F54-75E664830ADD}" destId="{3E989692-1DED-40B3-AB74-6B3300D7C72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E893-1435-46A1-AE66-44DB4237EF57}">
      <dsp:nvSpPr>
        <dsp:cNvPr id="0" name=""/>
        <dsp:cNvSpPr/>
      </dsp:nvSpPr>
      <dsp:spPr>
        <a:xfrm>
          <a:off x="3599868" y="260091"/>
          <a:ext cx="1326587" cy="1326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0" kern="1200" cap="none" spc="0" dirty="0" smtClean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cs-CZ" sz="6500" b="0" kern="1200" cap="none" spc="0" dirty="0">
            <a:ln w="0">
              <a:solidFill>
                <a:srgbClr val="00B050"/>
              </a:solidFill>
            </a:ln>
            <a:solidFill>
              <a:srgbClr val="00B05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99868" y="260091"/>
        <a:ext cx="1326587" cy="1326587"/>
      </dsp:txXfrm>
    </dsp:sp>
    <dsp:sp modelId="{1ECDEF47-B28F-4EAB-8F44-5BF17BABE063}">
      <dsp:nvSpPr>
        <dsp:cNvPr id="0" name=""/>
        <dsp:cNvSpPr/>
      </dsp:nvSpPr>
      <dsp:spPr>
        <a:xfrm>
          <a:off x="1580399" y="-609"/>
          <a:ext cx="3135497" cy="3135497"/>
        </a:xfrm>
        <a:prstGeom prst="circularArrow">
          <a:avLst>
            <a:gd name="adj1" fmla="val 8250"/>
            <a:gd name="adj2" fmla="val 576265"/>
            <a:gd name="adj3" fmla="val 2963178"/>
            <a:gd name="adj4" fmla="val 52177"/>
            <a:gd name="adj5" fmla="val 9625"/>
          </a:avLst>
        </a:prstGeom>
        <a:solidFill>
          <a:srgbClr val="FFFF00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F8239-A9F0-48FF-A41E-808F2D7F5355}">
      <dsp:nvSpPr>
        <dsp:cNvPr id="0" name=""/>
        <dsp:cNvSpPr/>
      </dsp:nvSpPr>
      <dsp:spPr>
        <a:xfrm>
          <a:off x="2484854" y="2191351"/>
          <a:ext cx="1326587" cy="1326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0" kern="1200" cap="none" spc="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cs-CZ" sz="6500" b="0" kern="1200" cap="none" spc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84854" y="2191351"/>
        <a:ext cx="1326587" cy="1326587"/>
      </dsp:txXfrm>
    </dsp:sp>
    <dsp:sp modelId="{71676206-E29C-4241-8821-0FCF79C62C14}">
      <dsp:nvSpPr>
        <dsp:cNvPr id="0" name=""/>
        <dsp:cNvSpPr/>
      </dsp:nvSpPr>
      <dsp:spPr>
        <a:xfrm>
          <a:off x="1580399" y="-609"/>
          <a:ext cx="3135497" cy="3135497"/>
        </a:xfrm>
        <a:prstGeom prst="circularArrow">
          <a:avLst>
            <a:gd name="adj1" fmla="val 8250"/>
            <a:gd name="adj2" fmla="val 576265"/>
            <a:gd name="adj3" fmla="val 10171558"/>
            <a:gd name="adj4" fmla="val 7260557"/>
            <a:gd name="adj5" fmla="val 9625"/>
          </a:avLst>
        </a:prstGeom>
        <a:solidFill>
          <a:srgbClr val="FFFF00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7C499-8584-42FB-83B4-5EFAB7C89513}">
      <dsp:nvSpPr>
        <dsp:cNvPr id="0" name=""/>
        <dsp:cNvSpPr/>
      </dsp:nvSpPr>
      <dsp:spPr>
        <a:xfrm>
          <a:off x="1369840" y="260091"/>
          <a:ext cx="1326587" cy="1326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0" kern="1200" cap="none" spc="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cs-CZ" sz="6500" b="0" kern="1200" cap="none" spc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69840" y="260091"/>
        <a:ext cx="1326587" cy="1326587"/>
      </dsp:txXfrm>
    </dsp:sp>
    <dsp:sp modelId="{E931F72C-B946-4BF0-A3BE-A62EA96AC0B8}">
      <dsp:nvSpPr>
        <dsp:cNvPr id="0" name=""/>
        <dsp:cNvSpPr/>
      </dsp:nvSpPr>
      <dsp:spPr>
        <a:xfrm>
          <a:off x="1580399" y="-609"/>
          <a:ext cx="3135497" cy="3135497"/>
        </a:xfrm>
        <a:prstGeom prst="circularArrow">
          <a:avLst>
            <a:gd name="adj1" fmla="val 8250"/>
            <a:gd name="adj2" fmla="val 576265"/>
            <a:gd name="adj3" fmla="val 16856088"/>
            <a:gd name="adj4" fmla="val 14967647"/>
            <a:gd name="adj5" fmla="val 9625"/>
          </a:avLst>
        </a:prstGeom>
        <a:solidFill>
          <a:srgbClr val="FFFF00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5B706-8B92-B348-B059-405EA28BDF97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/>
            <a:t>Systém evidence preventivních aktivit</a:t>
          </a:r>
        </a:p>
      </dsp:txBody>
      <dsp:txXfrm>
        <a:off x="0" y="0"/>
        <a:ext cx="6096000" cy="1219200"/>
      </dsp:txXfrm>
    </dsp:sp>
    <dsp:sp modelId="{C81A3F51-3CA1-B24E-8E81-FA9C6AC54AF7}">
      <dsp:nvSpPr>
        <dsp:cNvPr id="0" name=""/>
        <dsp:cNvSpPr/>
      </dsp:nvSpPr>
      <dsp:spPr>
        <a:xfrm>
          <a:off x="0" y="1219200"/>
          <a:ext cx="3047999" cy="256032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/>
            <a:t>Plán preventivních aktivit</a:t>
          </a:r>
        </a:p>
      </dsp:txBody>
      <dsp:txXfrm>
        <a:off x="0" y="1219200"/>
        <a:ext cx="3047999" cy="2560320"/>
      </dsp:txXfrm>
    </dsp:sp>
    <dsp:sp modelId="{0147FB31-EAB9-FD46-90FE-0FE37F2BCFCE}">
      <dsp:nvSpPr>
        <dsp:cNvPr id="0" name=""/>
        <dsp:cNvSpPr/>
      </dsp:nvSpPr>
      <dsp:spPr>
        <a:xfrm>
          <a:off x="3048000" y="1219200"/>
          <a:ext cx="3047999" cy="256032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/>
            <a:t>Výkaz preventivních aktivit</a:t>
          </a:r>
        </a:p>
      </dsp:txBody>
      <dsp:txXfrm>
        <a:off x="3048000" y="1219200"/>
        <a:ext cx="3047999" cy="2560320"/>
      </dsp:txXfrm>
    </dsp:sp>
    <dsp:sp modelId="{7823159B-3D1C-F248-A7A4-90DD9A360BF8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0265-F296-4FB5-A5BC-84696B356044}">
      <dsp:nvSpPr>
        <dsp:cNvPr id="0" name=""/>
        <dsp:cNvSpPr/>
      </dsp:nvSpPr>
      <dsp:spPr>
        <a:xfrm>
          <a:off x="0" y="781799"/>
          <a:ext cx="2586490" cy="1551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Část 1: Škola a její preventivní program</a:t>
          </a:r>
          <a:endParaRPr lang="en-US" sz="1700" b="1" kern="1200" dirty="0"/>
        </a:p>
      </dsp:txBody>
      <dsp:txXfrm>
        <a:off x="0" y="781799"/>
        <a:ext cx="2586490" cy="1551894"/>
      </dsp:txXfrm>
    </dsp:sp>
    <dsp:sp modelId="{259C7630-0AC6-41E2-AB0F-F4FB8E757CB9}">
      <dsp:nvSpPr>
        <dsp:cNvPr id="0" name=""/>
        <dsp:cNvSpPr/>
      </dsp:nvSpPr>
      <dsp:spPr>
        <a:xfrm>
          <a:off x="2845139" y="781799"/>
          <a:ext cx="2586490" cy="1551894"/>
        </a:xfrm>
        <a:prstGeom prst="rect">
          <a:avLst/>
        </a:prstGeom>
        <a:gradFill rotWithShape="0">
          <a:gsLst>
            <a:gs pos="0">
              <a:schemeClr val="accent2">
                <a:hueOff val="191613"/>
                <a:satOff val="-1095"/>
                <a:lumOff val="1059"/>
                <a:alphaOff val="0"/>
                <a:tint val="65000"/>
                <a:lumMod val="110000"/>
              </a:schemeClr>
            </a:gs>
            <a:gs pos="88000">
              <a:schemeClr val="accent2">
                <a:hueOff val="191613"/>
                <a:satOff val="-1095"/>
                <a:lumOff val="105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Část 2: Školní metodik prevence</a:t>
          </a:r>
          <a:endParaRPr lang="en-US" sz="1700" b="1" kern="1200" dirty="0"/>
        </a:p>
      </dsp:txBody>
      <dsp:txXfrm>
        <a:off x="2845139" y="781799"/>
        <a:ext cx="2586490" cy="1551894"/>
      </dsp:txXfrm>
    </dsp:sp>
    <dsp:sp modelId="{ED9EB9CC-119B-4280-88E3-E0E2A06C336B}">
      <dsp:nvSpPr>
        <dsp:cNvPr id="0" name=""/>
        <dsp:cNvSpPr/>
      </dsp:nvSpPr>
      <dsp:spPr>
        <a:xfrm>
          <a:off x="5690278" y="781799"/>
          <a:ext cx="2586490" cy="1551894"/>
        </a:xfrm>
        <a:prstGeom prst="rect">
          <a:avLst/>
        </a:prstGeom>
        <a:gradFill rotWithShape="0">
          <a:gsLst>
            <a:gs pos="0">
              <a:schemeClr val="accent2">
                <a:hueOff val="383227"/>
                <a:satOff val="-2190"/>
                <a:lumOff val="2118"/>
                <a:alphaOff val="0"/>
                <a:tint val="65000"/>
                <a:lumMod val="110000"/>
              </a:schemeClr>
            </a:gs>
            <a:gs pos="88000">
              <a:schemeClr val="accent2">
                <a:hueOff val="383227"/>
                <a:satOff val="-2190"/>
                <a:lumOff val="211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Část 3: Specifická prevence obsažená ve školním vzdělávacím programu</a:t>
          </a:r>
          <a:endParaRPr lang="en-US" sz="1700" b="1" kern="1200" dirty="0"/>
        </a:p>
      </dsp:txBody>
      <dsp:txXfrm>
        <a:off x="5690278" y="781799"/>
        <a:ext cx="2586490" cy="1551894"/>
      </dsp:txXfrm>
    </dsp:sp>
    <dsp:sp modelId="{1F2BACD7-8D53-4BE9-A43D-215439A5B7F9}">
      <dsp:nvSpPr>
        <dsp:cNvPr id="0" name=""/>
        <dsp:cNvSpPr/>
      </dsp:nvSpPr>
      <dsp:spPr>
        <a:xfrm>
          <a:off x="0" y="2592342"/>
          <a:ext cx="2586490" cy="1551894"/>
        </a:xfrm>
        <a:prstGeom prst="rect">
          <a:avLst/>
        </a:prstGeom>
        <a:gradFill rotWithShape="0">
          <a:gsLst>
            <a:gs pos="0">
              <a:schemeClr val="accent2">
                <a:hueOff val="574840"/>
                <a:satOff val="-3285"/>
                <a:lumOff val="3177"/>
                <a:alphaOff val="0"/>
                <a:tint val="65000"/>
                <a:lumMod val="110000"/>
              </a:schemeClr>
            </a:gs>
            <a:gs pos="88000">
              <a:schemeClr val="accent2">
                <a:hueOff val="574840"/>
                <a:satOff val="-3285"/>
                <a:lumOff val="317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Část 4: Specifická prevence realizovaná v samostatných preventivních aktivitách a programech</a:t>
          </a:r>
          <a:endParaRPr lang="en-US" sz="1700" b="1" kern="1200" dirty="0"/>
        </a:p>
      </dsp:txBody>
      <dsp:txXfrm>
        <a:off x="0" y="2592342"/>
        <a:ext cx="2586490" cy="1551894"/>
      </dsp:txXfrm>
    </dsp:sp>
    <dsp:sp modelId="{BE61B2CC-2CA5-4F4E-A40C-E33500E88C20}">
      <dsp:nvSpPr>
        <dsp:cNvPr id="0" name=""/>
        <dsp:cNvSpPr/>
      </dsp:nvSpPr>
      <dsp:spPr>
        <a:xfrm>
          <a:off x="2845139" y="2592342"/>
          <a:ext cx="2586490" cy="1551894"/>
        </a:xfrm>
        <a:prstGeom prst="rect">
          <a:avLst/>
        </a:prstGeom>
        <a:gradFill rotWithShape="0">
          <a:gsLst>
            <a:gs pos="0">
              <a:schemeClr val="accent2">
                <a:hueOff val="766454"/>
                <a:satOff val="-4380"/>
                <a:lumOff val="4236"/>
                <a:alphaOff val="0"/>
                <a:tint val="65000"/>
                <a:lumMod val="110000"/>
              </a:schemeClr>
            </a:gs>
            <a:gs pos="88000">
              <a:schemeClr val="accent2">
                <a:hueOff val="766454"/>
                <a:satOff val="-4380"/>
                <a:lumOff val="423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Část 5: Práce s dalšími cílovými skupinami – pedagogičtí pracovníci školy</a:t>
          </a:r>
          <a:endParaRPr lang="en-US" sz="1700" b="1" kern="1200" dirty="0"/>
        </a:p>
      </dsp:txBody>
      <dsp:txXfrm>
        <a:off x="2845139" y="2592342"/>
        <a:ext cx="2586490" cy="1551894"/>
      </dsp:txXfrm>
    </dsp:sp>
    <dsp:sp modelId="{3E989692-1DED-40B3-AB74-6B3300D7C72F}">
      <dsp:nvSpPr>
        <dsp:cNvPr id="0" name=""/>
        <dsp:cNvSpPr/>
      </dsp:nvSpPr>
      <dsp:spPr>
        <a:xfrm>
          <a:off x="5690278" y="2592342"/>
          <a:ext cx="2586490" cy="1551894"/>
        </a:xfrm>
        <a:prstGeom prst="rect">
          <a:avLst/>
        </a:prstGeom>
        <a:gradFill rotWithShape="0">
          <a:gsLst>
            <a:gs pos="0">
              <a:schemeClr val="accent2">
                <a:hueOff val="958067"/>
                <a:satOff val="-5475"/>
                <a:lumOff val="5295"/>
                <a:alphaOff val="0"/>
                <a:tint val="65000"/>
                <a:lumMod val="110000"/>
              </a:schemeClr>
            </a:gs>
            <a:gs pos="88000">
              <a:schemeClr val="accent2">
                <a:hueOff val="958067"/>
                <a:satOff val="-5475"/>
                <a:lumOff val="529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Část 6: Práce s dalšími cílovými skupinami – rodiče a ostatní</a:t>
          </a:r>
          <a:endParaRPr lang="en-US" sz="1700" b="1" kern="1200" dirty="0"/>
        </a:p>
      </dsp:txBody>
      <dsp:txXfrm>
        <a:off x="5690278" y="2592342"/>
        <a:ext cx="2586490" cy="155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0449E-8186-6146-A5D2-EDFE2B860B9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8F8A-BB75-C048-A369-21BA0392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1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GPS ČR 2008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7FBE85-EE37-CC4D-80D0-CECB007FDE71}" type="slidenum">
              <a:rPr lang="en-US" sz="1100"/>
              <a:pPr eaLnBrk="1" hangingPunct="1"/>
              <a:t>1</a:t>
            </a:fld>
            <a:endParaRPr lang="en-US" sz="11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2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8" indent="0">
              <a:buFontTx/>
              <a:buNone/>
              <a:defRPr/>
            </a:lvl2pPr>
            <a:lvl3pPr marL="914395" indent="0">
              <a:buFontTx/>
              <a:buNone/>
              <a:defRPr/>
            </a:lvl3pPr>
            <a:lvl4pPr marL="1371592" indent="0">
              <a:buFontTx/>
              <a:buNone/>
              <a:defRPr/>
            </a:lvl4pPr>
            <a:lvl5pPr marL="1828789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04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6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8" indent="0">
              <a:buFontTx/>
              <a:buNone/>
              <a:defRPr/>
            </a:lvl2pPr>
            <a:lvl3pPr marL="914395" indent="0">
              <a:buFontTx/>
              <a:buNone/>
              <a:defRPr/>
            </a:lvl3pPr>
            <a:lvl4pPr marL="1371592" indent="0">
              <a:buFontTx/>
              <a:buNone/>
              <a:defRPr/>
            </a:lvl4pPr>
            <a:lvl5pPr marL="1828789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35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98" indent="0">
              <a:buFontTx/>
              <a:buNone/>
              <a:defRPr/>
            </a:lvl2pPr>
            <a:lvl3pPr marL="914395" indent="0">
              <a:buFontTx/>
              <a:buNone/>
              <a:defRPr/>
            </a:lvl3pPr>
            <a:lvl4pPr marL="1371592" indent="0">
              <a:buFontTx/>
              <a:buNone/>
              <a:defRPr/>
            </a:lvl4pPr>
            <a:lvl5pPr marL="1828789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7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5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2" indent="0">
              <a:buNone/>
              <a:defRPr sz="750"/>
            </a:lvl5pPr>
            <a:lvl6pPr marL="1714490" indent="0">
              <a:buNone/>
              <a:defRPr sz="750"/>
            </a:lvl6pPr>
            <a:lvl7pPr marL="2057388" indent="0">
              <a:buNone/>
              <a:defRPr sz="750"/>
            </a:lvl7pPr>
            <a:lvl8pPr marL="2400286" indent="0">
              <a:buNone/>
              <a:defRPr sz="750"/>
            </a:lvl8pPr>
            <a:lvl9pPr marL="2743185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98" indent="0">
              <a:buNone/>
              <a:defRPr sz="1600"/>
            </a:lvl2pPr>
            <a:lvl3pPr marL="914395" indent="0">
              <a:buNone/>
              <a:defRPr sz="1600"/>
            </a:lvl3pPr>
            <a:lvl4pPr marL="1371592" indent="0">
              <a:buNone/>
              <a:defRPr sz="1600"/>
            </a:lvl4pPr>
            <a:lvl5pPr marL="1828789" indent="0">
              <a:buNone/>
              <a:defRPr sz="1600"/>
            </a:lvl5pPr>
            <a:lvl6pPr marL="2285987" indent="0">
              <a:buNone/>
              <a:defRPr sz="1600"/>
            </a:lvl6pPr>
            <a:lvl7pPr marL="2743185" indent="0">
              <a:buNone/>
              <a:defRPr sz="1600"/>
            </a:lvl7pPr>
            <a:lvl8pPr marL="3200381" indent="0">
              <a:buNone/>
              <a:defRPr sz="1600"/>
            </a:lvl8pPr>
            <a:lvl9pPr marL="3657579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5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E512-0BD5-4447-9F3D-B27B7A628D8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F35782-4272-0747-B4F7-400C439D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198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8" indent="-34289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46" indent="-28574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93" indent="-22859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91" indent="-22859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88" indent="-22859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85" indent="-22859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83" indent="-22859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80" indent="-22859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77" indent="-228598" algn="l" defTabSz="45719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F2B4773-3207-44CC-B7AC-892B70498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2B8267CA-A7A5-4E11-9D92-4EAC3DD3E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E83D61B5-C6B4-4A4B-85AD-FEE7A54912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xmlns="" id="{A0B67FE4-688F-4497-8BFD-157613A697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xmlns="" id="{3BF5BE1A-9BAC-4581-A82B-FD8FE3159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xmlns="" id="{971E5644-6772-414A-8199-E30BFB02A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xmlns="" id="{E8246D50-BB0C-408E-93FD-7B8D63A7F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xmlns="" id="{AFBC5D22-68C1-44FB-8181-CB84ECAA83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FB6D0FCE-FBDB-4655-A1A7-640B1E86B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BC8157DF-FD90-4AD6-B803-3AC0ACD8E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3548B067-9D63-4D21-92EF-CBC9E6338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2468234" y="3681414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06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54569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2653" y="426719"/>
            <a:ext cx="4116711" cy="38566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3100" dirty="0">
                <a:solidFill>
                  <a:srgbClr val="FFFFFF"/>
                </a:solidFill>
              </a:rPr>
              <a:t> 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n-line 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ystém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preventivních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Picture 3" descr="L-AD_RGB_4lines_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6" y="1231505"/>
            <a:ext cx="2892580" cy="1930798"/>
          </a:xfrm>
          <a:prstGeom prst="rect">
            <a:avLst/>
          </a:prstGeom>
        </p:spPr>
      </p:pic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3833" y="4694270"/>
            <a:ext cx="3182120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i="1" dirty="0" smtClean="0">
                <a:solidFill>
                  <a:srgbClr val="FFFFFF"/>
                </a:solidFill>
              </a:rPr>
              <a:t>Roman</a:t>
            </a:r>
            <a:r>
              <a:rPr lang="cs-CZ" i="1" dirty="0" smtClean="0">
                <a:solidFill>
                  <a:srgbClr val="FFFFFF"/>
                </a:solidFill>
              </a:rPr>
              <a:t> Petrenko</a:t>
            </a:r>
          </a:p>
          <a:p>
            <a:pPr algn="l">
              <a:buFont typeface="Wingdings 3" charset="2"/>
              <a:buChar char=""/>
            </a:pPr>
            <a:r>
              <a:rPr lang="en-US" i="1" dirty="0" smtClean="0">
                <a:solidFill>
                  <a:srgbClr val="FFFFFF"/>
                </a:solidFill>
              </a:rPr>
              <a:t>Roman </a:t>
            </a:r>
            <a:r>
              <a:rPr lang="cs-CZ" i="1" dirty="0" err="1" smtClean="0">
                <a:solidFill>
                  <a:srgbClr val="FFFFFF"/>
                </a:solidFill>
              </a:rPr>
              <a:t>Gabrhelík</a:t>
            </a:r>
            <a:endParaRPr lang="cs-CZ" i="1" dirty="0" smtClean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i="1" dirty="0" smtClean="0">
                <a:solidFill>
                  <a:srgbClr val="FFFFFF"/>
                </a:solidFill>
              </a:rPr>
              <a:t>Kateřina</a:t>
            </a:r>
            <a:r>
              <a:rPr lang="cs-CZ" i="1" dirty="0" smtClean="0">
                <a:solidFill>
                  <a:srgbClr val="FFFFFF"/>
                </a:solidFill>
              </a:rPr>
              <a:t> Rokosová</a:t>
            </a:r>
            <a:endParaRPr lang="en-US" i="1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endParaRPr lang="cs-CZ" i="1" dirty="0" smtClean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i="1" dirty="0" err="1" smtClean="0">
                <a:solidFill>
                  <a:srgbClr val="FFFFFF"/>
                </a:solidFill>
              </a:rPr>
              <a:t>Září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2018</a:t>
            </a: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1" y="3282055"/>
            <a:ext cx="2567058" cy="733445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5"/>
          <a:srcRect b="15908"/>
          <a:stretch/>
        </p:blipFill>
        <p:spPr>
          <a:xfrm>
            <a:off x="487613" y="4466255"/>
            <a:ext cx="2946400" cy="8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Jaký má být systém </a:t>
            </a:r>
            <a:r>
              <a:rPr lang="cs-CZ" dirty="0"/>
              <a:t>evidence?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605517"/>
            <a:ext cx="7111218" cy="3385275"/>
          </a:xfrm>
        </p:spPr>
        <p:txBody>
          <a:bodyPr>
            <a:noAutofit/>
          </a:bodyPr>
          <a:lstStyle/>
          <a:p>
            <a:endParaRPr lang="cs-CZ" sz="2200" b="1" dirty="0"/>
          </a:p>
          <a:p>
            <a:pPr>
              <a:lnSpc>
                <a:spcPct val="150000"/>
              </a:lnSpc>
            </a:pPr>
            <a:r>
              <a:rPr lang="cs-CZ" sz="3200" b="1" dirty="0"/>
              <a:t>On-line webové rozhraní</a:t>
            </a:r>
          </a:p>
          <a:p>
            <a:pPr>
              <a:lnSpc>
                <a:spcPct val="150000"/>
              </a:lnSpc>
            </a:pPr>
            <a:r>
              <a:rPr lang="cs-CZ" sz="3200" b="1" dirty="0"/>
              <a:t>Příjemné a uživatelsky přívětivé</a:t>
            </a:r>
          </a:p>
          <a:p>
            <a:endParaRPr lang="cs-CZ" sz="2400" dirty="0"/>
          </a:p>
        </p:txBody>
      </p:sp>
      <p:pic>
        <p:nvPicPr>
          <p:cNvPr id="6" name="Content Placeholder 3" descr="L-AD_RGB_1line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>
          <a:xfrm>
            <a:off x="444677" y="6002422"/>
            <a:ext cx="1475833" cy="811651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6134155"/>
            <a:ext cx="1721177" cy="4917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b="15908"/>
          <a:stretch/>
        </p:blipFill>
        <p:spPr>
          <a:xfrm>
            <a:off x="3788230" y="6002422"/>
            <a:ext cx="2552246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Jaký má být systém </a:t>
            </a:r>
            <a:r>
              <a:rPr lang="cs-CZ" dirty="0"/>
              <a:t>evidence?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605517"/>
            <a:ext cx="7111218" cy="3385275"/>
          </a:xfrm>
        </p:spPr>
        <p:txBody>
          <a:bodyPr>
            <a:noAutofit/>
          </a:bodyPr>
          <a:lstStyle/>
          <a:p>
            <a:endParaRPr lang="cs-CZ" sz="2200" b="1" dirty="0"/>
          </a:p>
          <a:p>
            <a:pPr>
              <a:lnSpc>
                <a:spcPct val="150000"/>
              </a:lnSpc>
            </a:pPr>
            <a:r>
              <a:rPr lang="cs-CZ" sz="3200" b="1" dirty="0"/>
              <a:t>On-line webové rozhraní</a:t>
            </a:r>
          </a:p>
          <a:p>
            <a:pPr>
              <a:lnSpc>
                <a:spcPct val="150000"/>
              </a:lnSpc>
            </a:pPr>
            <a:r>
              <a:rPr lang="cs-CZ" sz="3200" b="1" dirty="0"/>
              <a:t>Příjemné a uživatelsky přívětivé</a:t>
            </a:r>
          </a:p>
          <a:p>
            <a:pPr>
              <a:lnSpc>
                <a:spcPct val="150000"/>
              </a:lnSpc>
            </a:pPr>
            <a:r>
              <a:rPr lang="cs-CZ" sz="3200" b="1" dirty="0"/>
              <a:t>Podporovat rozvoj kvalitního      preventivního programu školy</a:t>
            </a:r>
          </a:p>
          <a:p>
            <a:endParaRPr lang="cs-CZ" sz="2400" dirty="0"/>
          </a:p>
        </p:txBody>
      </p:sp>
      <p:pic>
        <p:nvPicPr>
          <p:cNvPr id="6" name="Content Placeholder 3" descr="L-AD_RGB_1line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>
          <a:xfrm>
            <a:off x="444677" y="6002422"/>
            <a:ext cx="1475833" cy="811651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6134155"/>
            <a:ext cx="1721177" cy="4917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b="15908"/>
          <a:stretch/>
        </p:blipFill>
        <p:spPr>
          <a:xfrm>
            <a:off x="3788230" y="6002422"/>
            <a:ext cx="2552246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3696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cs-CZ" sz="54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www.preventivni-aktivity.cz</a:t>
            </a:r>
            <a:endParaRPr lang="cs-CZ" sz="5500" b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3696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cs-CZ" sz="54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www.preventivni-aktivity.cz</a:t>
            </a:r>
            <a:endParaRPr lang="cs-CZ" sz="5500" b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Zástupný symbol pro obsah 3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xmlns="" id="{A8E1B8BC-B9C7-4878-821E-0C31C00E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9697"/>
            <a:ext cx="9144000" cy="3857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7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0" y="203201"/>
            <a:ext cx="6347713" cy="1320800"/>
          </a:xfrm>
        </p:spPr>
        <p:txBody>
          <a:bodyPr/>
          <a:lstStyle/>
          <a:p>
            <a:r>
              <a:rPr lang="en-US" dirty="0" err="1"/>
              <a:t>Ukázky</a:t>
            </a:r>
            <a:r>
              <a:rPr lang="en-US" dirty="0"/>
              <a:t> </a:t>
            </a:r>
            <a:r>
              <a:rPr lang="en-US" dirty="0" err="1"/>
              <a:t>agregovaných</a:t>
            </a:r>
            <a:r>
              <a:rPr lang="en-US" dirty="0"/>
              <a:t> </a:t>
            </a:r>
            <a:r>
              <a:rPr lang="en-US" dirty="0" err="1"/>
              <a:t>výstupů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1" y="1524002"/>
            <a:ext cx="9256542" cy="5399648"/>
          </a:xfrm>
        </p:spPr>
      </p:pic>
    </p:spTree>
    <p:extLst>
      <p:ext uri="{BB962C8B-B14F-4D97-AF65-F5344CB8AC3E}">
        <p14:creationId xmlns:p14="http://schemas.microsoft.com/office/powerpoint/2010/main" val="13124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0" y="203201"/>
            <a:ext cx="6347713" cy="1320800"/>
          </a:xfrm>
        </p:spPr>
        <p:txBody>
          <a:bodyPr/>
          <a:lstStyle/>
          <a:p>
            <a:r>
              <a:rPr lang="en-US" dirty="0" err="1"/>
              <a:t>Ukázky</a:t>
            </a:r>
            <a:r>
              <a:rPr lang="en-US" dirty="0"/>
              <a:t> </a:t>
            </a:r>
            <a:r>
              <a:rPr lang="en-US" dirty="0" err="1"/>
              <a:t>agregovaných</a:t>
            </a:r>
            <a:r>
              <a:rPr lang="en-US" dirty="0"/>
              <a:t> </a:t>
            </a:r>
            <a:r>
              <a:rPr lang="en-US" dirty="0" err="1"/>
              <a:t>výstupů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1DD3AB85-9424-40C4-A879-C06B79AF0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xmlns="" id="{21FA0E9A-C89E-4E0E-A7C1-CACD6A21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6" y="1010691"/>
            <a:ext cx="8934865" cy="56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K čemu se dá využít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413927"/>
            <a:ext cx="7141030" cy="409859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86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/>
              <a:t>K čemu se dá využít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413927"/>
            <a:ext cx="7141030" cy="409859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600" dirty="0"/>
              <a:t>Nástroj pro evidenci preventivních aktivit</a:t>
            </a:r>
          </a:p>
        </p:txBody>
      </p:sp>
    </p:spTree>
    <p:extLst>
      <p:ext uri="{BB962C8B-B14F-4D97-AF65-F5344CB8AC3E}">
        <p14:creationId xmlns:p14="http://schemas.microsoft.com/office/powerpoint/2010/main" val="42943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/>
              <a:t>K čemu se dá využít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413927"/>
            <a:ext cx="7141030" cy="409859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600" dirty="0"/>
              <a:t>Nástroj pro evidenci preventivních aktivit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600" dirty="0"/>
              <a:t>Nástroj k (vlastní) reflexi               a (auto)evaluaci </a:t>
            </a:r>
          </a:p>
        </p:txBody>
      </p:sp>
    </p:spTree>
    <p:extLst>
      <p:ext uri="{BB962C8B-B14F-4D97-AF65-F5344CB8AC3E}">
        <p14:creationId xmlns:p14="http://schemas.microsoft.com/office/powerpoint/2010/main" val="39680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/>
              <a:t>K čemu se dá využít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413927"/>
            <a:ext cx="7141030" cy="409859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600" dirty="0"/>
              <a:t>Nástroj pro evidenci preventivních aktivit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600" dirty="0"/>
              <a:t>Nástroj k (vlastní) reflexi               a (auto)evaluaci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600" dirty="0"/>
              <a:t>Nástroj automatického agregování informací za města, okresy či kraje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439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Proč to existuje?</a:t>
            </a:r>
            <a:endParaRPr lang="en-US" b="1" dirty="0"/>
          </a:p>
        </p:txBody>
      </p:sp>
      <p:pic>
        <p:nvPicPr>
          <p:cNvPr id="6" name="Content Placeholder 3" descr="L-AD_RGB_1line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>
          <a:xfrm>
            <a:off x="444677" y="6002422"/>
            <a:ext cx="1475833" cy="811651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6134155"/>
            <a:ext cx="1721177" cy="49176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b="15908"/>
          <a:stretch/>
        </p:blipFill>
        <p:spPr>
          <a:xfrm>
            <a:off x="3788230" y="6002422"/>
            <a:ext cx="2552246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92801"/>
              </p:ext>
            </p:extLst>
          </p:nvPr>
        </p:nvGraphicFramePr>
        <p:xfrm>
          <a:off x="483634" y="191587"/>
          <a:ext cx="8268480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4152"/>
                <a:gridCol w="1904328"/>
              </a:tblGrid>
              <a:tr h="862929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Celkový </a:t>
                      </a:r>
                      <a:r>
                        <a:rPr lang="cs-CZ" sz="4000" u="none" strike="noStrike" dirty="0">
                          <a:effectLst/>
                        </a:rPr>
                        <a:t>počet ZŠ a SŠ v ČR</a:t>
                      </a:r>
                      <a:endParaRPr lang="cs-CZ" sz="4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4000" u="none" strike="noStrike" dirty="0">
                          <a:effectLst/>
                        </a:rPr>
                        <a:t>5365</a:t>
                      </a:r>
                      <a:endParaRPr lang="cs-CZ" sz="4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852441">
                <a:tc>
                  <a:txBody>
                    <a:bodyPr/>
                    <a:lstStyle/>
                    <a:p>
                      <a:pPr algn="l" fontAlgn="t"/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630">
                <a:tc>
                  <a:txBody>
                    <a:bodyPr/>
                    <a:lstStyle/>
                    <a:p>
                      <a:pPr algn="l" fontAlgn="t"/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0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99497"/>
              </p:ext>
            </p:extLst>
          </p:nvPr>
        </p:nvGraphicFramePr>
        <p:xfrm>
          <a:off x="483634" y="191587"/>
          <a:ext cx="8268480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4152"/>
                <a:gridCol w="1904328"/>
              </a:tblGrid>
              <a:tr h="862929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Celkový </a:t>
                      </a:r>
                      <a:r>
                        <a:rPr lang="cs-CZ" sz="4000" u="none" strike="noStrike" dirty="0">
                          <a:effectLst/>
                        </a:rPr>
                        <a:t>počet ZŠ a SŠ v ČR</a:t>
                      </a:r>
                      <a:endParaRPr lang="cs-CZ" sz="4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4000" u="none" strike="noStrike" dirty="0">
                          <a:effectLst/>
                        </a:rPr>
                        <a:t>5365</a:t>
                      </a:r>
                      <a:endParaRPr lang="cs-CZ" sz="4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852441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Neregistrované </a:t>
                      </a:r>
                      <a:r>
                        <a:rPr lang="cs-CZ" sz="4000" u="none" strike="noStrike" dirty="0">
                          <a:effectLst/>
                        </a:rPr>
                        <a:t>školy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630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Registrované </a:t>
                      </a:r>
                      <a:r>
                        <a:rPr lang="cs-CZ" sz="4000" u="none" strike="noStrike" dirty="0">
                          <a:effectLst/>
                        </a:rPr>
                        <a:t>školy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1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35135"/>
              </p:ext>
            </p:extLst>
          </p:nvPr>
        </p:nvGraphicFramePr>
        <p:xfrm>
          <a:off x="483634" y="191587"/>
          <a:ext cx="8268480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4152"/>
                <a:gridCol w="1904328"/>
              </a:tblGrid>
              <a:tr h="862929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Celkový </a:t>
                      </a:r>
                      <a:r>
                        <a:rPr lang="cs-CZ" sz="4000" u="none" strike="noStrike" dirty="0">
                          <a:effectLst/>
                        </a:rPr>
                        <a:t>počet ZŠ a SŠ v ČR</a:t>
                      </a:r>
                      <a:endParaRPr lang="cs-CZ" sz="4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4000" u="none" strike="noStrike" dirty="0">
                          <a:effectLst/>
                        </a:rPr>
                        <a:t>5365</a:t>
                      </a:r>
                      <a:endParaRPr lang="cs-CZ" sz="4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852441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Neregistrované </a:t>
                      </a:r>
                      <a:r>
                        <a:rPr lang="cs-CZ" sz="4000" u="none" strike="noStrike" dirty="0">
                          <a:effectLst/>
                        </a:rPr>
                        <a:t>školy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4000" u="none" strike="noStrike" dirty="0">
                          <a:effectLst/>
                        </a:rPr>
                        <a:t>2215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630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Registrované </a:t>
                      </a:r>
                      <a:r>
                        <a:rPr lang="cs-CZ" sz="4000" u="none" strike="noStrike" dirty="0">
                          <a:effectLst/>
                        </a:rPr>
                        <a:t>školy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4000" u="none" strike="noStrike" dirty="0">
                          <a:effectLst/>
                        </a:rPr>
                        <a:t>3150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198821"/>
              </p:ext>
            </p:extLst>
          </p:nvPr>
        </p:nvGraphicFramePr>
        <p:xfrm>
          <a:off x="400594" y="2569030"/>
          <a:ext cx="8351520" cy="428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4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35135"/>
              </p:ext>
            </p:extLst>
          </p:nvPr>
        </p:nvGraphicFramePr>
        <p:xfrm>
          <a:off x="483634" y="191587"/>
          <a:ext cx="8268480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4152"/>
                <a:gridCol w="1904328"/>
              </a:tblGrid>
              <a:tr h="862929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Celkový </a:t>
                      </a:r>
                      <a:r>
                        <a:rPr lang="cs-CZ" sz="4000" u="none" strike="noStrike" dirty="0">
                          <a:effectLst/>
                        </a:rPr>
                        <a:t>počet ZŠ a SŠ v ČR</a:t>
                      </a:r>
                      <a:endParaRPr lang="cs-CZ" sz="4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4000" u="none" strike="noStrike" dirty="0">
                          <a:effectLst/>
                        </a:rPr>
                        <a:t>5365</a:t>
                      </a:r>
                      <a:endParaRPr lang="cs-CZ" sz="4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852441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Neregistrované </a:t>
                      </a:r>
                      <a:r>
                        <a:rPr lang="cs-CZ" sz="4000" u="none" strike="noStrike" dirty="0">
                          <a:effectLst/>
                        </a:rPr>
                        <a:t>školy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4000" u="none" strike="noStrike" dirty="0">
                          <a:effectLst/>
                        </a:rPr>
                        <a:t>2215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630">
                <a:tc>
                  <a:txBody>
                    <a:bodyPr/>
                    <a:lstStyle/>
                    <a:p>
                      <a:pPr algn="l" fontAlgn="t"/>
                      <a:r>
                        <a:rPr lang="cs-CZ" sz="4000" u="none" strike="noStrike" dirty="0" smtClean="0">
                          <a:effectLst/>
                        </a:rPr>
                        <a:t> Registrované </a:t>
                      </a:r>
                      <a:r>
                        <a:rPr lang="cs-CZ" sz="4000" u="none" strike="noStrike" dirty="0">
                          <a:effectLst/>
                        </a:rPr>
                        <a:t>školy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4000" u="none" strike="noStrike" dirty="0">
                          <a:effectLst/>
                        </a:rPr>
                        <a:t>3150</a:t>
                      </a:r>
                      <a:endParaRPr lang="cs-CZ" sz="4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198821"/>
              </p:ext>
            </p:extLst>
          </p:nvPr>
        </p:nvGraphicFramePr>
        <p:xfrm>
          <a:off x="400594" y="2569030"/>
          <a:ext cx="8351520" cy="428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3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37412"/>
              </p:ext>
            </p:extLst>
          </p:nvPr>
        </p:nvGraphicFramePr>
        <p:xfrm>
          <a:off x="78376" y="87084"/>
          <a:ext cx="8961121" cy="306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7664"/>
                <a:gridCol w="1123457"/>
              </a:tblGrid>
              <a:tr h="782982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Celkový </a:t>
                      </a:r>
                      <a:r>
                        <a:rPr lang="cs-CZ" sz="3600" u="none" strike="noStrike" dirty="0">
                          <a:effectLst/>
                        </a:rPr>
                        <a:t>počet ZŠ a SŠ v ČR</a:t>
                      </a:r>
                      <a:endParaRPr lang="cs-CZ" sz="3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3600" u="none" strike="noStrike" dirty="0">
                          <a:effectLst/>
                        </a:rPr>
                        <a:t>5365</a:t>
                      </a:r>
                      <a:endParaRPr lang="cs-CZ" sz="3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773466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Neregistrované </a:t>
                      </a:r>
                      <a:r>
                        <a:rPr lang="cs-CZ" sz="3600" u="none" strike="noStrike" dirty="0">
                          <a:effectLst/>
                        </a:rPr>
                        <a:t>školy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3600" u="none" strike="noStrike" dirty="0">
                          <a:effectLst/>
                        </a:rPr>
                        <a:t>2215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3466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400" u="none" strike="noStrike" dirty="0" smtClean="0">
                          <a:effectLst/>
                        </a:rPr>
                        <a:t> Registrované školy, které nemají</a:t>
                      </a:r>
                      <a:r>
                        <a:rPr lang="cs-CZ" sz="34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3400" u="none" strike="noStrike" dirty="0" smtClean="0">
                          <a:effectLst/>
                        </a:rPr>
                        <a:t>výkaz</a:t>
                      </a:r>
                      <a:endParaRPr lang="cs-CZ" sz="3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endParaRPr lang="cs-CZ" sz="3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30087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Registrované školy</a:t>
                      </a:r>
                      <a:r>
                        <a:rPr lang="cs-CZ" sz="3600" u="none" strike="noStrike" dirty="0" smtClean="0">
                          <a:effectLst/>
                        </a:rPr>
                        <a:t>, které mají výkaz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endParaRPr lang="cs-CZ" sz="3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90281"/>
              </p:ext>
            </p:extLst>
          </p:nvPr>
        </p:nvGraphicFramePr>
        <p:xfrm>
          <a:off x="78376" y="87084"/>
          <a:ext cx="8961121" cy="306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7664"/>
                <a:gridCol w="1123457"/>
              </a:tblGrid>
              <a:tr h="782982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Celkový </a:t>
                      </a:r>
                      <a:r>
                        <a:rPr lang="cs-CZ" sz="3600" u="none" strike="noStrike" dirty="0">
                          <a:effectLst/>
                        </a:rPr>
                        <a:t>počet ZŠ a SŠ v ČR</a:t>
                      </a:r>
                      <a:endParaRPr lang="cs-CZ" sz="3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3600" u="none" strike="noStrike" dirty="0">
                          <a:effectLst/>
                        </a:rPr>
                        <a:t>5365</a:t>
                      </a:r>
                      <a:endParaRPr lang="cs-CZ" sz="3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773466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Neregistrované </a:t>
                      </a:r>
                      <a:r>
                        <a:rPr lang="cs-CZ" sz="3600" u="none" strike="noStrike" dirty="0">
                          <a:effectLst/>
                        </a:rPr>
                        <a:t>školy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3600" u="none" strike="noStrike" dirty="0">
                          <a:effectLst/>
                        </a:rPr>
                        <a:t>2215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3466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400" u="none" strike="noStrike" dirty="0" smtClean="0">
                          <a:effectLst/>
                        </a:rPr>
                        <a:t> Registrované školy, které nemají</a:t>
                      </a:r>
                      <a:r>
                        <a:rPr lang="cs-CZ" sz="34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3400" u="none" strike="noStrike" dirty="0" smtClean="0">
                          <a:effectLst/>
                        </a:rPr>
                        <a:t>výkaz</a:t>
                      </a:r>
                      <a:endParaRPr lang="cs-CZ" sz="3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cs-CZ" sz="3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1251</a:t>
                      </a:r>
                      <a:endParaRPr lang="cs-CZ" sz="3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30087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Registrované školy</a:t>
                      </a:r>
                      <a:r>
                        <a:rPr lang="cs-CZ" sz="3600" u="none" strike="noStrike" dirty="0" smtClean="0">
                          <a:effectLst/>
                        </a:rPr>
                        <a:t>, které mají výkaz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cs-CZ" sz="3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1889</a:t>
                      </a:r>
                      <a:endParaRPr lang="cs-CZ" sz="3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1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39960"/>
              </p:ext>
            </p:extLst>
          </p:nvPr>
        </p:nvGraphicFramePr>
        <p:xfrm>
          <a:off x="-13064" y="2821577"/>
          <a:ext cx="9144000" cy="435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69620"/>
              </p:ext>
            </p:extLst>
          </p:nvPr>
        </p:nvGraphicFramePr>
        <p:xfrm>
          <a:off x="78376" y="87084"/>
          <a:ext cx="8961121" cy="306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7664"/>
                <a:gridCol w="1123457"/>
              </a:tblGrid>
              <a:tr h="782982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Celkový </a:t>
                      </a:r>
                      <a:r>
                        <a:rPr lang="cs-CZ" sz="3600" u="none" strike="noStrike" dirty="0">
                          <a:effectLst/>
                        </a:rPr>
                        <a:t>počet ZŠ a SŠ v ČR</a:t>
                      </a:r>
                      <a:endParaRPr lang="cs-CZ" sz="3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3600" u="none" strike="noStrike" dirty="0">
                          <a:effectLst/>
                        </a:rPr>
                        <a:t>5365</a:t>
                      </a:r>
                      <a:endParaRPr lang="cs-CZ" sz="3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773466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Neregistrované </a:t>
                      </a:r>
                      <a:r>
                        <a:rPr lang="cs-CZ" sz="3600" u="none" strike="noStrike" dirty="0">
                          <a:effectLst/>
                        </a:rPr>
                        <a:t>školy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3600" u="none" strike="noStrike" dirty="0">
                          <a:effectLst/>
                        </a:rPr>
                        <a:t>2215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3466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400" u="none" strike="noStrike" dirty="0" smtClean="0">
                          <a:effectLst/>
                        </a:rPr>
                        <a:t> Registrované školy, které nemají</a:t>
                      </a:r>
                      <a:r>
                        <a:rPr lang="cs-CZ" sz="34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3400" u="none" strike="noStrike" dirty="0" smtClean="0">
                          <a:effectLst/>
                        </a:rPr>
                        <a:t>výkaz</a:t>
                      </a:r>
                      <a:endParaRPr lang="cs-CZ" sz="3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cs-CZ" sz="3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1251</a:t>
                      </a:r>
                      <a:endParaRPr lang="cs-CZ" sz="3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30087">
                <a:tc>
                  <a:txBody>
                    <a:bodyPr/>
                    <a:lstStyle/>
                    <a:p>
                      <a:pPr algn="l" fontAlgn="t"/>
                      <a:r>
                        <a:rPr lang="cs-CZ" sz="3600" u="none" strike="noStrike" dirty="0" smtClean="0">
                          <a:effectLst/>
                        </a:rPr>
                        <a:t> Registrované školy</a:t>
                      </a:r>
                      <a:r>
                        <a:rPr lang="cs-CZ" sz="3600" u="none" strike="noStrike" dirty="0" smtClean="0">
                          <a:effectLst/>
                        </a:rPr>
                        <a:t>, které mají výkaz</a:t>
                      </a:r>
                      <a:endParaRPr lang="cs-CZ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cs-CZ" sz="3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1889</a:t>
                      </a:r>
                      <a:endParaRPr lang="cs-CZ" sz="3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2"/>
            <a:ext cx="9144000" cy="68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547835"/>
              </p:ext>
            </p:extLst>
          </p:nvPr>
        </p:nvGraphicFramePr>
        <p:xfrm>
          <a:off x="1284513" y="3605349"/>
          <a:ext cx="7624355" cy="3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22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2"/>
            <a:ext cx="9144000" cy="68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567521"/>
              </p:ext>
            </p:extLst>
          </p:nvPr>
        </p:nvGraphicFramePr>
        <p:xfrm>
          <a:off x="1284513" y="3605349"/>
          <a:ext cx="7624355" cy="3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427443"/>
              </p:ext>
            </p:extLst>
          </p:nvPr>
        </p:nvGraphicFramePr>
        <p:xfrm>
          <a:off x="857794" y="719002"/>
          <a:ext cx="45720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11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2"/>
            <a:ext cx="9144000" cy="68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567521"/>
              </p:ext>
            </p:extLst>
          </p:nvPr>
        </p:nvGraphicFramePr>
        <p:xfrm>
          <a:off x="1284513" y="3605349"/>
          <a:ext cx="7624355" cy="3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34230"/>
              </p:ext>
            </p:extLst>
          </p:nvPr>
        </p:nvGraphicFramePr>
        <p:xfrm>
          <a:off x="5268686" y="1665861"/>
          <a:ext cx="4820194" cy="347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09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Proč to existuje?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605517"/>
            <a:ext cx="7111218" cy="338527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cs-CZ" sz="2400" b="1" dirty="0"/>
              <a:t>Vyhláška č. 72 o poskytování poradenských služeb ve školách a školských poradenských zařízeních:</a:t>
            </a:r>
          </a:p>
          <a:p>
            <a:pPr marL="0" indent="0">
              <a:spcBef>
                <a:spcPts val="1800"/>
              </a:spcBef>
              <a:buNone/>
            </a:pPr>
            <a:endParaRPr lang="cs-CZ" sz="2400" b="1" dirty="0"/>
          </a:p>
        </p:txBody>
      </p:sp>
      <p:pic>
        <p:nvPicPr>
          <p:cNvPr id="6" name="Content Placeholder 3" descr="L-AD_RGB_1line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>
          <a:xfrm>
            <a:off x="444677" y="6002422"/>
            <a:ext cx="1475833" cy="811651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6134155"/>
            <a:ext cx="1721177" cy="49176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b="15908"/>
          <a:stretch/>
        </p:blipFill>
        <p:spPr>
          <a:xfrm>
            <a:off x="3788230" y="6002422"/>
            <a:ext cx="2552246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2"/>
            <a:ext cx="9144000" cy="68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567521"/>
              </p:ext>
            </p:extLst>
          </p:nvPr>
        </p:nvGraphicFramePr>
        <p:xfrm>
          <a:off x="1284513" y="3605349"/>
          <a:ext cx="7624355" cy="3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34230"/>
              </p:ext>
            </p:extLst>
          </p:nvPr>
        </p:nvGraphicFramePr>
        <p:xfrm>
          <a:off x="5268686" y="1665861"/>
          <a:ext cx="4820194" cy="347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278157"/>
              </p:ext>
            </p:extLst>
          </p:nvPr>
        </p:nvGraphicFramePr>
        <p:xfrm>
          <a:off x="857794" y="719002"/>
          <a:ext cx="45720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65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22514" y="1699035"/>
            <a:ext cx="8290560" cy="388077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dirty="0" smtClean="0">
                <a:solidFill>
                  <a:schemeClr val="tx2"/>
                </a:solidFill>
              </a:rPr>
              <a:t>Školy </a:t>
            </a:r>
            <a:r>
              <a:rPr lang="cs-CZ" sz="4000" dirty="0">
                <a:solidFill>
                  <a:schemeClr val="tx2"/>
                </a:solidFill>
              </a:rPr>
              <a:t>se </a:t>
            </a:r>
            <a:r>
              <a:rPr lang="cs-CZ" sz="4000" dirty="0" smtClean="0">
                <a:solidFill>
                  <a:schemeClr val="tx2"/>
                </a:solidFill>
              </a:rPr>
              <a:t>často ptají:</a:t>
            </a:r>
            <a:endParaRPr lang="cs-CZ" sz="4000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spcAft>
                <a:spcPts val="3000"/>
              </a:spcAft>
              <a:buNone/>
            </a:pPr>
            <a:r>
              <a:rPr lang="cs-CZ" sz="4000" i="1" dirty="0">
                <a:solidFill>
                  <a:schemeClr val="tx2"/>
                </a:solidFill>
              </a:rPr>
              <a:t>„Máme povinnost </a:t>
            </a:r>
            <a:r>
              <a:rPr lang="cs-CZ" sz="4000" i="1" dirty="0" smtClean="0">
                <a:solidFill>
                  <a:schemeClr val="tx2"/>
                </a:solidFill>
              </a:rPr>
              <a:t>SE vyplňovat?“</a:t>
            </a:r>
            <a:endParaRPr lang="cs-CZ" sz="4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22514" y="1699035"/>
            <a:ext cx="8290560" cy="388077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dirty="0">
                <a:solidFill>
                  <a:schemeClr val="tx2"/>
                </a:solidFill>
              </a:rPr>
              <a:t>Školy se často ptají:</a:t>
            </a:r>
          </a:p>
          <a:p>
            <a:pPr marL="0" indent="0">
              <a:spcBef>
                <a:spcPts val="600"/>
              </a:spcBef>
              <a:spcAft>
                <a:spcPts val="3000"/>
              </a:spcAft>
              <a:buNone/>
            </a:pPr>
            <a:r>
              <a:rPr lang="cs-CZ" sz="4000" i="1" dirty="0" smtClean="0">
                <a:solidFill>
                  <a:schemeClr val="tx2"/>
                </a:solidFill>
              </a:rPr>
              <a:t>„</a:t>
            </a:r>
            <a:r>
              <a:rPr lang="cs-CZ" sz="4000" i="1" dirty="0">
                <a:solidFill>
                  <a:schemeClr val="tx2"/>
                </a:solidFill>
              </a:rPr>
              <a:t>Máme povinnost </a:t>
            </a:r>
            <a:r>
              <a:rPr lang="cs-CZ" sz="4000" i="1" dirty="0" smtClean="0">
                <a:solidFill>
                  <a:schemeClr val="tx2"/>
                </a:solidFill>
              </a:rPr>
              <a:t>SE vyplňovat?“</a:t>
            </a:r>
            <a:endParaRPr lang="cs-CZ" sz="4000" i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b="1" dirty="0" smtClean="0">
                <a:solidFill>
                  <a:schemeClr val="tx2"/>
                </a:solidFill>
              </a:rPr>
              <a:t>Ne, </a:t>
            </a:r>
            <a:r>
              <a:rPr lang="cs-CZ" sz="4000" b="1" dirty="0">
                <a:solidFill>
                  <a:schemeClr val="tx2"/>
                </a:solidFill>
              </a:rPr>
              <a:t>ale </a:t>
            </a:r>
            <a:r>
              <a:rPr lang="cs-CZ" sz="4000" dirty="0" smtClean="0">
                <a:solidFill>
                  <a:schemeClr val="tx2"/>
                </a:solidFill>
              </a:rPr>
              <a:t>nějakým </a:t>
            </a:r>
            <a:r>
              <a:rPr lang="cs-CZ" sz="4000" dirty="0">
                <a:solidFill>
                  <a:schemeClr val="tx2"/>
                </a:solidFill>
              </a:rPr>
              <a:t>způsobem informace o </a:t>
            </a:r>
            <a:r>
              <a:rPr lang="cs-CZ" sz="4000" dirty="0" smtClean="0">
                <a:solidFill>
                  <a:schemeClr val="tx2"/>
                </a:solidFill>
              </a:rPr>
              <a:t>preventivních aktivitách předávat musíte…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2468234" y="3681414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06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54569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386292" y="609599"/>
            <a:ext cx="3384742" cy="5895704"/>
          </a:xfrm>
        </p:spPr>
        <p:txBody>
          <a:bodyPr anchor="ctr">
            <a:noAutofit/>
          </a:bodyPr>
          <a:lstStyle/>
          <a:p>
            <a:pPr algn="ctr"/>
            <a:r>
              <a:rPr lang="cs-CZ" sz="7200" dirty="0">
                <a:solidFill>
                  <a:srgbClr val="FFFFFF"/>
                </a:solidFill>
              </a:rPr>
              <a:t>Co je </a:t>
            </a:r>
            <a:r>
              <a:rPr lang="cs-CZ" sz="7200" dirty="0" smtClean="0">
                <a:solidFill>
                  <a:srgbClr val="FFFFFF"/>
                </a:solidFill>
              </a:rPr>
              <a:t>nového</a:t>
            </a:r>
            <a:br>
              <a:rPr lang="cs-CZ" sz="7200" dirty="0" smtClean="0">
                <a:solidFill>
                  <a:srgbClr val="FFFFFF"/>
                </a:solidFill>
              </a:rPr>
            </a:br>
            <a:r>
              <a:rPr lang="cs-CZ" sz="7200" dirty="0" smtClean="0">
                <a:solidFill>
                  <a:srgbClr val="FFFFFF"/>
                </a:solidFill>
              </a:rPr>
              <a:t>2018/</a:t>
            </a:r>
            <a:br>
              <a:rPr lang="cs-CZ" sz="7200" dirty="0" smtClean="0">
                <a:solidFill>
                  <a:srgbClr val="FFFFFF"/>
                </a:solidFill>
              </a:rPr>
            </a:br>
            <a:r>
              <a:rPr lang="cs-CZ" sz="7200" dirty="0" smtClean="0">
                <a:solidFill>
                  <a:srgbClr val="FFFFFF"/>
                </a:solidFill>
              </a:rPr>
              <a:t>2019</a:t>
            </a:r>
            <a:br>
              <a:rPr lang="cs-CZ" sz="7200" dirty="0" smtClean="0">
                <a:solidFill>
                  <a:srgbClr val="FFFFFF"/>
                </a:solidFill>
              </a:rPr>
            </a:br>
            <a:r>
              <a:rPr lang="cs-CZ" sz="7200" dirty="0" smtClean="0">
                <a:solidFill>
                  <a:srgbClr val="FFFFFF"/>
                </a:solidFill>
              </a:rPr>
              <a:t>?</a:t>
            </a:r>
            <a:endParaRPr lang="en-US" sz="7200" dirty="0">
              <a:solidFill>
                <a:srgbClr val="FFFFFF"/>
              </a:solidFill>
            </a:endParaRPr>
          </a:p>
        </p:txBody>
      </p:sp>
      <p:pic>
        <p:nvPicPr>
          <p:cNvPr id="84" name="Graphic 83" descr="Hlava s ozubenými koly">
            <a:extLst>
              <a:ext uri="{FF2B5EF4-FFF2-40B4-BE49-F238E27FC236}">
                <a16:creationId xmlns:a16="http://schemas.microsoft.com/office/drawing/2014/main" xmlns="" id="{A0E1CAB1-BE5D-45FA-AA28-96C66D00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24503" cy="1320800"/>
          </a:xfrm>
        </p:spPr>
        <p:txBody>
          <a:bodyPr/>
          <a:lstStyle/>
          <a:p>
            <a:r>
              <a:rPr lang="cs-CZ" dirty="0" smtClean="0"/>
              <a:t>Systém evidence má 2 moduly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96389" y="1600201"/>
            <a:ext cx="8647611" cy="1004104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Pro školní rok </a:t>
            </a:r>
            <a:r>
              <a:rPr lang="cs-CZ" sz="2400" dirty="0" smtClean="0"/>
              <a:t>2018/2019 </a:t>
            </a:r>
            <a:r>
              <a:rPr lang="cs-CZ" sz="2400" dirty="0"/>
              <a:t>byl spuštěn </a:t>
            </a:r>
            <a:r>
              <a:rPr lang="cs-CZ" sz="2400" i="1" dirty="0" smtClean="0"/>
              <a:t>nový </a:t>
            </a:r>
            <a:r>
              <a:rPr lang="cs-CZ" sz="2400" i="1" dirty="0"/>
              <a:t>modul </a:t>
            </a:r>
            <a:r>
              <a:rPr lang="cs-CZ" sz="2400" b="1" i="1" dirty="0"/>
              <a:t>Plán</a:t>
            </a:r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61A3EA9-7204-0F43-8036-8F638A3D8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883074"/>
              </p:ext>
            </p:extLst>
          </p:nvPr>
        </p:nvGraphicFramePr>
        <p:xfrm>
          <a:off x="1524000" y="23975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93074" y="2397590"/>
            <a:ext cx="330926" cy="4064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19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0" y="2397590"/>
            <a:ext cx="330926" cy="4064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19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 Plán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1716453"/>
            <a:ext cx="68013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endParaRPr lang="cs-CZ" sz="36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03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 Plán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1716453"/>
            <a:ext cx="68013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3600" dirty="0" smtClean="0"/>
              <a:t>Podporuje tvorbu </a:t>
            </a:r>
            <a:r>
              <a:rPr lang="cs-CZ" sz="3600" dirty="0"/>
              <a:t>preventivního programu školy</a:t>
            </a:r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endParaRPr lang="cs-CZ" sz="36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84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 Plán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1716453"/>
            <a:ext cx="68013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3600" dirty="0" smtClean="0"/>
              <a:t>Podporuje tvorbu </a:t>
            </a:r>
            <a:r>
              <a:rPr lang="cs-CZ" sz="3600" dirty="0"/>
              <a:t>preventivního programu školy</a:t>
            </a:r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/>
              <a:t>Vyplňuje se na začátku školního </a:t>
            </a:r>
            <a:r>
              <a:rPr lang="cs-CZ" sz="3600" dirty="0" smtClean="0"/>
              <a:t>roku</a:t>
            </a:r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251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 Plán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1716453"/>
            <a:ext cx="68013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3600" dirty="0" smtClean="0"/>
              <a:t>Podporuje tvorbu </a:t>
            </a:r>
            <a:r>
              <a:rPr lang="cs-CZ" sz="3600" dirty="0"/>
              <a:t>preventivního programu školy</a:t>
            </a:r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/>
              <a:t>Vyplňuje se na začátku školního </a:t>
            </a:r>
            <a:r>
              <a:rPr lang="cs-CZ" sz="3600" dirty="0" smtClean="0"/>
              <a:t>roku</a:t>
            </a:r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 smtClean="0"/>
              <a:t>„Zrcadlí</a:t>
            </a:r>
            <a:r>
              <a:rPr lang="cs-CZ" sz="3600" dirty="0"/>
              <a:t>“ </a:t>
            </a:r>
            <a:r>
              <a:rPr lang="cs-CZ" sz="3600" dirty="0" smtClean="0"/>
              <a:t>strukturu </a:t>
            </a:r>
            <a:r>
              <a:rPr lang="cs-CZ" sz="3600" dirty="0"/>
              <a:t>a </a:t>
            </a:r>
            <a:r>
              <a:rPr lang="cs-CZ" sz="3600" dirty="0" smtClean="0"/>
              <a:t>obsah Výkazu (</a:t>
            </a:r>
            <a:r>
              <a:rPr lang="cs-CZ" sz="3600" dirty="0" err="1" smtClean="0"/>
              <a:t>autom</a:t>
            </a:r>
            <a:r>
              <a:rPr lang="cs-CZ" sz="3600" dirty="0" smtClean="0"/>
              <a:t>. kopírování)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40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Plánu</a:t>
            </a:r>
            <a:endParaRPr lang="en-US" dirty="0"/>
          </a:p>
        </p:txBody>
      </p:sp>
      <p:pic>
        <p:nvPicPr>
          <p:cNvPr id="6" name="Zástupný symbol pro obsah 3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xmlns="" id="{A8E1B8BC-B9C7-4878-821E-0C31C00E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1" y="1793966"/>
            <a:ext cx="9157901" cy="414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4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Proč to existuje?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605517"/>
            <a:ext cx="7111218" cy="338527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cs-CZ" sz="2400" b="1" dirty="0"/>
              <a:t>Vyhláška č. 72 o poskytování poradenských služeb ve školách a školských poradenských zařízeních: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„4. Předávání informací a zpráv o realizovaných preventivních programech (…) školskému poradenskému zařízení.“</a:t>
            </a:r>
          </a:p>
          <a:p>
            <a:pPr marL="0" indent="0">
              <a:spcBef>
                <a:spcPts val="1800"/>
              </a:spcBef>
              <a:buNone/>
            </a:pPr>
            <a:endParaRPr lang="cs-CZ" sz="2400" b="1" dirty="0"/>
          </a:p>
        </p:txBody>
      </p:sp>
      <p:pic>
        <p:nvPicPr>
          <p:cNvPr id="6" name="Content Placeholder 3" descr="L-AD_RGB_1line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>
          <a:xfrm>
            <a:off x="444677" y="6002422"/>
            <a:ext cx="1475833" cy="811651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6134155"/>
            <a:ext cx="1721177" cy="49176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b="15908"/>
          <a:stretch/>
        </p:blipFill>
        <p:spPr>
          <a:xfrm>
            <a:off x="3788230" y="6002422"/>
            <a:ext cx="2552246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6" name="Rectangle 75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65200" y="609601"/>
            <a:ext cx="7648121" cy="1099457"/>
          </a:xfrm>
        </p:spPr>
        <p:txBody>
          <a:bodyPr>
            <a:normAutofit/>
          </a:bodyPr>
          <a:lstStyle/>
          <a:p>
            <a:r>
              <a:rPr lang="cs-CZ" dirty="0"/>
              <a:t>Obsah Plánu</a:t>
            </a:r>
            <a:endParaRPr lang="en-US" dirty="0"/>
          </a:p>
        </p:txBody>
      </p:sp>
      <p:sp>
        <p:nvSpPr>
          <p:cNvPr id="28677" name="Isosceles Triangle 77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675" name="Zástupný symbol pro obsah 1">
            <a:extLst>
              <a:ext uri="{FF2B5EF4-FFF2-40B4-BE49-F238E27FC236}">
                <a16:creationId xmlns:a16="http://schemas.microsoft.com/office/drawing/2014/main" xmlns="" id="{1BB0B617-BD93-496D-9B92-11CC93477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289355"/>
              </p:ext>
            </p:extLst>
          </p:nvPr>
        </p:nvGraphicFramePr>
        <p:xfrm>
          <a:off x="530681" y="1322364"/>
          <a:ext cx="8276769" cy="492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0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6" name="Rectangle 75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Isosceles Triangle 77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-1" y="8709"/>
            <a:ext cx="9144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cs-CZ" sz="7200" b="1" dirty="0" smtClean="0">
                <a:solidFill>
                  <a:schemeClr val="accent1">
                    <a:lumMod val="50000"/>
                  </a:schemeClr>
                </a:solidFill>
              </a:rPr>
              <a:t>Je potřeba:</a:t>
            </a:r>
            <a:endParaRPr lang="cs-CZ" sz="7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6600" dirty="0" smtClean="0">
                <a:solidFill>
                  <a:schemeClr val="bg1"/>
                </a:solidFill>
              </a:rPr>
              <a:t>snížit týdenní rozsah přímé </a:t>
            </a:r>
            <a:r>
              <a:rPr lang="cs-CZ" sz="6600" dirty="0">
                <a:solidFill>
                  <a:schemeClr val="bg1"/>
                </a:solidFill>
              </a:rPr>
              <a:t>pedagogické činnosti pro ŠMP</a:t>
            </a:r>
            <a:endParaRPr lang="cs-CZ" sz="66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6" name="Rectangle 75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Isosceles Triangle 77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-1" y="8709"/>
            <a:ext cx="9144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cs-CZ" sz="7200" b="1" dirty="0" smtClean="0">
                <a:solidFill>
                  <a:schemeClr val="accent1">
                    <a:lumMod val="50000"/>
                  </a:schemeClr>
                </a:solidFill>
              </a:rPr>
              <a:t>Je potřeba:</a:t>
            </a:r>
            <a:endParaRPr lang="cs-CZ" sz="7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6600" dirty="0" smtClean="0">
                <a:solidFill>
                  <a:schemeClr val="accent5">
                    <a:lumMod val="50000"/>
                  </a:schemeClr>
                </a:solidFill>
              </a:rPr>
              <a:t>snížit týdenní rozsah přímé </a:t>
            </a:r>
            <a:r>
              <a:rPr lang="cs-CZ" sz="6600" dirty="0">
                <a:solidFill>
                  <a:schemeClr val="accent5">
                    <a:lumMod val="50000"/>
                  </a:schemeClr>
                </a:solidFill>
              </a:rPr>
              <a:t>pedagogické činnosti pro ŠMP</a:t>
            </a:r>
            <a:endParaRPr lang="cs-CZ" sz="6600" u="sng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74334" y="5829046"/>
            <a:ext cx="7559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roman.petrenko@csspraha.cz</a:t>
            </a:r>
            <a:endParaRPr lang="cs-CZ" sz="3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9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1716" y="1420478"/>
            <a:ext cx="6183816" cy="38714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cs-CZ" sz="6600" b="1" dirty="0" smtClean="0"/>
              <a:t>Prosíme </a:t>
            </a:r>
            <a:r>
              <a:rPr lang="cs-CZ" sz="6600" b="1" dirty="0"/>
              <a:t>o Vaše </a:t>
            </a:r>
            <a:br>
              <a:rPr lang="cs-CZ" sz="6600" b="1" dirty="0"/>
            </a:br>
            <a:r>
              <a:rPr lang="cs-CZ" sz="6600" b="1" dirty="0"/>
              <a:t>otázky a podněty…</a:t>
            </a:r>
            <a:endParaRPr lang="cs-CZ" sz="6600" b="1" dirty="0">
              <a:latin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74334" y="5829046"/>
            <a:ext cx="7559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roman.petrenko@csspraha.cz</a:t>
            </a:r>
            <a:endParaRPr lang="cs-CZ" sz="3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Proč to existuje?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605517"/>
            <a:ext cx="7111218" cy="338527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cs-CZ" sz="2400" b="1" dirty="0"/>
              <a:t>Vyhláška č. 72 o poskytování poradenských služeb ve školách a školských poradenských zařízeních: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„4. Předávání informací a zpráv o realizovaných preventivních programech (…) školskému poradenskému zařízení.“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„5. (…) předávání informací o realizovaných preventivních programech školy pro potřeby zpracování analýz, statistik a plánů prevence.“</a:t>
            </a:r>
          </a:p>
          <a:p>
            <a:pPr marL="0" indent="0">
              <a:spcBef>
                <a:spcPts val="1800"/>
              </a:spcBef>
              <a:buNone/>
            </a:pPr>
            <a:endParaRPr lang="cs-CZ" sz="2400" b="1" dirty="0"/>
          </a:p>
        </p:txBody>
      </p:sp>
      <p:pic>
        <p:nvPicPr>
          <p:cNvPr id="6" name="Content Placeholder 3" descr="L-AD_RGB_1line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>
          <a:xfrm>
            <a:off x="444677" y="6002422"/>
            <a:ext cx="1475833" cy="811651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6134155"/>
            <a:ext cx="1721177" cy="49176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b="15908"/>
          <a:stretch/>
        </p:blipFill>
        <p:spPr>
          <a:xfrm>
            <a:off x="3788230" y="6002422"/>
            <a:ext cx="2552246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688"/>
            <a:ext cx="9144000" cy="45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688"/>
            <a:ext cx="9144000" cy="45926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79162343"/>
              </p:ext>
            </p:extLst>
          </p:nvPr>
        </p:nvGraphicFramePr>
        <p:xfrm>
          <a:off x="2664822" y="1776549"/>
          <a:ext cx="6296297" cy="351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9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Jaký má být systém </a:t>
            </a:r>
            <a:r>
              <a:rPr lang="cs-CZ" dirty="0"/>
              <a:t>evidence?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605517"/>
            <a:ext cx="7111218" cy="3385275"/>
          </a:xfrm>
        </p:spPr>
        <p:txBody>
          <a:bodyPr>
            <a:noAutofit/>
          </a:bodyPr>
          <a:lstStyle/>
          <a:p>
            <a:endParaRPr lang="cs-CZ" sz="2200" b="1" dirty="0"/>
          </a:p>
          <a:p>
            <a:endParaRPr lang="cs-CZ" sz="2400" dirty="0"/>
          </a:p>
        </p:txBody>
      </p:sp>
      <p:pic>
        <p:nvPicPr>
          <p:cNvPr id="6" name="Content Placeholder 3" descr="L-AD_RGB_1line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>
          <a:xfrm>
            <a:off x="444677" y="6002422"/>
            <a:ext cx="1475833" cy="811651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6134155"/>
            <a:ext cx="1721177" cy="4917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b="15908"/>
          <a:stretch/>
        </p:blipFill>
        <p:spPr>
          <a:xfrm>
            <a:off x="3788230" y="6002422"/>
            <a:ext cx="2552246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3" cy="1320800"/>
          </a:xfrm>
        </p:spPr>
        <p:txBody>
          <a:bodyPr/>
          <a:lstStyle/>
          <a:p>
            <a:r>
              <a:rPr lang="cs-CZ" dirty="0" smtClean="0"/>
              <a:t>Jaký má být systém </a:t>
            </a:r>
            <a:r>
              <a:rPr lang="cs-CZ" dirty="0"/>
              <a:t>evidence?</a:t>
            </a:r>
            <a:endParaRPr lang="en-US" b="1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599" y="1605517"/>
            <a:ext cx="7111218" cy="3385275"/>
          </a:xfrm>
        </p:spPr>
        <p:txBody>
          <a:bodyPr>
            <a:noAutofit/>
          </a:bodyPr>
          <a:lstStyle/>
          <a:p>
            <a:endParaRPr lang="cs-CZ" sz="2200" b="1" dirty="0"/>
          </a:p>
          <a:p>
            <a:pPr>
              <a:lnSpc>
                <a:spcPct val="150000"/>
              </a:lnSpc>
            </a:pPr>
            <a:r>
              <a:rPr lang="cs-CZ" sz="3200" b="1" dirty="0"/>
              <a:t>On-line webové rozhraní</a:t>
            </a:r>
          </a:p>
          <a:p>
            <a:endParaRPr lang="cs-CZ" sz="2400" dirty="0"/>
          </a:p>
        </p:txBody>
      </p:sp>
      <p:pic>
        <p:nvPicPr>
          <p:cNvPr id="6" name="Content Placeholder 3" descr="L-AD_RGB_1line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>
          <a:xfrm>
            <a:off x="444677" y="6002422"/>
            <a:ext cx="1475833" cy="811651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6134155"/>
            <a:ext cx="1721177" cy="4917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b="15908"/>
          <a:stretch/>
        </p:blipFill>
        <p:spPr>
          <a:xfrm>
            <a:off x="3788230" y="6002422"/>
            <a:ext cx="2552246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1161</TotalTime>
  <Words>540</Words>
  <Application>Microsoft Office PowerPoint</Application>
  <PresentationFormat>Předvádění na obrazovce (4:3)</PresentationFormat>
  <Paragraphs>133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Calibri</vt:lpstr>
      <vt:lpstr>Trebuchet MS</vt:lpstr>
      <vt:lpstr>Wingdings 3</vt:lpstr>
      <vt:lpstr>Fazeta</vt:lpstr>
      <vt:lpstr> On-line systém evidence preventivních aktivit </vt:lpstr>
      <vt:lpstr>Proč to existuje?</vt:lpstr>
      <vt:lpstr>Proč to existuje?</vt:lpstr>
      <vt:lpstr>Proč to existuje?</vt:lpstr>
      <vt:lpstr>Proč to existuje?</vt:lpstr>
      <vt:lpstr>Prezentace aplikace PowerPoint</vt:lpstr>
      <vt:lpstr>Prezentace aplikace PowerPoint</vt:lpstr>
      <vt:lpstr>Jaký má být systém evidence?</vt:lpstr>
      <vt:lpstr>Jaký má být systém evidence?</vt:lpstr>
      <vt:lpstr>Jaký má být systém evidence?</vt:lpstr>
      <vt:lpstr>Jaký má být systém evidence?</vt:lpstr>
      <vt:lpstr>Prezentace aplikace PowerPoint</vt:lpstr>
      <vt:lpstr>Prezentace aplikace PowerPoint</vt:lpstr>
      <vt:lpstr>Ukázky agregovaných výstupů</vt:lpstr>
      <vt:lpstr>Ukázky agregovaných výstupů</vt:lpstr>
      <vt:lpstr>K čemu se dá využít</vt:lpstr>
      <vt:lpstr>K čemu se dá využít</vt:lpstr>
      <vt:lpstr>K čemu se dá využít</vt:lpstr>
      <vt:lpstr>K čemu se dá využít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je nového 2018/ 2019 ?</vt:lpstr>
      <vt:lpstr>Systém evidence má 2 moduly</vt:lpstr>
      <vt:lpstr>Modul Plán</vt:lpstr>
      <vt:lpstr>Modul Plán</vt:lpstr>
      <vt:lpstr>Modul Plán</vt:lpstr>
      <vt:lpstr>Modul Plán</vt:lpstr>
      <vt:lpstr>Obsah Plánu</vt:lpstr>
      <vt:lpstr>Obsah Plánu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Addictology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dění v prevenci rizikového chování</dc:title>
  <dc:creator>Roman Gabrhelik</dc:creator>
  <cp:lastModifiedBy>Petrenko Roman</cp:lastModifiedBy>
  <cp:revision>146</cp:revision>
  <cp:lastPrinted>2016-09-09T12:59:29Z</cp:lastPrinted>
  <dcterms:created xsi:type="dcterms:W3CDTF">2015-05-04T14:32:51Z</dcterms:created>
  <dcterms:modified xsi:type="dcterms:W3CDTF">2018-09-23T16:05:56Z</dcterms:modified>
</cp:coreProperties>
</file>