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60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38AE-4DB7-4863-BD0E-BE525A69449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516BA-F31B-454F-9F07-ED7D4CD1C9C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cs-CZ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cs-CZ" sz="4000" b="1" dirty="0">
                <a:solidFill>
                  <a:schemeClr val="accent6">
                    <a:lumMod val="75000"/>
                  </a:schemeClr>
                </a:solidFill>
              </a:rPr>
              <a:t>Participace </a:t>
            </a:r>
            <a:r>
              <a:rPr lang="cs-CZ" sz="4000" b="1" dirty="0" err="1">
                <a:solidFill>
                  <a:schemeClr val="accent6">
                    <a:lumMod val="75000"/>
                  </a:schemeClr>
                </a:solidFill>
              </a:rPr>
              <a:t>OZP</a:t>
            </a:r>
            <a:r>
              <a:rPr lang="cs-CZ" sz="4000" b="1" dirty="0">
                <a:solidFill>
                  <a:schemeClr val="accent6">
                    <a:lumMod val="75000"/>
                  </a:schemeClr>
                </a:solidFill>
              </a:rPr>
              <a:t> a pečujících na rozvoji sociálních služeb v kraji</a:t>
            </a:r>
          </a:p>
          <a:p>
            <a:pPr algn="ctr">
              <a:buNone/>
            </a:pP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sz="1800" b="1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cs-CZ" sz="1600" b="1" dirty="0">
                <a:solidFill>
                  <a:schemeClr val="tx2"/>
                </a:solidFill>
              </a:rPr>
              <a:t>Eliška Šulcová, Zuzana Koleník, Lucie Zbrojová, Magdaléna Tomášková, Martin Melichar</a:t>
            </a:r>
          </a:p>
          <a:p>
            <a:pPr algn="ctr">
              <a:buNone/>
            </a:pPr>
            <a:r>
              <a:rPr lang="cs-CZ" sz="1600" b="1" dirty="0">
                <a:solidFill>
                  <a:schemeClr val="tx2"/>
                </a:solidFill>
              </a:rPr>
              <a:t>Členové Krajského advokačního týmu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4664"/>
            <a:ext cx="2823032" cy="13245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F0961-A9D3-344B-DE55-B1571AFA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3826768" cy="994122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tx2"/>
                </a:solidFill>
              </a:rPr>
              <a:t>Participace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3672408"/>
          </a:xfrm>
        </p:spPr>
        <p:txBody>
          <a:bodyPr>
            <a:normAutofit fontScale="92500" lnSpcReduction="20000"/>
          </a:bodyPr>
          <a:lstStyle/>
          <a:p>
            <a:pPr marL="504000" indent="-468000" fontAlgn="base">
              <a:buFont typeface="Wingdings" pitchFamily="2" charset="2"/>
              <a:buChar char="Ø"/>
            </a:pPr>
            <a:r>
              <a:rPr lang="cs-CZ" sz="2800" dirty="0"/>
              <a:t>Tzv. občanská participace, tj. “zapojení občanů do veřejného rozhodování” (</a:t>
            </a:r>
            <a:r>
              <a:rPr lang="cs-CZ" sz="2800" dirty="0" err="1"/>
              <a:t>Baum</a:t>
            </a:r>
            <a:r>
              <a:rPr lang="cs-CZ" sz="2800" dirty="0"/>
              <a:t> 2002)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Na občanské participaci se mohou podílet formalizované i neformalizované skupiny, ale také jednotlivci</a:t>
            </a:r>
          </a:p>
          <a:p>
            <a:pPr marL="504000" indent="-468000" fontAlgn="base">
              <a:buFont typeface="Wingdings" pitchFamily="2" charset="2"/>
              <a:buChar char="Ø"/>
            </a:pPr>
            <a:r>
              <a:rPr lang="cs-CZ" sz="2800" dirty="0"/>
              <a:t>Právo </a:t>
            </a:r>
            <a:r>
              <a:rPr lang="cs-CZ" sz="2800" dirty="0" err="1"/>
              <a:t>OZP</a:t>
            </a:r>
            <a:r>
              <a:rPr lang="cs-CZ" sz="2800" dirty="0"/>
              <a:t> na participaci je posíleno zakotvením v Úmluvě o právech osob se zdravotním postižení</a:t>
            </a:r>
          </a:p>
          <a:p>
            <a:pPr marL="504000" indent="-468000" fontAlgn="base">
              <a:buFont typeface="Wingdings" pitchFamily="2" charset="2"/>
              <a:buChar char="Ø"/>
            </a:pPr>
            <a:r>
              <a:rPr lang="cs-CZ" sz="2800" dirty="0">
                <a:ea typeface="Times New Roman" panose="02020603050405020304" pitchFamily="18" charset="0"/>
              </a:rPr>
              <a:t>Povinnost krajů spolupracovat se zástupci osob, kterým jsou poskytovány sociální služby je stanovená v zákoně o sociálních službách</a:t>
            </a:r>
            <a:endParaRPr lang="cs-CZ" sz="2800" dirty="0"/>
          </a:p>
          <a:p>
            <a:pPr marL="504000" indent="-468000" fontAlgn="base">
              <a:buFont typeface="Wingdings" pitchFamily="2" charset="2"/>
              <a:buChar char="Ø"/>
            </a:pPr>
            <a:endParaRPr lang="cs-CZ" sz="2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4664"/>
            <a:ext cx="2823032" cy="132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F0961-A9D3-344B-DE55-B1571AFA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3826768" cy="994122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tx2"/>
                </a:solidFill>
              </a:rPr>
              <a:t>Participace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629000"/>
          </a:xfrm>
        </p:spPr>
        <p:txBody>
          <a:bodyPr>
            <a:normAutofit/>
          </a:bodyPr>
          <a:lstStyle/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Zapojení musí být plné a účinné – lidé s postižením a pečující se smysluplně účastní veřejného, politického a společenského života 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Plné a účinné zapojení je proces ne jednorázová akce 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Systematický přístup </a:t>
            </a:r>
          </a:p>
          <a:p>
            <a:pPr marL="904050" lvl="1" indent="-504000" fontAlgn="base">
              <a:buFont typeface="Courier New" pitchFamily="49" charset="0"/>
              <a:buChar char="o"/>
            </a:pPr>
            <a:r>
              <a:rPr lang="cs-CZ" sz="2400" dirty="0"/>
              <a:t>Navázání pravidelné a dlouhodobé spolupráce mezi všemi zúčastněnými stranami 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8"/>
            <a:ext cx="2823032" cy="132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F0961-A9D3-344B-DE55-B1571AFA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tx2"/>
                </a:solidFill>
              </a:rPr>
              <a:t>Žebřík participace</a:t>
            </a:r>
          </a:p>
        </p:txBody>
      </p:sp>
      <p:pic>
        <p:nvPicPr>
          <p:cNvPr id="5" name="Zástupný symbol pro obsah 4" descr="Žebřík_participac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4038600" cy="4314335"/>
          </a:xfr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572000" y="3068960"/>
            <a:ext cx="4038600" cy="2016224"/>
          </a:xfrm>
        </p:spPr>
        <p:txBody>
          <a:bodyPr>
            <a:normAutofit/>
          </a:bodyPr>
          <a:lstStyle/>
          <a:p>
            <a:r>
              <a:rPr lang="en-GB" sz="2000" dirty="0"/>
              <a:t>S</a:t>
            </a:r>
            <a:r>
              <a:rPr lang="cs-CZ" sz="2000" dirty="0" err="1"/>
              <a:t>herry</a:t>
            </a:r>
            <a:r>
              <a:rPr lang="en-GB" sz="2000" dirty="0"/>
              <a:t> </a:t>
            </a:r>
            <a:r>
              <a:rPr lang="cs-CZ" sz="2000" dirty="0" err="1"/>
              <a:t>Phyllis</a:t>
            </a:r>
            <a:r>
              <a:rPr lang="en-GB" sz="2000" dirty="0"/>
              <a:t> </a:t>
            </a:r>
            <a:r>
              <a:rPr lang="en-GB" sz="2000" dirty="0" err="1"/>
              <a:t>Arnstein</a:t>
            </a:r>
            <a:r>
              <a:rPr lang="en-GB" sz="2000" dirty="0"/>
              <a:t> (1969)</a:t>
            </a:r>
            <a:endParaRPr lang="cs-CZ" sz="2000" dirty="0"/>
          </a:p>
          <a:p>
            <a:r>
              <a:rPr lang="cs-CZ" sz="2000" dirty="0"/>
              <a:t>Kde není spolurozhodování, tam není participace</a:t>
            </a:r>
          </a:p>
          <a:p>
            <a:r>
              <a:rPr lang="cs-CZ" sz="2000" dirty="0"/>
              <a:t>Formální participace = tzv. </a:t>
            </a:r>
            <a:r>
              <a:rPr lang="cs-CZ" sz="2000" dirty="0" err="1"/>
              <a:t>tokenismus</a:t>
            </a:r>
            <a:endParaRPr lang="cs-CZ" sz="20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8"/>
            <a:ext cx="2823032" cy="132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F0961-A9D3-344B-DE55-B1571AFA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4464496" cy="994122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solidFill>
                  <a:schemeClr val="tx2"/>
                </a:solidFill>
              </a:rPr>
              <a:t>Příklady participace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629000"/>
          </a:xfrm>
        </p:spPr>
        <p:txBody>
          <a:bodyPr>
            <a:normAutofit/>
          </a:bodyPr>
          <a:lstStyle/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Plnohodnotné členství v poradních a kontrolních orgánech zadavatelů (obce/města/kraje) a poskytovatelů 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Stálé a pravidelné odborné skupiny, kde se společně připraví návrhy  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Správní a kontrolní orgány poskytovatelů služeb </a:t>
            </a:r>
          </a:p>
          <a:p>
            <a:pPr marL="504000" indent="-504000" fontAlgn="base">
              <a:buFont typeface="Wingdings" pitchFamily="2" charset="2"/>
              <a:buChar char="Ø"/>
            </a:pPr>
            <a:endParaRPr lang="cs-CZ" sz="2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8"/>
            <a:ext cx="2823032" cy="132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5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F0961-A9D3-344B-DE55-B1571AFA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4464496" cy="994122"/>
          </a:xfrm>
        </p:spPr>
        <p:txBody>
          <a:bodyPr>
            <a:normAutofit/>
          </a:bodyPr>
          <a:lstStyle/>
          <a:p>
            <a:pPr algn="l"/>
            <a:r>
              <a:rPr lang="cs-CZ" b="1" dirty="0" err="1">
                <a:solidFill>
                  <a:schemeClr val="tx2"/>
                </a:solidFill>
              </a:rPr>
              <a:t>Advokační</a:t>
            </a:r>
            <a:r>
              <a:rPr lang="cs-CZ" b="1" dirty="0">
                <a:solidFill>
                  <a:schemeClr val="tx2"/>
                </a:solidFill>
              </a:rPr>
              <a:t> činnost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629000"/>
          </a:xfrm>
        </p:spPr>
        <p:txBody>
          <a:bodyPr>
            <a:normAutofit/>
          </a:bodyPr>
          <a:lstStyle/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/>
              <a:t>Činnost jednotlivce nebo skupiny, která se snaží ovlivňovat rozhodnutí ve veřejném zájmu v rámci politických, ekonomických a sociálních systémů a institucí</a:t>
            </a:r>
          </a:p>
          <a:p>
            <a:pPr marL="504000" indent="-504000" fontAlgn="base">
              <a:buFont typeface="Wingdings" pitchFamily="2" charset="2"/>
              <a:buChar char="Ø"/>
            </a:pPr>
            <a:r>
              <a:rPr lang="cs-CZ" sz="2800" dirty="0" err="1"/>
              <a:t>Advokacíí</a:t>
            </a:r>
            <a:r>
              <a:rPr lang="cs-CZ" sz="2800" dirty="0"/>
              <a:t> chceme docílit vytvoření prostoru pro participaci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8"/>
            <a:ext cx="2823032" cy="132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cs-CZ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sz="4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cs-CZ" sz="4000" b="1" dirty="0">
                <a:solidFill>
                  <a:schemeClr val="tx2"/>
                </a:solidFill>
              </a:rPr>
              <a:t>Děkujeme za pozornost</a:t>
            </a:r>
            <a:endParaRPr lang="cs-CZ" b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endParaRPr lang="cs-CZ" sz="1800" b="1" dirty="0">
              <a:solidFill>
                <a:schemeClr val="tx2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2A6C8C-9AE5-0449-67A1-4438D92BD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4664"/>
            <a:ext cx="2823032" cy="13245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230</Words>
  <Application>Microsoft Office PowerPoint</Application>
  <PresentationFormat>Předvádění na obrazovce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Courier New</vt:lpstr>
      <vt:lpstr>Times New Roman</vt:lpstr>
      <vt:lpstr>Wingdings</vt:lpstr>
      <vt:lpstr>Motiv sady Office</vt:lpstr>
      <vt:lpstr>Prezentace aplikace PowerPoint</vt:lpstr>
      <vt:lpstr>Participace</vt:lpstr>
      <vt:lpstr>Participace</vt:lpstr>
      <vt:lpstr>Žebřík participace</vt:lpstr>
      <vt:lpstr>Příklady participace</vt:lpstr>
      <vt:lpstr>Advokační činnost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Eliška Šulcová</dc:creator>
  <cp:lastModifiedBy>Zíta Aleš (MHMP, OVO)</cp:lastModifiedBy>
  <cp:revision>13</cp:revision>
  <dcterms:created xsi:type="dcterms:W3CDTF">2025-10-07T13:46:22Z</dcterms:created>
  <dcterms:modified xsi:type="dcterms:W3CDTF">2025-10-14T07:54:47Z</dcterms:modified>
</cp:coreProperties>
</file>