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615" r:id="rId2"/>
    <p:sldId id="528" r:id="rId3"/>
    <p:sldId id="614" r:id="rId4"/>
    <p:sldId id="497" r:id="rId5"/>
    <p:sldId id="484" r:id="rId6"/>
    <p:sldId id="485" r:id="rId7"/>
    <p:sldId id="561" r:id="rId8"/>
    <p:sldId id="562" r:id="rId9"/>
    <p:sldId id="564" r:id="rId10"/>
    <p:sldId id="565" r:id="rId11"/>
    <p:sldId id="563" r:id="rId12"/>
    <p:sldId id="600" r:id="rId13"/>
    <p:sldId id="529" r:id="rId14"/>
    <p:sldId id="543" r:id="rId15"/>
    <p:sldId id="544" r:id="rId16"/>
    <p:sldId id="601" r:id="rId17"/>
    <p:sldId id="602" r:id="rId18"/>
    <p:sldId id="603" r:id="rId19"/>
    <p:sldId id="604" r:id="rId20"/>
    <p:sldId id="605" r:id="rId21"/>
    <p:sldId id="606" r:id="rId22"/>
    <p:sldId id="607" r:id="rId23"/>
    <p:sldId id="608" r:id="rId24"/>
    <p:sldId id="609" r:id="rId25"/>
    <p:sldId id="551" r:id="rId26"/>
    <p:sldId id="558" r:id="rId27"/>
    <p:sldId id="556" r:id="rId28"/>
    <p:sldId id="599" r:id="rId29"/>
    <p:sldId id="612" r:id="rId30"/>
    <p:sldId id="613" r:id="rId31"/>
    <p:sldId id="256" r:id="rId32"/>
    <p:sldId id="611" r:id="rId33"/>
    <p:sldId id="258" r:id="rId34"/>
    <p:sldId id="259" r:id="rId35"/>
    <p:sldId id="260" r:id="rId36"/>
    <p:sldId id="261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4C5CA-96FC-4F5F-8D90-5DEC6E49809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105F1-9D2B-4F31-92BC-FCA98B567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631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BC0FC-838A-48FF-A650-FE46B337BA9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71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5708A-F71F-9EAD-1E38-D9137D8B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6CF782-65FB-1610-4EC0-FF44470F9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BDFB25-7BD6-938E-86C8-05C6403D2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6A2460-D3A9-DACD-2EFA-DF19FDA6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016D0C-F105-F2D2-FDC5-6FC66C2D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04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A01F6-3819-7153-6D11-302EC6A3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CD68C13-8BE3-045C-1DF2-DBEC17CBC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49BB0C-524D-9A6D-143E-51788FB4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C1D742-F7E1-9BEB-2B7D-1658DD8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7D525E-20BE-19A5-7A7E-6B6C7724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00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1A18348-BC3C-D024-C968-0A0541C12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38F99B-4DB8-CE58-E73E-AAC9625C3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5EE03C-5257-03BE-81B4-9082E29B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0942BA-13C2-8449-41FF-96774F4A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60B3E3-2120-5715-81A7-0EFB7393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27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A5FBA-2E43-98F2-D3CB-6CAB6D26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56D6-F7C0-AFBE-347C-61A9D7243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7BA45E-3C93-64F7-40FF-9AC8664F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CD8BD2-2D03-EF3C-97A5-4C0B5018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DA2045-555D-D3F4-4801-2D88EFF0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78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E9F58-A694-402B-F0E5-C41E54E6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58BE87-613E-558D-F930-84805B35B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F640F9-214D-C68E-2848-E7BB9737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B4CD61-C541-5F3C-1D11-B531EC97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0C082-26B4-6799-9962-163671EE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24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C18D4-C6D7-D3B4-3777-082A4051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566D26-EA8F-AC79-E970-CEB2F11E9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F9D5F9-565F-562F-9D9F-2C9A6843A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41E4D1-CC1C-BDA3-9FF6-B53FB520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7B1F78-E3C5-F0CA-97F3-A83FE79B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4B6BBD-656C-8ED8-7F3F-1C620F6D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9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4ADB4-E2B8-A76B-E48A-36819486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5EE073-10F8-FEAA-EF74-D761BF0F9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C899C4-DB78-9C8F-BE0B-B9F81CA20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A72D42-E2A4-94AE-9C6C-90F654A91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4542F8-EE88-2FA1-3D25-7BB1BBB36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6A7C254-60EC-FE83-9138-09447109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554AF8-684D-8B4B-1382-0A5C6952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90CCF6D-CE5F-3473-2098-5C6DAEA6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19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698A2-9FFB-0E56-C62F-8BC89E60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81F6BAC-2F63-9E97-2140-A3B4E513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325B1B-9F9D-BB82-5432-E51DE30B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065376-BD51-D352-2E6C-B8668868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54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15A9BC3-C8BE-31C2-F919-286C7800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A353530-6F83-7B58-9059-A63DBB6A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BFEC72-68E6-DBD1-7298-26DCAA9A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31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F459F-A06F-D877-6E1B-69602441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C4C536-0365-CBFF-0B03-2D54ECCA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AC08AF-56D1-32B9-8624-6A8A6B641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CCCCC1-05B8-F1D8-7383-CD708761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A35FFB-6D41-199D-87F5-5FCE3EF5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A074CC-BD7A-2595-DC6E-6809934F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20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CF7765-B8CA-1179-F2B7-11E9403F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6BB7F25-60E2-DCDF-0868-1256EA306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C82906-6424-AD6A-FAFC-A752AD57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D16D57-B011-69AA-9098-7641CE4D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1D754C-BEFB-B291-30C1-D62C73A8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975045-C973-E154-DD79-49E4BF45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9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896D2A6-5657-241F-D14A-9089D19D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A48235-8451-752A-C641-3D4F649F0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AC4528-6BC1-EAD1-DD47-D2AD2474D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7B2A2-DA21-43F0-905F-3F9FBE2E7DAE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B69709-E68F-C078-50A7-A1EFF2FF9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7F35EC-FDB1-15AF-0055-7B3141F9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91FFE0-33FC-4360-A292-F9B6F5475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7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498DF8-A5B4-CDDB-5E6F-D2D098D60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934"/>
            <a:ext cx="12192000" cy="33821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AB7D05-9D95-C216-0DB2-8C9F99144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258" y="0"/>
            <a:ext cx="1971742" cy="248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1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Písmo,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F96CDCAE-58E9-4702-6982-D0254CEB8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92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ABED508F-E950-E7B8-8C65-F14E28B55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65" y="1825625"/>
            <a:ext cx="3481070" cy="4351338"/>
          </a:xfrm>
        </p:spPr>
      </p:pic>
      <p:pic>
        <p:nvPicPr>
          <p:cNvPr id="7" name="Obrázek 6" descr="Obsah obrázku text, savec, ilustrace&#10;&#10;Obsah generovaný pomocí AI může být nesprávný.">
            <a:extLst>
              <a:ext uri="{FF2B5EF4-FFF2-40B4-BE49-F238E27FC236}">
                <a16:creationId xmlns:a16="http://schemas.microsoft.com/office/drawing/2014/main" id="{5479167C-7EF9-C466-18AA-66552B387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3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884AE116-3520-AC39-AD50-D96AE13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001488"/>
            <a:ext cx="3320143" cy="3733798"/>
          </a:xfrm>
        </p:spPr>
        <p:txBody>
          <a:bodyPr anchor="t">
            <a:normAutofit fontScale="90000"/>
          </a:bodyPr>
          <a:lstStyle/>
          <a:p>
            <a:r>
              <a:rPr lang="cs-CZ" sz="32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Publikace, která shrnuje zkušenosti </a:t>
            </a:r>
            <a:r>
              <a:rPr lang="cs-CZ" sz="3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poskytovatelů sociálních služeb</a:t>
            </a:r>
            <a:r>
              <a:rPr lang="cs-CZ" sz="32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a městských částí s využíváním flexibilních rozpočtů v rámci pilotní výzvy 2023/2024.</a:t>
            </a:r>
            <a:endParaRPr lang="cs-CZ" sz="32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4E73B22-BE0F-C408-5E53-D3958440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76" t="16349" r="29921" b="8731"/>
          <a:stretch>
            <a:fillRect/>
          </a:stretch>
        </p:blipFill>
        <p:spPr>
          <a:xfrm>
            <a:off x="1524000" y="158298"/>
            <a:ext cx="4504365" cy="65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45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A421703-046A-186C-5EEC-A24D053D5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299" y="0"/>
            <a:ext cx="7633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8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FB3D5-B0B7-2C6D-7B59-5BDBE9EDE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BCFCB-1E2D-643C-7D05-BB4B1D95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Pilotní výzva (2023-2024)</a:t>
            </a:r>
          </a:p>
        </p:txBody>
      </p:sp>
      <p:pic>
        <p:nvPicPr>
          <p:cNvPr id="1026" name="Picture 2" descr="City, location, map">
            <a:extLst>
              <a:ext uri="{FF2B5EF4-FFF2-40B4-BE49-F238E27FC236}">
                <a16:creationId xmlns:a16="http://schemas.microsoft.com/office/drawing/2014/main" id="{32B49E75-4F18-BF25-884B-69C0964397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84" y="2123831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ity, location, map">
            <a:extLst>
              <a:ext uri="{FF2B5EF4-FFF2-40B4-BE49-F238E27FC236}">
                <a16:creationId xmlns:a16="http://schemas.microsoft.com/office/drawing/2014/main" id="{50DB4CD0-C64C-927A-6F47-897F8C3F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27" y="2123830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ity, location, map">
            <a:extLst>
              <a:ext uri="{FF2B5EF4-FFF2-40B4-BE49-F238E27FC236}">
                <a16:creationId xmlns:a16="http://schemas.microsoft.com/office/drawing/2014/main" id="{D95F488B-4481-C9E9-3716-75CED8F4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50" y="3294364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ity, ngo, organization">
            <a:extLst>
              <a:ext uri="{FF2B5EF4-FFF2-40B4-BE49-F238E27FC236}">
                <a16:creationId xmlns:a16="http://schemas.microsoft.com/office/drawing/2014/main" id="{1338623B-4D4C-9810-AB69-3B4AC8A3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17" y="2844077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arity, ngo, organization">
            <a:extLst>
              <a:ext uri="{FF2B5EF4-FFF2-40B4-BE49-F238E27FC236}">
                <a16:creationId xmlns:a16="http://schemas.microsoft.com/office/drawing/2014/main" id="{5C3C97FD-FC06-4CA9-DE36-3387DC87C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313" y="467319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arity, ngo, organization">
            <a:extLst>
              <a:ext uri="{FF2B5EF4-FFF2-40B4-BE49-F238E27FC236}">
                <a16:creationId xmlns:a16="http://schemas.microsoft.com/office/drawing/2014/main" id="{10215C23-1FE4-4C05-1DF4-988236D2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526" y="4659991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arity, ngo, organization">
            <a:extLst>
              <a:ext uri="{FF2B5EF4-FFF2-40B4-BE49-F238E27FC236}">
                <a16:creationId xmlns:a16="http://schemas.microsoft.com/office/drawing/2014/main" id="{8DC4F28D-4CCA-F185-D36C-B4C47713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03" y="465999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arity, ngo, organization">
            <a:extLst>
              <a:ext uri="{FF2B5EF4-FFF2-40B4-BE49-F238E27FC236}">
                <a16:creationId xmlns:a16="http://schemas.microsoft.com/office/drawing/2014/main" id="{9AE7FCB9-5C6E-225F-BF83-11C9DDEE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97" y="374948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arity, ngo, organization">
            <a:extLst>
              <a:ext uri="{FF2B5EF4-FFF2-40B4-BE49-F238E27FC236}">
                <a16:creationId xmlns:a16="http://schemas.microsoft.com/office/drawing/2014/main" id="{A88A7225-963C-E589-7BAE-F5F8706AF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38" y="374948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arity, ngo, organization">
            <a:extLst>
              <a:ext uri="{FF2B5EF4-FFF2-40B4-BE49-F238E27FC236}">
                <a16:creationId xmlns:a16="http://schemas.microsoft.com/office/drawing/2014/main" id="{006AF192-BA4F-E912-3B64-A9AA2325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71" y="3749484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arity, ngo, organization">
            <a:extLst>
              <a:ext uri="{FF2B5EF4-FFF2-40B4-BE49-F238E27FC236}">
                <a16:creationId xmlns:a16="http://schemas.microsoft.com/office/drawing/2014/main" id="{173466EE-84AC-1B14-AB2F-4ED8FD81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29" y="2850949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arity, ngo, organization">
            <a:extLst>
              <a:ext uri="{FF2B5EF4-FFF2-40B4-BE49-F238E27FC236}">
                <a16:creationId xmlns:a16="http://schemas.microsoft.com/office/drawing/2014/main" id="{8209AF8E-1C44-9B0B-9D3A-C864B973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950" y="285880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arity, ngo, organization">
            <a:extLst>
              <a:ext uri="{FF2B5EF4-FFF2-40B4-BE49-F238E27FC236}">
                <a16:creationId xmlns:a16="http://schemas.microsoft.com/office/drawing/2014/main" id="{63852E64-5E40-08A3-4877-4AD80624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313" y="285880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arity, ngo, organization">
            <a:extLst>
              <a:ext uri="{FF2B5EF4-FFF2-40B4-BE49-F238E27FC236}">
                <a16:creationId xmlns:a16="http://schemas.microsoft.com/office/drawing/2014/main" id="{F2F91FD9-7C13-E8CF-E8EF-968EA3BF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71" y="1951399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arity, ngo, organization">
            <a:extLst>
              <a:ext uri="{FF2B5EF4-FFF2-40B4-BE49-F238E27FC236}">
                <a16:creationId xmlns:a16="http://schemas.microsoft.com/office/drawing/2014/main" id="{299C1941-6F77-A51A-EE73-BE137D9E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950" y="1976415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arity, ngo, organization">
            <a:extLst>
              <a:ext uri="{FF2B5EF4-FFF2-40B4-BE49-F238E27FC236}">
                <a16:creationId xmlns:a16="http://schemas.microsoft.com/office/drawing/2014/main" id="{D9088F1B-3191-A881-D42A-9FC10E1D8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314" y="1976415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rity, ngo, organization">
            <a:extLst>
              <a:ext uri="{FF2B5EF4-FFF2-40B4-BE49-F238E27FC236}">
                <a16:creationId xmlns:a16="http://schemas.microsoft.com/office/drawing/2014/main" id="{A710FD52-983D-DA54-AC6E-7D8BDD5A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59" y="373971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arity, ngo, organization">
            <a:extLst>
              <a:ext uri="{FF2B5EF4-FFF2-40B4-BE49-F238E27FC236}">
                <a16:creationId xmlns:a16="http://schemas.microsoft.com/office/drawing/2014/main" id="{A90DD85F-4877-0FBC-39F2-05B63025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71" y="467319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cký objekt 20" descr="Odznak 3 se souvislou výplní">
            <a:extLst>
              <a:ext uri="{FF2B5EF4-FFF2-40B4-BE49-F238E27FC236}">
                <a16:creationId xmlns:a16="http://schemas.microsoft.com/office/drawing/2014/main" id="{D7A18D72-E0DB-909C-7738-586090415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6760" y="4791017"/>
            <a:ext cx="914400" cy="914400"/>
          </a:xfrm>
          <a:prstGeom prst="rect">
            <a:avLst/>
          </a:prstGeom>
        </p:spPr>
      </p:pic>
      <p:pic>
        <p:nvPicPr>
          <p:cNvPr id="1030" name="Picture 6" descr="Number 16 Generic Flat ikona | Freepik">
            <a:extLst>
              <a:ext uri="{FF2B5EF4-FFF2-40B4-BE49-F238E27FC236}">
                <a16:creationId xmlns:a16="http://schemas.microsoft.com/office/drawing/2014/main" id="{8816A4E9-96B9-4082-5CA0-21C25868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8" y="5758393"/>
            <a:ext cx="927207" cy="92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arity, ngo, organization">
            <a:extLst>
              <a:ext uri="{FF2B5EF4-FFF2-40B4-BE49-F238E27FC236}">
                <a16:creationId xmlns:a16="http://schemas.microsoft.com/office/drawing/2014/main" id="{8F617D9F-1DDD-43C3-14F7-BABA0757F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75" y="1976415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2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ABC1C-1A7E-A74B-6FBC-2672D115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93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Přehled čerpání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1A551A-A770-4284-7080-2BE0F79D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85" y="1717362"/>
            <a:ext cx="6520543" cy="45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50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C4620D-142B-E1E1-7A74-16E21B08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434" y="206829"/>
            <a:ext cx="5824954" cy="64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Písmo, snímek obrazovky, číslo&#10;&#10;Obsah generovaný pomocí AI může být nesprávný.">
            <a:extLst>
              <a:ext uri="{FF2B5EF4-FFF2-40B4-BE49-F238E27FC236}">
                <a16:creationId xmlns:a16="http://schemas.microsoft.com/office/drawing/2014/main" id="{BF95E36C-C81A-5D90-2C2F-F103B8480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0"/>
            <a:ext cx="5370836" cy="6713545"/>
          </a:xfrm>
          <a:prstGeom prst="rect">
            <a:avLst/>
          </a:prstGeom>
        </p:spPr>
      </p:pic>
      <p:pic>
        <p:nvPicPr>
          <p:cNvPr id="5" name="Zástupný obsah 4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67EB1556-EE78-9B11-FA1F-0CA70DAFB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/>
          <a:stretch>
            <a:fillRect/>
          </a:stretch>
        </p:blipFill>
        <p:spPr>
          <a:xfrm>
            <a:off x="6096000" y="365125"/>
            <a:ext cx="5839329" cy="6470787"/>
          </a:xfrm>
        </p:spPr>
      </p:pic>
    </p:spTree>
    <p:extLst>
      <p:ext uri="{BB962C8B-B14F-4D97-AF65-F5344CB8AC3E}">
        <p14:creationId xmlns:p14="http://schemas.microsoft.com/office/powerpoint/2010/main" val="183038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69EA-D3AE-8958-F7DE-F726DB14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2673877F-4533-A6CE-F504-193CCC859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/>
          <a:stretch>
            <a:fillRect/>
          </a:stretch>
        </p:blipFill>
        <p:spPr>
          <a:xfrm>
            <a:off x="0" y="204604"/>
            <a:ext cx="6118638" cy="6653396"/>
          </a:xfrm>
          <a:prstGeom prst="rect">
            <a:avLst/>
          </a:prstGeom>
        </p:spPr>
      </p:pic>
      <p:pic>
        <p:nvPicPr>
          <p:cNvPr id="7" name="Zástupný obsah 6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C034357F-76D1-CD52-E411-EFCEF3B8B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/>
          <a:stretch>
            <a:fillRect/>
          </a:stretch>
        </p:blipFill>
        <p:spPr>
          <a:xfrm>
            <a:off x="6096000" y="204604"/>
            <a:ext cx="5979668" cy="650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06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8996A3B-0CCC-7266-91C3-394BBD1E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456" y="3113975"/>
            <a:ext cx="6976544" cy="19291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B21C05-00D8-9970-B43D-CBE3F62D5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740"/>
            <a:ext cx="6976544" cy="141382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913D82E-B0D3-7C37-25B8-6F01F9449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3" y="2212700"/>
            <a:ext cx="5653064" cy="442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8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98B584B-D86F-D742-C809-8A5729DFC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014" y="0"/>
            <a:ext cx="8199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0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2DD279-A4A2-02BA-4063-16C2CF083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608" y="819831"/>
            <a:ext cx="5566392" cy="54210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ACB6DEC-D880-CEDC-8BB1-CBF5FBC07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283" y="1946048"/>
            <a:ext cx="6101443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2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1AA71-1DFF-D812-8AFC-DE791CB4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Co pracovníci dále oceňují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492533-25F9-A293-4707-E6078563B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obrovská úleva, že nejsou striktně nastavená pravidla čerpání</a:t>
            </a:r>
          </a:p>
          <a:p>
            <a:r>
              <a:rPr lang="cs-CZ" dirty="0"/>
              <a:t>pocit vzájemné důvěry</a:t>
            </a:r>
          </a:p>
          <a:p>
            <a:r>
              <a:rPr lang="cs-CZ" dirty="0"/>
              <a:t>zplnomocnění sociálních pracovníků, jejich odbornosti</a:t>
            </a:r>
          </a:p>
          <a:p>
            <a:r>
              <a:rPr lang="cs-CZ" dirty="0"/>
              <a:t>důvěra, že bude dobře využito</a:t>
            </a:r>
          </a:p>
          <a:p>
            <a:r>
              <a:rPr lang="cs-CZ" dirty="0"/>
              <a:t>efektivní nástroj sociální práce</a:t>
            </a:r>
          </a:p>
          <a:p>
            <a:r>
              <a:rPr lang="cs-CZ" dirty="0"/>
              <a:t>ubírá úmorné práce</a:t>
            </a:r>
          </a:p>
          <a:p>
            <a:r>
              <a:rPr lang="cs-CZ" dirty="0"/>
              <a:t>minimum administrativy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3132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C23AD18-D903-358A-1DAF-841A8F991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2" y="112075"/>
            <a:ext cx="5232002" cy="66338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C836A3B-5714-0345-3BED-8983AD278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11" y="1170810"/>
            <a:ext cx="4439450" cy="15070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60A8B3-F930-1A88-6716-FB179912D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036" y="3907802"/>
            <a:ext cx="4841629" cy="15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76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2E6D1D-2A62-A95B-4FC7-EB70C57D0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770" y="239596"/>
            <a:ext cx="6686401" cy="66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74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0480833-83A4-B06D-EFF6-A032C6DC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314" y="169730"/>
            <a:ext cx="6902539" cy="66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02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plakát, grafický design, design&#10;&#10;Obsah generovaný pomocí AI může být nesprávný.">
            <a:extLst>
              <a:ext uri="{FF2B5EF4-FFF2-40B4-BE49-F238E27FC236}">
                <a16:creationId xmlns:a16="http://schemas.microsoft.com/office/drawing/2014/main" id="{DCD5A9E6-D445-F2E2-CB18-318BF6A28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94" y="0"/>
            <a:ext cx="5504154" cy="6880193"/>
          </a:xfrm>
        </p:spPr>
      </p:pic>
    </p:spTree>
    <p:extLst>
      <p:ext uri="{BB962C8B-B14F-4D97-AF65-F5344CB8AC3E}">
        <p14:creationId xmlns:p14="http://schemas.microsoft.com/office/powerpoint/2010/main" val="2602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B3FD909D-8755-3A05-3464-2746DC147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825727"/>
            <a:ext cx="2560320" cy="3200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BCC21FB8-C159-98C1-FCE4-37C897ED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825727"/>
            <a:ext cx="2560320" cy="3200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ázek 22" descr="Obsah obrázku text, snímek obrazovky, design, ilustrace&#10;&#10;Obsah generovaný pomocí AI může být nesprávný.">
            <a:extLst>
              <a:ext uri="{FF2B5EF4-FFF2-40B4-BE49-F238E27FC236}">
                <a16:creationId xmlns:a16="http://schemas.microsoft.com/office/drawing/2014/main" id="{4E7F67FB-7819-39E5-9E60-89B6DE147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825727"/>
            <a:ext cx="2560320" cy="320040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 descr="Obsah obrázku text,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E7DB5DDA-44E4-8ED9-B828-AD304B49E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25727"/>
            <a:ext cx="256032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66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F963BF7D-9892-8A65-47C6-7ACBFFD72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825727"/>
            <a:ext cx="2560320" cy="3200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ástupný obsah 10" descr="Obsah obrázku text,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3DB19808-0799-1AE4-2E19-C4698A1F5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825727"/>
            <a:ext cx="2560320" cy="3200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F1FFFD3E-5CAC-3FC5-41B0-13C8C015A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825727"/>
            <a:ext cx="2560320" cy="32004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5634158D-DBF0-046C-E5DF-36EA6B701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25727"/>
            <a:ext cx="256032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18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6D6C54C-DEB4-8A01-420F-0FE0AC36A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097" y="0"/>
            <a:ext cx="7204302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004508-28EF-B345-E17C-ECF1C1158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346"/>
            <a:ext cx="3335097" cy="330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84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A5E48C9-85A8-108C-E4D9-17DF6914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07" y="0"/>
            <a:ext cx="6506017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F3195B-7FA3-207C-BD2A-A2BAA471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346"/>
            <a:ext cx="3335097" cy="330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5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1C15F70-605A-C8AE-4772-AE39C41B4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285"/>
          <a:stretch>
            <a:fillRect/>
          </a:stretch>
        </p:blipFill>
        <p:spPr>
          <a:xfrm>
            <a:off x="81627" y="777098"/>
            <a:ext cx="5420139" cy="571577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2B3072E-667D-F013-2C60-F436C503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623"/>
          <a:stretch>
            <a:fillRect/>
          </a:stretch>
        </p:blipFill>
        <p:spPr>
          <a:xfrm>
            <a:off x="5501766" y="777099"/>
            <a:ext cx="6628377" cy="571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94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62154F7-ADB6-2E01-80FB-B8F6A4FB0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868" y="0"/>
            <a:ext cx="6376147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2F368E1-6C3E-9236-ECBE-2F9B1B5E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2343"/>
            <a:ext cx="4163006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9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 descr="Obsah obrázku text, Grafika, Písmo, grafický design&#10;&#10;Obsah generovaný pomocí AI může být nesprávný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80"/>
            <a:ext cx="12192000" cy="684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24912"/>
            <a:ext cx="12192000" cy="124115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581950" y="362895"/>
            <a:ext cx="875380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Dárcovský kruh. Prostor, kde společné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zážitky a radost z pomoci spojují váš tým.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580103" y="2063243"/>
            <a:ext cx="442451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cs-CZ" sz="2400" dirty="0"/>
              <a:t>Společenství lidí, kteří pomáhají pravidelně.</a:t>
            </a:r>
          </a:p>
          <a:p>
            <a:br>
              <a:rPr lang="cs-CZ" sz="2400" dirty="0"/>
            </a:br>
            <a:r>
              <a:rPr lang="cs-CZ" sz="2400" dirty="0"/>
              <a:t>Každý měsíc se jejich dary spojují a vytvářejí jistotu pro ty, kdo ji právě ztratili.</a:t>
            </a:r>
          </a:p>
          <a:p>
            <a:br>
              <a:rPr lang="cs-CZ" sz="2400" dirty="0"/>
            </a:br>
            <a:endParaRPr sz="240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" descr="Obsah obrázku text, Písmo, Grafika, logo&#10;&#10;Obsah generovaný pomocí AI může být nesprávný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635355" y="3642786"/>
            <a:ext cx="3114271" cy="177696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580103" y="272613"/>
            <a:ext cx="89475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4000" b="1" i="0" u="none" strike="noStrike" cap="none" dirty="0">
                <a:solidFill>
                  <a:srgbClr val="A20323"/>
                </a:solidFill>
                <a:latin typeface="Calibri"/>
                <a:ea typeface="Calibri"/>
                <a:cs typeface="Calibri"/>
                <a:sym typeface="Calibri"/>
              </a:rPr>
              <a:t>Darujte pravidelně. Staňte se členem Kruhu dárců.</a:t>
            </a:r>
            <a:endParaRPr sz="4000" b="1" i="0" u="none" strike="noStrike" cap="none" dirty="0">
              <a:solidFill>
                <a:srgbClr val="A203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 descr="Obsah obrázku text, Písmo, Grafika, logo&#10;&#10;Obsah generovaný pomocí AI může být nesprávný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3453" y="-137908"/>
            <a:ext cx="3057857" cy="174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Obsah obrázku text, Grafika, Písmo, grafický design&#10;&#10;Obsah generovaný pomocí AI může být nesprávný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8508" y="-115830"/>
            <a:ext cx="2741311" cy="156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664254" y="5953226"/>
            <a:ext cx="11051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Roztočte Kruh dárců, kde společná pomoc mění životy Pražanů.</a:t>
            </a:r>
            <a:r>
              <a:rPr lang="cs-CZ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ázek 2" descr="Obsah obrázku Lidská tvář, osoba, úsměv, oblečení&#10;&#10;Obsah generovaný pomocí AI může být nesprávný.">
            <a:extLst>
              <a:ext uri="{FF2B5EF4-FFF2-40B4-BE49-F238E27FC236}">
                <a16:creationId xmlns:a16="http://schemas.microsoft.com/office/drawing/2014/main" id="{C580A723-9E43-123F-C24B-D3E19C43D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9651" y="1768383"/>
            <a:ext cx="6514149" cy="297247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 descr="Obsah obrázku text, Grafika, Písmo, grafický design&#10;&#10;Obsah generovaný pomocí AI může být nesprávný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78508" y="-115830"/>
            <a:ext cx="2741311" cy="156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731738" y="343084"/>
            <a:ext cx="87177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cs-CZ" sz="4400" b="1" i="0" u="none" strike="noStrike" cap="none" dirty="0">
                <a:solidFill>
                  <a:srgbClr val="A20323"/>
                </a:solidFill>
                <a:latin typeface="Calibri"/>
                <a:ea typeface="Calibri"/>
                <a:cs typeface="Calibri"/>
                <a:sym typeface="Calibri"/>
              </a:rPr>
              <a:t>Každý měsíc malý dar, po roce velká změna. </a:t>
            </a:r>
            <a:r>
              <a:rPr lang="cs-CZ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33239FF-9143-83F0-8FE2-C424DC123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38" y="3880168"/>
            <a:ext cx="9301316" cy="29778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F9D046D-F884-854F-FF73-FEB2E639CA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647" b="45658"/>
          <a:stretch>
            <a:fillRect/>
          </a:stretch>
        </p:blipFill>
        <p:spPr>
          <a:xfrm>
            <a:off x="731738" y="1818067"/>
            <a:ext cx="10926746" cy="203362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24912"/>
            <a:ext cx="12192000" cy="124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 descr="Obsah obrázku text, Grafika, Písmo, grafický design&#10;&#10;Obsah generovaný pomocí AI může být nesprávný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578508" y="-115830"/>
            <a:ext cx="2741311" cy="156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779839" y="518494"/>
            <a:ext cx="901309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cs-CZ" sz="44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Darokruh</a:t>
            </a:r>
            <a:r>
              <a:rPr lang="cs-CZ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Prostor, kde společné </a:t>
            </a:r>
            <a:endParaRPr lang="cs-CZ" sz="4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zážitky a radost z pomoci spojují. </a:t>
            </a:r>
            <a:endParaRPr lang="cs-CZ" sz="4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cs-CZ" sz="4400" dirty="0"/>
            </a:br>
            <a:r>
              <a:rPr lang="cs-CZ" sz="4400" b="1" i="0" u="none" strike="noStrike" cap="none" dirty="0">
                <a:solidFill>
                  <a:srgbClr val="A203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779839" y="2156950"/>
            <a:ext cx="49228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Představte si skupinu lidí,</a:t>
            </a:r>
            <a:endParaRPr lang="cs-CZ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kteří spojí své dary a společně rozhodují, komu pomoci. </a:t>
            </a:r>
            <a:endParaRPr sz="240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779839" y="5968512"/>
            <a:ext cx="11113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cs-CZ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Roztočte </a:t>
            </a:r>
            <a:r>
              <a:rPr lang="cs-CZ" sz="30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darokruh</a:t>
            </a:r>
            <a:r>
              <a:rPr lang="cs-CZ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kde společná pomoc mění životy Pražanů.  </a:t>
            </a:r>
            <a:r>
              <a:rPr lang="cs-CZ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5F54EA-A666-7180-2D4E-E6866964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50" y="2183926"/>
            <a:ext cx="5593359" cy="292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D25AE4A-ECE9-BA5C-EF43-F0C56BA2D4B7}"/>
              </a:ext>
            </a:extLst>
          </p:cNvPr>
          <p:cNvSpPr txBox="1"/>
          <p:nvPr/>
        </p:nvSpPr>
        <p:spPr>
          <a:xfrm>
            <a:off x="779839" y="3624364"/>
            <a:ext cx="506052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je </a:t>
            </a:r>
            <a:r>
              <a:rPr lang="cs-CZ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darokruh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ověřený model firemní filantropie, který přináší do vašeho týmu novou energii a zážitek ze sdílené pomoci. </a:t>
            </a:r>
            <a:endParaRPr lang="cs-CZ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5616841"/>
            <a:ext cx="12192000" cy="124115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485774" y="398820"/>
            <a:ext cx="925799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cs-CZ" sz="4800" b="1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Darokruh</a:t>
            </a:r>
            <a:r>
              <a:rPr lang="cs-CZ" sz="4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prakticky   </a:t>
            </a:r>
            <a:endParaRPr sz="4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-330870" y="5975831"/>
            <a:ext cx="1284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cs-CZ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Roztočte darokruh a my se postaráme o zbytek.   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451469" y="2059457"/>
            <a:ext cx="783037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Hostitel </a:t>
            </a:r>
            <a:r>
              <a:rPr lang="cs-CZ" sz="24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zorganizuje snídani, večeři, procházku.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cs-CZ" sz="2400" i="0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Dárci</a:t>
            </a:r>
            <a:r>
              <a:rPr lang="cs-CZ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rozhodují na co přispějí a darují své finance.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cs-CZ"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2400"/>
            </a:pPr>
            <a:r>
              <a:rPr lang="cs-CZ" sz="24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Organizace, firma, ambasáda 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zajistí prostory, dary násobí.</a:t>
            </a:r>
          </a:p>
          <a:p>
            <a:pPr lvl="0">
              <a:buSzPts val="2400"/>
            </a:pPr>
            <a:r>
              <a:rPr lang="cs-CZ" sz="24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i="0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SNF</a:t>
            </a:r>
            <a:r>
              <a:rPr lang="cs-CZ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provede večerem, zajistí administrativu, poděkuje dárcům.  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1839" y="1646524"/>
            <a:ext cx="3910161" cy="397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 descr="Obsah obrázku text, Grafika, Písmo, grafický design&#10;&#10;Obsah generovaný pomocí AI může být nesprávný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450689" y="-97131"/>
            <a:ext cx="2741311" cy="1564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F9A5C9A-ED07-4A3B-73CD-982C1B9BA650}"/>
              </a:ext>
            </a:extLst>
          </p:cNvPr>
          <p:cNvSpPr txBox="1"/>
          <p:nvPr/>
        </p:nvSpPr>
        <p:spPr>
          <a:xfrm>
            <a:off x="451469" y="1227210"/>
            <a:ext cx="7227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cs-CZ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Ve firmě, v organizaci, na konferenci, ambasádě i pro individuální hostitele.  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24912"/>
            <a:ext cx="12192000" cy="124115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716543" y="558814"/>
            <a:ext cx="873414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cs-CZ" sz="4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Vánoční dárek, který dává smysl  </a:t>
            </a:r>
            <a:endParaRPr sz="48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565485" y="5968512"/>
            <a:ext cx="113772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0000"/>
              </a:buClr>
              <a:buSzPts val="3600"/>
            </a:pPr>
            <a:r>
              <a:rPr lang="cs-CZ" sz="2800" b="1" dirty="0">
                <a:solidFill>
                  <a:schemeClr val="lt1"/>
                </a:solidFill>
              </a:rPr>
              <a:t>Jste to právě vy, kdo vdechne Kruhu dárců život.</a:t>
            </a:r>
            <a:r>
              <a:rPr lang="cs-CZ" sz="3000" b="1" i="0" u="none" strike="noStrike" cap="none" dirty="0">
                <a:solidFill>
                  <a:schemeClr val="lt1"/>
                </a:solidFill>
              </a:rPr>
              <a:t> </a:t>
            </a:r>
            <a:r>
              <a:rPr lang="cs-CZ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6" descr="Obsah obrázku text, Grafika, Písmo, grafický design&#10;&#10;Obsah generovaný pomocí AI může být nesprávný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450689" y="0"/>
            <a:ext cx="2741311" cy="156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, Skleněná láhev, láhev, nápoj&#10;&#10;Obsah generovaný pomocí AI může být nesprávný.">
            <a:extLst>
              <a:ext uri="{FF2B5EF4-FFF2-40B4-BE49-F238E27FC236}">
                <a16:creationId xmlns:a16="http://schemas.microsoft.com/office/drawing/2014/main" id="{5A73BDBB-0D1E-0939-F451-96D2AC2C3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59" y="1852697"/>
            <a:ext cx="6440266" cy="32201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DE68801-2B80-8D23-718B-6269EFCBB505}"/>
              </a:ext>
            </a:extLst>
          </p:cNvPr>
          <p:cNvSpPr txBox="1"/>
          <p:nvPr/>
        </p:nvSpPr>
        <p:spPr>
          <a:xfrm>
            <a:off x="716543" y="1724067"/>
            <a:ext cx="3786631" cy="294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800"/>
              </a:spcAft>
              <a:buNone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Naše dárky potěší  rodinu, přátele, zaměstnance i firemní partnery. </a:t>
            </a:r>
          </a:p>
          <a:p>
            <a:pPr rtl="0">
              <a:spcAft>
                <a:spcPts val="800"/>
              </a:spcAft>
              <a:buNone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Zároveň roztočí </a:t>
            </a:r>
            <a:r>
              <a:rPr lang="cs-CZ" sz="2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kruhy pomoci tam, kde je to nejvíc potřeba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 </a:t>
            </a:r>
            <a:endParaRPr lang="cs-CZ" sz="2400" b="0" dirty="0">
              <a:effectLst/>
            </a:endParaRPr>
          </a:p>
          <a:p>
            <a:pPr>
              <a:buNone/>
            </a:pP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software, Webová stránka&#10;&#10;Obsah generovaný pomocí AI může být nesprávný.">
            <a:extLst>
              <a:ext uri="{FF2B5EF4-FFF2-40B4-BE49-F238E27FC236}">
                <a16:creationId xmlns:a16="http://schemas.microsoft.com/office/drawing/2014/main" id="{8255CFD4-B7DA-8CF0-378B-00AFC2FED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15361" r="21153" b="6114"/>
          <a:stretch>
            <a:fillRect/>
          </a:stretch>
        </p:blipFill>
        <p:spPr>
          <a:xfrm>
            <a:off x="1485900" y="102870"/>
            <a:ext cx="9337629" cy="6617970"/>
          </a:xfrm>
        </p:spPr>
      </p:pic>
    </p:spTree>
    <p:extLst>
      <p:ext uri="{BB962C8B-B14F-4D97-AF65-F5344CB8AC3E}">
        <p14:creationId xmlns:p14="http://schemas.microsoft.com/office/powerpoint/2010/main" val="3601034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46B98-CFA2-A5FE-9A12-C865B036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Pilotní výzva (2023-2024)</a:t>
            </a:r>
          </a:p>
        </p:txBody>
      </p:sp>
      <p:pic>
        <p:nvPicPr>
          <p:cNvPr id="1026" name="Picture 2" descr="City, location, map">
            <a:extLst>
              <a:ext uri="{FF2B5EF4-FFF2-40B4-BE49-F238E27FC236}">
                <a16:creationId xmlns:a16="http://schemas.microsoft.com/office/drawing/2014/main" id="{B5C070D9-356A-2420-FF01-65F30CA94F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84" y="2123831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ity, location, map">
            <a:extLst>
              <a:ext uri="{FF2B5EF4-FFF2-40B4-BE49-F238E27FC236}">
                <a16:creationId xmlns:a16="http://schemas.microsoft.com/office/drawing/2014/main" id="{6215457B-3E5C-C54D-4B64-AA305147B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27" y="2123830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ity, location, map">
            <a:extLst>
              <a:ext uri="{FF2B5EF4-FFF2-40B4-BE49-F238E27FC236}">
                <a16:creationId xmlns:a16="http://schemas.microsoft.com/office/drawing/2014/main" id="{CB50768A-977B-3ABF-1963-C9D92CFD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50" y="3294364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ity, ngo, organization">
            <a:extLst>
              <a:ext uri="{FF2B5EF4-FFF2-40B4-BE49-F238E27FC236}">
                <a16:creationId xmlns:a16="http://schemas.microsoft.com/office/drawing/2014/main" id="{AAF85E58-B91F-FB89-49EE-54CC0C5B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17" y="2844077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arity, ngo, organization">
            <a:extLst>
              <a:ext uri="{FF2B5EF4-FFF2-40B4-BE49-F238E27FC236}">
                <a16:creationId xmlns:a16="http://schemas.microsoft.com/office/drawing/2014/main" id="{A61C32BE-1CF4-847C-BEAE-639777414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313" y="467319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arity, ngo, organization">
            <a:extLst>
              <a:ext uri="{FF2B5EF4-FFF2-40B4-BE49-F238E27FC236}">
                <a16:creationId xmlns:a16="http://schemas.microsoft.com/office/drawing/2014/main" id="{83F9BC77-1A0C-DBA8-44A8-A868CC42D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526" y="4659991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arity, ngo, organization">
            <a:extLst>
              <a:ext uri="{FF2B5EF4-FFF2-40B4-BE49-F238E27FC236}">
                <a16:creationId xmlns:a16="http://schemas.microsoft.com/office/drawing/2014/main" id="{E11859C2-1FFE-E470-0A16-2B38DBD7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03" y="465999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arity, ngo, organization">
            <a:extLst>
              <a:ext uri="{FF2B5EF4-FFF2-40B4-BE49-F238E27FC236}">
                <a16:creationId xmlns:a16="http://schemas.microsoft.com/office/drawing/2014/main" id="{2739D084-EA73-24DC-A101-8A1F404E2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97" y="374948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arity, ngo, organization">
            <a:extLst>
              <a:ext uri="{FF2B5EF4-FFF2-40B4-BE49-F238E27FC236}">
                <a16:creationId xmlns:a16="http://schemas.microsoft.com/office/drawing/2014/main" id="{F1D5EC9D-D93E-5DF7-F6CB-6A52E6C9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38" y="374948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arity, ngo, organization">
            <a:extLst>
              <a:ext uri="{FF2B5EF4-FFF2-40B4-BE49-F238E27FC236}">
                <a16:creationId xmlns:a16="http://schemas.microsoft.com/office/drawing/2014/main" id="{E72A1F14-568C-E223-D4C8-EDAAC3020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71" y="3749484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arity, ngo, organization">
            <a:extLst>
              <a:ext uri="{FF2B5EF4-FFF2-40B4-BE49-F238E27FC236}">
                <a16:creationId xmlns:a16="http://schemas.microsoft.com/office/drawing/2014/main" id="{125D216F-5DDD-738A-AD82-F62090C8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29" y="2850949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arity, ngo, organization">
            <a:extLst>
              <a:ext uri="{FF2B5EF4-FFF2-40B4-BE49-F238E27FC236}">
                <a16:creationId xmlns:a16="http://schemas.microsoft.com/office/drawing/2014/main" id="{2A99E972-1842-3C80-3414-9ED8D527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950" y="285880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arity, ngo, organization">
            <a:extLst>
              <a:ext uri="{FF2B5EF4-FFF2-40B4-BE49-F238E27FC236}">
                <a16:creationId xmlns:a16="http://schemas.microsoft.com/office/drawing/2014/main" id="{C23F4CDD-A626-84AD-F7C0-6492CEAD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313" y="285880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arity, ngo, organization">
            <a:extLst>
              <a:ext uri="{FF2B5EF4-FFF2-40B4-BE49-F238E27FC236}">
                <a16:creationId xmlns:a16="http://schemas.microsoft.com/office/drawing/2014/main" id="{B4EDB4E6-BC20-FEB5-755E-1AA05E1A0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71" y="1951399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arity, ngo, organization">
            <a:extLst>
              <a:ext uri="{FF2B5EF4-FFF2-40B4-BE49-F238E27FC236}">
                <a16:creationId xmlns:a16="http://schemas.microsoft.com/office/drawing/2014/main" id="{C15B3A7C-E1FA-ECE0-8F91-E531C4BE7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950" y="1976415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arity, ngo, organization">
            <a:extLst>
              <a:ext uri="{FF2B5EF4-FFF2-40B4-BE49-F238E27FC236}">
                <a16:creationId xmlns:a16="http://schemas.microsoft.com/office/drawing/2014/main" id="{3BB8A1A3-EBC7-9D22-69FD-C6A3C051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314" y="1976415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rity, ngo, organization">
            <a:extLst>
              <a:ext uri="{FF2B5EF4-FFF2-40B4-BE49-F238E27FC236}">
                <a16:creationId xmlns:a16="http://schemas.microsoft.com/office/drawing/2014/main" id="{FE922EB9-7198-10CA-1C47-D15F47D82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59" y="373971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arity, ngo, organization">
            <a:extLst>
              <a:ext uri="{FF2B5EF4-FFF2-40B4-BE49-F238E27FC236}">
                <a16:creationId xmlns:a16="http://schemas.microsoft.com/office/drawing/2014/main" id="{425B1D58-CBCF-D3D9-2079-DD96B1B7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71" y="467319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cký objekt 20" descr="Odznak 3 se souvislou výplní">
            <a:extLst>
              <a:ext uri="{FF2B5EF4-FFF2-40B4-BE49-F238E27FC236}">
                <a16:creationId xmlns:a16="http://schemas.microsoft.com/office/drawing/2014/main" id="{93A9194F-C035-0892-AF3F-EF63D7B0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6760" y="4791017"/>
            <a:ext cx="914400" cy="914400"/>
          </a:xfrm>
          <a:prstGeom prst="rect">
            <a:avLst/>
          </a:prstGeom>
        </p:spPr>
      </p:pic>
      <p:pic>
        <p:nvPicPr>
          <p:cNvPr id="1030" name="Picture 6" descr="Number 16 Generic Flat ikona | Freepik">
            <a:extLst>
              <a:ext uri="{FF2B5EF4-FFF2-40B4-BE49-F238E27FC236}">
                <a16:creationId xmlns:a16="http://schemas.microsoft.com/office/drawing/2014/main" id="{8D1EC245-35E8-7E5A-5BE4-15852B18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8" y="5758393"/>
            <a:ext cx="927207" cy="92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arity, ngo, organization">
            <a:extLst>
              <a:ext uri="{FF2B5EF4-FFF2-40B4-BE49-F238E27FC236}">
                <a16:creationId xmlns:a16="http://schemas.microsoft.com/office/drawing/2014/main" id="{0A3AC2CB-F594-7EBE-222E-9BAE0356E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75" y="1976415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80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80DBB-B157-B169-E6C4-40DD56C4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784F7-3EF8-1ADA-037F-9E2D0DA5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Aktuální výzva (2024-2025)</a:t>
            </a:r>
          </a:p>
        </p:txBody>
      </p:sp>
      <p:pic>
        <p:nvPicPr>
          <p:cNvPr id="1026" name="Picture 2" descr="City, location, map">
            <a:extLst>
              <a:ext uri="{FF2B5EF4-FFF2-40B4-BE49-F238E27FC236}">
                <a16:creationId xmlns:a16="http://schemas.microsoft.com/office/drawing/2014/main" id="{B22EEE41-FF11-7F7F-6A84-CC50A79E6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01" y="212673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ity, location, map">
            <a:extLst>
              <a:ext uri="{FF2B5EF4-FFF2-40B4-BE49-F238E27FC236}">
                <a16:creationId xmlns:a16="http://schemas.microsoft.com/office/drawing/2014/main" id="{FF4D3077-49ED-E731-925E-4C15343B0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64" y="212673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ity, location, map">
            <a:extLst>
              <a:ext uri="{FF2B5EF4-FFF2-40B4-BE49-F238E27FC236}">
                <a16:creationId xmlns:a16="http://schemas.microsoft.com/office/drawing/2014/main" id="{0AB33EF7-7FA5-6317-0408-CBFDCE43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45" y="3233371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ity, ngo, organization">
            <a:extLst>
              <a:ext uri="{FF2B5EF4-FFF2-40B4-BE49-F238E27FC236}">
                <a16:creationId xmlns:a16="http://schemas.microsoft.com/office/drawing/2014/main" id="{37F0AEF3-38AF-1A46-9AA8-6853B63C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94" y="2459578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arity, ngo, organization">
            <a:extLst>
              <a:ext uri="{FF2B5EF4-FFF2-40B4-BE49-F238E27FC236}">
                <a16:creationId xmlns:a16="http://schemas.microsoft.com/office/drawing/2014/main" id="{5B56AB16-96FF-955B-550F-723FF3AA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19" y="4100557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arity, ngo, organization">
            <a:extLst>
              <a:ext uri="{FF2B5EF4-FFF2-40B4-BE49-F238E27FC236}">
                <a16:creationId xmlns:a16="http://schemas.microsoft.com/office/drawing/2014/main" id="{C9BDCC4E-DFFC-D6A4-D3E7-104B8135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44" y="4100557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arity, ngo, organization">
            <a:extLst>
              <a:ext uri="{FF2B5EF4-FFF2-40B4-BE49-F238E27FC236}">
                <a16:creationId xmlns:a16="http://schemas.microsoft.com/office/drawing/2014/main" id="{CDCD6E37-C598-2720-6600-F59A23BAD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6" y="4070808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arity, ngo, organization">
            <a:extLst>
              <a:ext uri="{FF2B5EF4-FFF2-40B4-BE49-F238E27FC236}">
                <a16:creationId xmlns:a16="http://schemas.microsoft.com/office/drawing/2014/main" id="{77CAB609-4911-DFAE-80F6-D8835C0F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369" y="327970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arity, ngo, organization">
            <a:extLst>
              <a:ext uri="{FF2B5EF4-FFF2-40B4-BE49-F238E27FC236}">
                <a16:creationId xmlns:a16="http://schemas.microsoft.com/office/drawing/2014/main" id="{52353816-0CD1-94C4-872A-6BE9E47A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44" y="327970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arity, ngo, organization">
            <a:extLst>
              <a:ext uri="{FF2B5EF4-FFF2-40B4-BE49-F238E27FC236}">
                <a16:creationId xmlns:a16="http://schemas.microsoft.com/office/drawing/2014/main" id="{BE5D7C66-7D25-D91E-AA2F-684D3328F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6" y="3279707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arity, ngo, organization">
            <a:extLst>
              <a:ext uri="{FF2B5EF4-FFF2-40B4-BE49-F238E27FC236}">
                <a16:creationId xmlns:a16="http://schemas.microsoft.com/office/drawing/2014/main" id="{61DDDB27-4741-1913-EBA6-50B02CCFE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6" y="2459920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arity, ngo, organization">
            <a:extLst>
              <a:ext uri="{FF2B5EF4-FFF2-40B4-BE49-F238E27FC236}">
                <a16:creationId xmlns:a16="http://schemas.microsoft.com/office/drawing/2014/main" id="{D16758F7-AEEB-13D6-0F49-481B91FC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94" y="2458855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arity, ngo, organization">
            <a:extLst>
              <a:ext uri="{FF2B5EF4-FFF2-40B4-BE49-F238E27FC236}">
                <a16:creationId xmlns:a16="http://schemas.microsoft.com/office/drawing/2014/main" id="{CBBDCD40-F134-CBD2-A2B0-FB3CD31A8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19" y="2485058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arity, ngo, organization">
            <a:extLst>
              <a:ext uri="{FF2B5EF4-FFF2-40B4-BE49-F238E27FC236}">
                <a16:creationId xmlns:a16="http://schemas.microsoft.com/office/drawing/2014/main" id="{FC0770A1-77F0-32D2-257B-86ECD844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36" y="163118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arity, ngo, organization">
            <a:extLst>
              <a:ext uri="{FF2B5EF4-FFF2-40B4-BE49-F238E27FC236}">
                <a16:creationId xmlns:a16="http://schemas.microsoft.com/office/drawing/2014/main" id="{60A8EB28-6446-8398-D680-5210F2E2E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01" y="1648851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arity, ngo, organization">
            <a:extLst>
              <a:ext uri="{FF2B5EF4-FFF2-40B4-BE49-F238E27FC236}">
                <a16:creationId xmlns:a16="http://schemas.microsoft.com/office/drawing/2014/main" id="{ABA7268E-FEF8-BFE3-7B91-C5D7F313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709" y="1669770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rity, ngo, organization">
            <a:extLst>
              <a:ext uri="{FF2B5EF4-FFF2-40B4-BE49-F238E27FC236}">
                <a16:creationId xmlns:a16="http://schemas.microsoft.com/office/drawing/2014/main" id="{99241545-C947-A76B-6A6F-E0848543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94" y="326519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arity, ngo, organization">
            <a:extLst>
              <a:ext uri="{FF2B5EF4-FFF2-40B4-BE49-F238E27FC236}">
                <a16:creationId xmlns:a16="http://schemas.microsoft.com/office/drawing/2014/main" id="{74425FE6-CE8A-E91F-80BF-B295FEA31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63" y="4070808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arity, ngo, organization">
            <a:extLst>
              <a:ext uri="{FF2B5EF4-FFF2-40B4-BE49-F238E27FC236}">
                <a16:creationId xmlns:a16="http://schemas.microsoft.com/office/drawing/2014/main" id="{7473D16F-685A-13CC-7021-C921FBE2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179" y="163118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ity, location, map">
            <a:extLst>
              <a:ext uri="{FF2B5EF4-FFF2-40B4-BE49-F238E27FC236}">
                <a16:creationId xmlns:a16="http://schemas.microsoft.com/office/drawing/2014/main" id="{CC33E236-FCED-D004-3701-68A4A719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8" y="3258280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ity, location, map">
            <a:extLst>
              <a:ext uri="{FF2B5EF4-FFF2-40B4-BE49-F238E27FC236}">
                <a16:creationId xmlns:a16="http://schemas.microsoft.com/office/drawing/2014/main" id="{A9163015-83B9-82F1-C7F4-152E8D07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59" y="446381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ity, location, map">
            <a:extLst>
              <a:ext uri="{FF2B5EF4-FFF2-40B4-BE49-F238E27FC236}">
                <a16:creationId xmlns:a16="http://schemas.microsoft.com/office/drawing/2014/main" id="{03A6AE78-5259-BDD6-0960-B22CF542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404" y="322360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ity, location, map">
            <a:extLst>
              <a:ext uri="{FF2B5EF4-FFF2-40B4-BE49-F238E27FC236}">
                <a16:creationId xmlns:a16="http://schemas.microsoft.com/office/drawing/2014/main" id="{71D60BAB-479F-E066-9EC1-F0663CF0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84" y="4461187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ity, location, map">
            <a:extLst>
              <a:ext uri="{FF2B5EF4-FFF2-40B4-BE49-F238E27FC236}">
                <a16:creationId xmlns:a16="http://schemas.microsoft.com/office/drawing/2014/main" id="{2C314067-A3BF-462E-41F4-4F72F614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8" y="4461188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9EB4FF5-DA57-DE1A-0993-A9369039F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45" y="5808275"/>
            <a:ext cx="927207" cy="92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harity, ngo, organization">
            <a:extLst>
              <a:ext uri="{FF2B5EF4-FFF2-40B4-BE49-F238E27FC236}">
                <a16:creationId xmlns:a16="http://schemas.microsoft.com/office/drawing/2014/main" id="{F315BE7F-7807-6700-6CC7-58F2315CE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19" y="490617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harity, ngo, organization">
            <a:extLst>
              <a:ext uri="{FF2B5EF4-FFF2-40B4-BE49-F238E27FC236}">
                <a16:creationId xmlns:a16="http://schemas.microsoft.com/office/drawing/2014/main" id="{CD86E754-C9EA-86D0-4BE7-E83C087E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44" y="4906172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arity, ngo, organization">
            <a:extLst>
              <a:ext uri="{FF2B5EF4-FFF2-40B4-BE49-F238E27FC236}">
                <a16:creationId xmlns:a16="http://schemas.microsoft.com/office/drawing/2014/main" id="{99150EEE-AA8F-48A3-C50F-01C7DBF4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6" y="487642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arity, ngo, organization">
            <a:extLst>
              <a:ext uri="{FF2B5EF4-FFF2-40B4-BE49-F238E27FC236}">
                <a16:creationId xmlns:a16="http://schemas.microsoft.com/office/drawing/2014/main" id="{3CD0FD0E-7763-09B9-D48B-020D990A6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63" y="4876423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harity, ngo, organization">
            <a:extLst>
              <a:ext uri="{FF2B5EF4-FFF2-40B4-BE49-F238E27FC236}">
                <a16:creationId xmlns:a16="http://schemas.microsoft.com/office/drawing/2014/main" id="{47A4AFC0-B83D-3FFD-6FCF-4500D918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18" y="571294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arity, ngo, organization">
            <a:extLst>
              <a:ext uri="{FF2B5EF4-FFF2-40B4-BE49-F238E27FC236}">
                <a16:creationId xmlns:a16="http://schemas.microsoft.com/office/drawing/2014/main" id="{6115E3E7-3033-A211-94DE-C50D440A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44" y="571294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arity, ngo, organization">
            <a:extLst>
              <a:ext uri="{FF2B5EF4-FFF2-40B4-BE49-F238E27FC236}">
                <a16:creationId xmlns:a16="http://schemas.microsoft.com/office/drawing/2014/main" id="{BFD7DE3D-B2DF-E67C-FD33-92E8B7BE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5" y="5668889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harity, ngo, organization">
            <a:extLst>
              <a:ext uri="{FF2B5EF4-FFF2-40B4-BE49-F238E27FC236}">
                <a16:creationId xmlns:a16="http://schemas.microsoft.com/office/drawing/2014/main" id="{1F85BEAE-413B-26C4-BB46-37A464A6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63" y="5683196"/>
            <a:ext cx="1032221" cy="10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mber 24 Simple Clip Art Vector Stock Vector (Royalty Free) 2161909951 |  Shutterstock">
            <a:extLst>
              <a:ext uri="{FF2B5EF4-FFF2-40B4-BE49-F238E27FC236}">
                <a16:creationId xmlns:a16="http://schemas.microsoft.com/office/drawing/2014/main" id="{7E451BE1-5AA2-AF8B-7356-7C2F9A229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4"/>
          <a:stretch>
            <a:fillRect/>
          </a:stretch>
        </p:blipFill>
        <p:spPr bwMode="auto">
          <a:xfrm>
            <a:off x="10726094" y="3330307"/>
            <a:ext cx="144867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3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95D8CE91-4A90-ED81-2D4A-1E3AFB486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4D414AB0-46DE-4881-0FAB-CC84ED0B3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0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565754B8-DA3D-FB3F-B9BE-5A28159BA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462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320</Words>
  <Application>Microsoft Office PowerPoint</Application>
  <PresentationFormat>Širokoúhlá obrazovka</PresentationFormat>
  <Paragraphs>45</Paragraphs>
  <Slides>36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Play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Pilotní výzva (2023-2024)</vt:lpstr>
      <vt:lpstr>Aktuální výzva (2024-2025)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Publikace, která shrnuje zkušenosti poskytovatelů sociálních služeb a městských částí s využíváním flexibilních rozpočtů v rámci pilotní výzvy 2023/2024.</vt:lpstr>
      <vt:lpstr>Prezentace aplikace PowerPoint</vt:lpstr>
      <vt:lpstr>Pilotní výzva (2023-2024)</vt:lpstr>
      <vt:lpstr>Přehled čerpání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pracovníci dále oceňují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Dagmar Klárová</dc:creator>
  <cp:lastModifiedBy>Dagmar Klárová</cp:lastModifiedBy>
  <cp:revision>10</cp:revision>
  <dcterms:created xsi:type="dcterms:W3CDTF">2025-11-10T12:10:35Z</dcterms:created>
  <dcterms:modified xsi:type="dcterms:W3CDTF">2025-11-10T15:26:22Z</dcterms:modified>
</cp:coreProperties>
</file>