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1" r:id="rId6"/>
    <p:sldId id="271" r:id="rId7"/>
    <p:sldId id="332" r:id="rId8"/>
    <p:sldId id="328" r:id="rId9"/>
    <p:sldId id="280" r:id="rId10"/>
    <p:sldId id="262" r:id="rId11"/>
    <p:sldId id="336" r:id="rId12"/>
    <p:sldId id="338" r:id="rId13"/>
    <p:sldId id="329" r:id="rId14"/>
    <p:sldId id="31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75" autoAdjust="0"/>
  </p:normalViewPr>
  <p:slideViewPr>
    <p:cSldViewPr snapToGrid="0">
      <p:cViewPr varScale="1">
        <p:scale>
          <a:sx n="105" d="100"/>
          <a:sy n="105" d="100"/>
        </p:scale>
        <p:origin x="7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eodor.terrich\Documents\DOKUMENTY%20Theodor\Koncepce\T&#345;&#237;dy%20osv&#283;tlen&#237;%20Praha\syst&#233;m%20t&#345;&#237;d\Provozn&#237;%20re&#382;imy%20podrobn&#283;%20s%20grafyV3%20(11_202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'data pro grafy'!$P$1</c:f>
              <c:strCache>
                <c:ptCount val="1"/>
                <c:pt idx="0">
                  <c:v>C3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25400">
              <a:noFill/>
            </a:ln>
            <a:effectLst>
              <a:innerShdw blurRad="114300">
                <a:schemeClr val="accent1"/>
              </a:innerShdw>
            </a:effectLst>
          </c:spPr>
          <c:cat>
            <c:strRef>
              <c:f>'data pro grafy'!$P$2:$P$33</c:f>
              <c:strCache>
                <c:ptCount val="30"/>
                <c:pt idx="3">
                  <c:v>čas zapnutí</c:v>
                </c:pt>
                <c:pt idx="10">
                  <c:v>22</c:v>
                </c:pt>
                <c:pt idx="26">
                  <c:v>6</c:v>
                </c:pt>
                <c:pt idx="29">
                  <c:v>čas vypnutí</c:v>
                </c:pt>
              </c:strCache>
            </c:strRef>
          </c:cat>
          <c:val>
            <c:numRef>
              <c:f>'data pro grafy'!$Q$2:$Q$33</c:f>
              <c:numCache>
                <c:formatCode>0%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0.6</c:v>
                </c:pt>
                <c:pt idx="15">
                  <c:v>0.6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0.6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85B-AA36-6794D056A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720176"/>
        <c:axId val="492722144"/>
      </c:areaChart>
      <c:catAx>
        <c:axId val="49272017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2722144"/>
        <c:crosses val="autoZero"/>
        <c:auto val="1"/>
        <c:lblAlgn val="ctr"/>
        <c:lblOffset val="100"/>
        <c:noMultiLvlLbl val="0"/>
      </c:catAx>
      <c:valAx>
        <c:axId val="49272214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272017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D7B27-F78D-4ED8-8FA1-2C4A282A1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3DD9D0-12D9-41E5-AA8C-E9C266544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7554DF-BA54-4E19-A284-72C38B53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6DCF3F-8E51-4593-BA51-C90AE5FE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0F9B3B-34DE-4442-8108-EA9C2343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40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53765-2D43-4CC4-B15A-54DB3181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643720-B59F-43E0-9935-3CFCF42B4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4E136-F0F9-45AC-BDDA-B91FC0C3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E2C3D-D57D-4FA1-BA55-11BCF859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26A8E6-287C-4E26-836D-98A90D92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62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F36C07-5794-482C-8CF5-4108BC67F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5C01B7-66BB-4A96-A4F6-DC8A90D17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E6A048-755E-4BBE-8DA5-8656DAFE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D594AF-AE8D-465F-A0DB-ADCBB22E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67165A-93B7-449D-9E8A-16B7B1F8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55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EF731-18E5-4A94-AE2D-47B3442A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9DCE8-37A2-450F-BB7C-69DE1FD8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B69368-6894-4C5E-B33F-64A90DF2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FED26E-42C3-4268-BFC1-79B1F1E7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749F45-A9B4-4E2D-8351-9D25D27D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66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83C66-D53F-41C5-90CE-001531FD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998EDE-E8DC-482C-B6FE-C89A0F1D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0D2DAA-92B9-4D33-90AE-4EAF8130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FF91D0-A6FD-40C8-987C-D65352D5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7733F-5DED-4273-89F6-5C8C2436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38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65397-5F0A-4F7D-81EB-983B2765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1B59A-25AB-471C-9FE2-103D41132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DD7ED2-B9D3-4810-9ED7-2D386371E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29B9D3-B58B-4426-967F-86074E81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B3BC67-28A8-4E5A-BA80-39D434AF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06FE57-3F85-4744-9425-E0745E82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25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D9EF5-B5E7-467E-93D8-4A1C853B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88F116-3756-458F-884A-FCE64F1C8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6CF1C7-6739-4D60-ADCC-1D333C65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0CF417-BDF6-4B25-97E6-570BD1738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EF6A58-7CCD-4F20-9A00-AE325EED7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496385-9D24-409B-9E84-DE9CE4A3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A30965-8ECA-41BB-A95C-95D86BBC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4CE7C3-621C-4E03-9F53-17696F6B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78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38166-90E1-41E4-B16E-17DE7752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DA879F-8DA2-43D8-AB23-83C05152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90FF6D-FDF7-4A4B-80D8-7EB093E9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937A31-C308-4C00-9F0F-C73711DF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47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83E148-154F-4A16-B23D-A6FBCC37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62DA86-9CC4-473A-B0F7-B1B89131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0A82D0-8B91-45D9-895F-BFD17F06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04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16553-6B4B-48C3-A5C5-0F3AEE96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988A6-07AC-49AD-A82A-ED63CFCB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81E414-EA6B-49A4-AA9B-7AD9F8D1F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33AD37-65BC-47A9-880C-2BF8750C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829B4F-F182-4CD8-8C62-FACA23C0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A890D7-17B0-42CA-BFD7-AC7B10A1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1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35051-B02D-40AB-8F44-539B8A62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436716-2265-4EAC-91A9-1867C8A7A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F62C41-2C2B-4EB0-A8D0-0B3C50882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A18AD8-0D92-4230-9B2F-120165E3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DA1D14-CA8A-4B45-B625-6C388B4A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29B976-D7BC-4D4A-89B9-8BACB1A0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8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02D471-AA78-47FF-99A5-E6DB0703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7EFF41-D81E-41F4-9B76-30334768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9667DA-C703-4600-B536-F555D544B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94F5-4352-4362-AE69-697E7CF05365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205C1F-CF14-4CB3-9B0D-6A9A36062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AA1519-49FF-491D-A8A7-3AE2D403E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7753-A59D-4E20-9179-61D391D74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17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61BA6-AC84-4327-9F88-5B9E822FC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sz="4000" b="1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CC7F41-496C-4646-A796-F65457B86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4000" b="1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F2B287-354A-4A31-8AE3-C772AE082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8"/>
          <a:stretch/>
        </p:blipFill>
        <p:spPr>
          <a:xfrm>
            <a:off x="1" y="-85725"/>
            <a:ext cx="12192000" cy="685799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06B1DA5-F341-45AF-8B91-9B1A43249B52}"/>
              </a:ext>
            </a:extLst>
          </p:cNvPr>
          <p:cNvSpPr txBox="1"/>
          <p:nvPr/>
        </p:nvSpPr>
        <p:spPr>
          <a:xfrm>
            <a:off x="295274" y="3067161"/>
            <a:ext cx="11218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Koncepce</a:t>
            </a: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generel </a:t>
            </a:r>
          </a:p>
          <a:p>
            <a:pPr algn="r"/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veřejného osvětlení hl. m. Prahy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086011-054F-4069-A312-1816B972999E}"/>
              </a:ext>
            </a:extLst>
          </p:cNvPr>
          <p:cNvSpPr txBox="1"/>
          <p:nvPr/>
        </p:nvSpPr>
        <p:spPr>
          <a:xfrm>
            <a:off x="7348032" y="5658065"/>
            <a:ext cx="449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Praha, 8.12.2025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968299-CFBA-4F78-90C3-C03617E9D403}"/>
              </a:ext>
            </a:extLst>
          </p:cNvPr>
          <p:cNvSpPr txBox="1"/>
          <p:nvPr/>
        </p:nvSpPr>
        <p:spPr>
          <a:xfrm>
            <a:off x="7229860" y="6130448"/>
            <a:ext cx="47329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 hlavního města Prahy, a.s.</a:t>
            </a:r>
          </a:p>
          <a:p>
            <a:pPr algn="r"/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Dělnická 213/12   170 00 Praha 7 - Holešovice   www.thmp.cz</a:t>
            </a:r>
          </a:p>
          <a:p>
            <a:pPr algn="r"/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28E63AF-9BFF-488E-8D44-BA3805C98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8" y="440985"/>
            <a:ext cx="2960222" cy="9570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3B1663-9EC3-24DE-E6D3-0A257F1A3F95}"/>
              </a:ext>
            </a:extLst>
          </p:cNvPr>
          <p:cNvSpPr txBox="1"/>
          <p:nvPr/>
        </p:nvSpPr>
        <p:spPr>
          <a:xfrm>
            <a:off x="529906" y="5658065"/>
            <a:ext cx="22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Theodor TERRICH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83AF7B-7EC1-9F97-16CF-648522959283}"/>
              </a:ext>
            </a:extLst>
          </p:cNvPr>
          <p:cNvSpPr txBox="1"/>
          <p:nvPr/>
        </p:nvSpPr>
        <p:spPr>
          <a:xfrm>
            <a:off x="626507" y="5135670"/>
            <a:ext cx="1121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ZHMP - Výbor pro technickou infrastrukturu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8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E7E80FED-7EFB-03E7-87BC-88FE9C7E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63" y="1376713"/>
            <a:ext cx="6335467" cy="54843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6974CC-ECAB-4C0D-84FB-335BE1ED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V. </a:t>
            </a:r>
            <a:r>
              <a:rPr lang="cs-CZ" dirty="0" err="1"/>
              <a:t>Geoportál</a:t>
            </a:r>
            <a:r>
              <a:rPr lang="cs-CZ" dirty="0"/>
              <a:t> – webová aplikace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F99E0D-3118-46A9-81B1-915C0E415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AD8ACC8-77FC-A9CE-B340-EF529483F94A}"/>
              </a:ext>
            </a:extLst>
          </p:cNvPr>
          <p:cNvSpPr txBox="1"/>
          <p:nvPr/>
        </p:nvSpPr>
        <p:spPr>
          <a:xfrm>
            <a:off x="536901" y="4673875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cs typeface="Arial" panose="020B0604020202020204" pitchFamily="34" charset="0"/>
              </a:rPr>
              <a:t>Příprava webu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historie a současnost VO;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popis koncepce;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statistická data;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aplikace </a:t>
            </a:r>
            <a:r>
              <a:rPr lang="cs-CZ" sz="2000" dirty="0" err="1">
                <a:cs typeface="Arial" panose="020B0604020202020204" pitchFamily="34" charset="0"/>
              </a:rPr>
              <a:t>Geoportál</a:t>
            </a:r>
            <a:r>
              <a:rPr lang="cs-CZ" sz="2000" dirty="0">
                <a:cs typeface="Arial" panose="020B0604020202020204" pitchFamily="34" charset="0"/>
              </a:rPr>
              <a:t>;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ED4DB97-55E5-DA05-100F-E2FA654F57F6}"/>
              </a:ext>
            </a:extLst>
          </p:cNvPr>
          <p:cNvSpPr txBox="1"/>
          <p:nvPr/>
        </p:nvSpPr>
        <p:spPr>
          <a:xfrm>
            <a:off x="536901" y="1370159"/>
            <a:ext cx="416653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cs typeface="Arial" panose="020B0604020202020204" pitchFamily="34" charset="0"/>
              </a:rPr>
              <a:t>Výstup z </a:t>
            </a:r>
            <a:r>
              <a:rPr lang="cs-CZ" sz="2000" b="1" dirty="0" err="1">
                <a:cs typeface="Arial" panose="020B0604020202020204" pitchFamily="34" charset="0"/>
              </a:rPr>
              <a:t>Geoportálu</a:t>
            </a:r>
            <a:endParaRPr lang="cs-CZ" sz="2000" b="1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komplexní datový model;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informace k zájmovému území;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definování požadavků;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požadavky na projektanty a architekty;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implementace do GIS prostředí;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prolnutí požadavků vrstev;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automatizovaná aktualizace;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EF6CB17-EDA8-9C09-5CD4-D8023CC71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980" y="1287913"/>
            <a:ext cx="3963708" cy="55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3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7F99E0D-3118-46A9-81B1-915C0E415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sp>
        <p:nvSpPr>
          <p:cNvPr id="6" name="BlokTextu 8">
            <a:extLst>
              <a:ext uri="{FF2B5EF4-FFF2-40B4-BE49-F238E27FC236}">
                <a16:creationId xmlns:a16="http://schemas.microsoft.com/office/drawing/2014/main" id="{E6195DCB-57EA-A35F-A8F8-380E55F8F5DA}"/>
              </a:ext>
            </a:extLst>
          </p:cNvPr>
          <p:cNvSpPr txBox="1"/>
          <p:nvPr/>
        </p:nvSpPr>
        <p:spPr>
          <a:xfrm>
            <a:off x="1" y="30096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BlokTextu 8">
            <a:extLst>
              <a:ext uri="{FF2B5EF4-FFF2-40B4-BE49-F238E27FC236}">
                <a16:creationId xmlns:a16="http://schemas.microsoft.com/office/drawing/2014/main" id="{41FA9750-C709-D5BB-F44C-741032E148C3}"/>
              </a:ext>
            </a:extLst>
          </p:cNvPr>
          <p:cNvSpPr txBox="1"/>
          <p:nvPr/>
        </p:nvSpPr>
        <p:spPr>
          <a:xfrm>
            <a:off x="1" y="541942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diskuze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4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E31E5-FD28-4A81-820C-63B26747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7" y="327125"/>
            <a:ext cx="10515600" cy="1325563"/>
          </a:xfrm>
        </p:spPr>
        <p:txBody>
          <a:bodyPr/>
          <a:lstStyle/>
          <a:p>
            <a:r>
              <a:rPr lang="cs-CZ" dirty="0"/>
              <a:t>I. Koncepce veřejného osvětlení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12A9B-DA57-4C12-AE61-BB46BFC4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38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2000" dirty="0">
              <a:highlight>
                <a:srgbClr val="00FFFF"/>
              </a:highlight>
            </a:endParaRPr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47BFDE-F5C8-43B8-B260-15730DBAE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03F89355-4622-FFA9-EC4D-EF6092FD9D13}"/>
              </a:ext>
            </a:extLst>
          </p:cNvPr>
          <p:cNvSpPr/>
          <p:nvPr/>
        </p:nvSpPr>
        <p:spPr>
          <a:xfrm>
            <a:off x="8362533" y="3760066"/>
            <a:ext cx="2758814" cy="11515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59375DD-DF9A-4405-C19B-2742CC642406}"/>
              </a:ext>
            </a:extLst>
          </p:cNvPr>
          <p:cNvSpPr/>
          <p:nvPr/>
        </p:nvSpPr>
        <p:spPr>
          <a:xfrm>
            <a:off x="4488773" y="3760065"/>
            <a:ext cx="2758814" cy="11515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B050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B783B8B-40C0-C6F7-6D57-1DAA397D4DB6}"/>
              </a:ext>
            </a:extLst>
          </p:cNvPr>
          <p:cNvSpPr/>
          <p:nvPr/>
        </p:nvSpPr>
        <p:spPr>
          <a:xfrm>
            <a:off x="678265" y="3736524"/>
            <a:ext cx="2758814" cy="11515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B050"/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652AC96-6B43-FE07-AE0F-43501A44D208}"/>
              </a:ext>
            </a:extLst>
          </p:cNvPr>
          <p:cNvSpPr/>
          <p:nvPr/>
        </p:nvSpPr>
        <p:spPr>
          <a:xfrm>
            <a:off x="4194316" y="1550919"/>
            <a:ext cx="3233811" cy="10975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B050"/>
              </a:solidFill>
            </a:endParaRP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26DD854F-69BD-2C16-B494-422C1375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208" y="1626256"/>
            <a:ext cx="32338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koncepce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veřejného osvětlení</a:t>
            </a:r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0FC573E6-8116-1AF7-0135-DF0292C0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258" y="4019905"/>
            <a:ext cx="2530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standardy prvků a činností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0AFA401C-5D7A-E55C-B1E1-486F9067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942" y="3920362"/>
            <a:ext cx="2530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plán obnovy a údržby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E989049B-39CE-1E08-D1F5-BD0D260F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56" y="3953750"/>
            <a:ext cx="2412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základní plán osvětlení</a:t>
            </a:r>
          </a:p>
        </p:txBody>
      </p:sp>
      <p:sp>
        <p:nvSpPr>
          <p:cNvPr id="16" name="Šipka dolů 21">
            <a:extLst>
              <a:ext uri="{FF2B5EF4-FFF2-40B4-BE49-F238E27FC236}">
                <a16:creationId xmlns:a16="http://schemas.microsoft.com/office/drawing/2014/main" id="{C0606646-436E-5403-95F7-AD0D4CDA058C}"/>
              </a:ext>
            </a:extLst>
          </p:cNvPr>
          <p:cNvSpPr/>
          <p:nvPr/>
        </p:nvSpPr>
        <p:spPr>
          <a:xfrm rot="18812437">
            <a:off x="8122109" y="2533210"/>
            <a:ext cx="367182" cy="105414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17" name="Šipka dolů 25">
            <a:extLst>
              <a:ext uri="{FF2B5EF4-FFF2-40B4-BE49-F238E27FC236}">
                <a16:creationId xmlns:a16="http://schemas.microsoft.com/office/drawing/2014/main" id="{F455D205-9308-D2EF-1408-F918877946C5}"/>
              </a:ext>
            </a:extLst>
          </p:cNvPr>
          <p:cNvSpPr/>
          <p:nvPr/>
        </p:nvSpPr>
        <p:spPr>
          <a:xfrm>
            <a:off x="5728818" y="2866388"/>
            <a:ext cx="367182" cy="74174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18" name="Šipka dolů 15">
            <a:extLst>
              <a:ext uri="{FF2B5EF4-FFF2-40B4-BE49-F238E27FC236}">
                <a16:creationId xmlns:a16="http://schemas.microsoft.com/office/drawing/2014/main" id="{5AD4F0AC-35BF-FA7A-E048-DCFF472CEB05}"/>
              </a:ext>
            </a:extLst>
          </p:cNvPr>
          <p:cNvSpPr/>
          <p:nvPr/>
        </p:nvSpPr>
        <p:spPr>
          <a:xfrm rot="2726038">
            <a:off x="3441876" y="2514255"/>
            <a:ext cx="367182" cy="105432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5" name="Šipka dolů 36">
            <a:extLst>
              <a:ext uri="{FF2B5EF4-FFF2-40B4-BE49-F238E27FC236}">
                <a16:creationId xmlns:a16="http://schemas.microsoft.com/office/drawing/2014/main" id="{1AED4B33-AC0F-3EA3-00DB-E7180E76DED6}"/>
              </a:ext>
            </a:extLst>
          </p:cNvPr>
          <p:cNvSpPr/>
          <p:nvPr/>
        </p:nvSpPr>
        <p:spPr>
          <a:xfrm rot="5400000">
            <a:off x="7569341" y="4070663"/>
            <a:ext cx="367182" cy="449652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36">
            <a:extLst>
              <a:ext uri="{FF2B5EF4-FFF2-40B4-BE49-F238E27FC236}">
                <a16:creationId xmlns:a16="http://schemas.microsoft.com/office/drawing/2014/main" id="{7E2BF5DB-1ED4-CAA2-8F90-0FC09F1F070A}"/>
              </a:ext>
            </a:extLst>
          </p:cNvPr>
          <p:cNvSpPr/>
          <p:nvPr/>
        </p:nvSpPr>
        <p:spPr>
          <a:xfrm rot="16200000">
            <a:off x="3803733" y="4111706"/>
            <a:ext cx="367182" cy="449652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E943AEE-D529-E24F-11F5-25F643EFE3C7}"/>
              </a:ext>
            </a:extLst>
          </p:cNvPr>
          <p:cNvSpPr/>
          <p:nvPr/>
        </p:nvSpPr>
        <p:spPr>
          <a:xfrm>
            <a:off x="4514383" y="5356646"/>
            <a:ext cx="2731731" cy="1092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 </a:t>
            </a:r>
          </a:p>
        </p:txBody>
      </p:sp>
      <p:sp>
        <p:nvSpPr>
          <p:cNvPr id="20" name="Šipka dolů 37">
            <a:extLst>
              <a:ext uri="{FF2B5EF4-FFF2-40B4-BE49-F238E27FC236}">
                <a16:creationId xmlns:a16="http://schemas.microsoft.com/office/drawing/2014/main" id="{FA39522E-23CF-2881-13DD-C053FD9261F3}"/>
              </a:ext>
            </a:extLst>
          </p:cNvPr>
          <p:cNvSpPr/>
          <p:nvPr/>
        </p:nvSpPr>
        <p:spPr>
          <a:xfrm rot="18598663">
            <a:off x="3708121" y="4883014"/>
            <a:ext cx="367182" cy="94726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21" name="Šipka dolů 38">
            <a:extLst>
              <a:ext uri="{FF2B5EF4-FFF2-40B4-BE49-F238E27FC236}">
                <a16:creationId xmlns:a16="http://schemas.microsoft.com/office/drawing/2014/main" id="{B67CDB6B-6E8E-F872-6CDF-02E7155A0088}"/>
              </a:ext>
            </a:extLst>
          </p:cNvPr>
          <p:cNvSpPr/>
          <p:nvPr/>
        </p:nvSpPr>
        <p:spPr>
          <a:xfrm rot="2349680">
            <a:off x="7888752" y="4844824"/>
            <a:ext cx="367182" cy="94726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4507781E-CED8-B7C6-0DEB-BE8E7DBD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10" y="5548968"/>
            <a:ext cx="2530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Implementace datových výstupů</a:t>
            </a:r>
          </a:p>
        </p:txBody>
      </p:sp>
    </p:spTree>
    <p:extLst>
      <p:ext uri="{BB962C8B-B14F-4D97-AF65-F5344CB8AC3E}">
        <p14:creationId xmlns:p14="http://schemas.microsoft.com/office/powerpoint/2010/main" val="43351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E31E5-FD28-4A81-820C-63B26747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365125"/>
            <a:ext cx="10515600" cy="1325563"/>
          </a:xfrm>
        </p:spPr>
        <p:txBody>
          <a:bodyPr/>
          <a:lstStyle/>
          <a:p>
            <a:r>
              <a:rPr lang="cs-CZ" dirty="0"/>
              <a:t>I. Koncepce veřejného osvětlení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12A9B-DA57-4C12-AE61-BB46BFC4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38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2000" dirty="0">
              <a:highlight>
                <a:srgbClr val="00FFFF"/>
              </a:highlight>
            </a:endParaRPr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47BFDE-F5C8-43B8-B260-15730DBAE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21D2218-AA9F-A6DD-901C-C28D1CB17D12}"/>
              </a:ext>
            </a:extLst>
          </p:cNvPr>
          <p:cNvSpPr txBox="1"/>
          <p:nvPr/>
        </p:nvSpPr>
        <p:spPr>
          <a:xfrm>
            <a:off x="406084" y="1648488"/>
            <a:ext cx="2619376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Základní plán osvětleni: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FD1B29-DC9F-ED73-8B35-8C1CDC1CF2C1}"/>
              </a:ext>
            </a:extLst>
          </p:cNvPr>
          <p:cNvSpPr txBox="1"/>
          <p:nvPr/>
        </p:nvSpPr>
        <p:spPr>
          <a:xfrm>
            <a:off x="406084" y="3006566"/>
            <a:ext cx="2619376" cy="1225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Plán obnovy </a:t>
            </a:r>
          </a:p>
          <a:p>
            <a:r>
              <a:rPr lang="cs-CZ" sz="2400" dirty="0">
                <a:solidFill>
                  <a:schemeClr val="tx1"/>
                </a:solidFill>
              </a:rPr>
              <a:t>a údržby: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01CE2AF-B2E0-F19C-CEC4-D0E334CD7FD5}"/>
              </a:ext>
            </a:extLst>
          </p:cNvPr>
          <p:cNvSpPr txBox="1"/>
          <p:nvPr/>
        </p:nvSpPr>
        <p:spPr>
          <a:xfrm>
            <a:off x="406084" y="4672242"/>
            <a:ext cx="2619376" cy="1225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Standardy prvků </a:t>
            </a:r>
          </a:p>
          <a:p>
            <a:r>
              <a:rPr lang="cs-CZ" sz="2400" dirty="0">
                <a:solidFill>
                  <a:schemeClr val="tx1"/>
                </a:solidFill>
              </a:rPr>
              <a:t>a činností: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7A7347-901D-9337-7C7C-E1D567EE9A4E}"/>
              </a:ext>
            </a:extLst>
          </p:cNvPr>
          <p:cNvSpPr txBox="1"/>
          <p:nvPr/>
        </p:nvSpPr>
        <p:spPr>
          <a:xfrm>
            <a:off x="3374786" y="1843299"/>
            <a:ext cx="84111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udržení definovaného nočního vzhledu města prostřednictvím navržených parametrů a pravidel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finanční plánování města v oblasti veřejného a architektonického (slavnostního) osvětlení </a:t>
            </a:r>
          </a:p>
          <a:p>
            <a:r>
              <a:rPr lang="cs-CZ" sz="2000" dirty="0"/>
              <a:t>(analýza stávajícího stavu soustavy, harmonogram obnovy)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udržení požadované kvality a efektivity provozu a údržby</a:t>
            </a:r>
          </a:p>
          <a:p>
            <a:r>
              <a:rPr lang="cs-CZ" sz="2000" dirty="0"/>
              <a:t>(obecné požadavky na činnosti a výrobky z pohledu veřejného zadavatele)</a:t>
            </a:r>
          </a:p>
        </p:txBody>
      </p:sp>
    </p:spTree>
    <p:extLst>
      <p:ext uri="{BB962C8B-B14F-4D97-AF65-F5344CB8AC3E}">
        <p14:creationId xmlns:p14="http://schemas.microsoft.com/office/powerpoint/2010/main" val="227411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DCCCE-55EF-CE33-F8F7-AB1B70C2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3F8B3-1450-22C2-1044-4CE40693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7" y="327125"/>
            <a:ext cx="10515600" cy="1325563"/>
          </a:xfrm>
        </p:spPr>
        <p:txBody>
          <a:bodyPr/>
          <a:lstStyle/>
          <a:p>
            <a:r>
              <a:rPr lang="cs-CZ" dirty="0"/>
              <a:t>I. Koncepce veřejného osvětlení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51BC2-B143-B77D-2059-14818783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38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2000" dirty="0">
              <a:highlight>
                <a:srgbClr val="00FFFF"/>
              </a:highlight>
            </a:endParaRPr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81FAFC-FC71-CB43-84BA-964BFB4D3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sp>
        <p:nvSpPr>
          <p:cNvPr id="5" name="Obdélník 14">
            <a:extLst>
              <a:ext uri="{FF2B5EF4-FFF2-40B4-BE49-F238E27FC236}">
                <a16:creationId xmlns:a16="http://schemas.microsoft.com/office/drawing/2014/main" id="{D2B93F7E-9DA7-C02E-D3BE-5C3C9398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11" y="1353655"/>
            <a:ext cx="111848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r>
              <a:rPr lang="cs-CZ" altLang="cs-CZ" sz="2400" dirty="0">
                <a:latin typeface="+mn-lt"/>
              </a:rPr>
              <a:t>Cíl</a:t>
            </a:r>
            <a:endParaRPr lang="cs-CZ" altLang="cs-CZ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Koncepce osvětlení Prahy stanoví požadavky na osvětlení tak, aby bylo možné dlouhodobě zachovat navrhovaný noční obraz města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rovnováha mezi potřebami veřejného prostranství a požadavky veřejného zájmu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revidovaný dokument</a:t>
            </a:r>
          </a:p>
        </p:txBody>
      </p:sp>
      <p:sp>
        <p:nvSpPr>
          <p:cNvPr id="9" name="Obdélník 14">
            <a:extLst>
              <a:ext uri="{FF2B5EF4-FFF2-40B4-BE49-F238E27FC236}">
                <a16:creationId xmlns:a16="http://schemas.microsoft.com/office/drawing/2014/main" id="{2F677B8B-E53B-118D-0585-0A211FD99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17" y="2988040"/>
            <a:ext cx="1118487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r>
              <a:rPr lang="cs-CZ" altLang="cs-CZ" sz="2400" dirty="0">
                <a:latin typeface="+mn-lt"/>
              </a:rPr>
              <a:t>Obsah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Analytická část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analýza současného stavu VO a nočního vzhledu (různá měřítka a různé úhly pohledu)</a:t>
            </a:r>
          </a:p>
          <a:p>
            <a:pPr lvl="1" indent="0"/>
            <a:endParaRPr lang="cs-CZ" altLang="cs-CZ" sz="2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Návrhová část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vytvoření datového modelu parametrů osvětlení;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kompatibilita s mapovými podklady v GIS (Metropolitní plán);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výstup srozumitelný a aplikovatelný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definování parametrů osvětlení </a:t>
            </a:r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zatřídění pozemních komunikací (dopravně-urbanistický model)</a:t>
            </a:r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definování provozních režimů osvětlení (harmonogramy stmívání);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respektování evropských norem (ČSN EN 13 201) a národní technické normy ČSN 36 0459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86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1D2BCE6-642B-13F1-3C89-7960FD3E08E1}"/>
              </a:ext>
            </a:extLst>
          </p:cNvPr>
          <p:cNvSpPr txBox="1"/>
          <p:nvPr/>
        </p:nvSpPr>
        <p:spPr>
          <a:xfrm>
            <a:off x="473385" y="1697478"/>
            <a:ext cx="10215419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Koncepce VO členěna do 9 kapitol 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I)		Architektonicko-urbanistická část	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II)	Světelně-technická část	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III)	Pražská památková rezervace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IV)	Technický stav a vývoj	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V)	Plán obnovy a modernizace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VI)	Implementace datových výstupů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VII)	Analýza současného stavu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VIII)	Standardy výrobků a činností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IX)	Ekologie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A4568E1-1E28-2E27-64E2-65FA219B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365125"/>
            <a:ext cx="10515600" cy="1325563"/>
          </a:xfrm>
        </p:spPr>
        <p:txBody>
          <a:bodyPr/>
          <a:lstStyle/>
          <a:p>
            <a:r>
              <a:rPr lang="cs-CZ" dirty="0"/>
              <a:t>I. Koncepce veřejného osvětlení</a:t>
            </a:r>
            <a:br>
              <a:rPr lang="cs-CZ" dirty="0"/>
            </a:br>
            <a:r>
              <a:rPr lang="cs-CZ" sz="3600" dirty="0"/>
              <a:t>- struktura dokumentu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CAB2AB-3BB6-5F3F-B67C-BB6055226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F0690B5-9781-A44F-8324-E435E28EAAFD}"/>
              </a:ext>
            </a:extLst>
          </p:cNvPr>
          <p:cNvSpPr txBox="1"/>
          <p:nvPr/>
        </p:nvSpPr>
        <p:spPr>
          <a:xfrm>
            <a:off x="6394377" y="1690688"/>
            <a:ext cx="5100938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Odpovědné subjekty za tvorbu kapitoly díla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Architektonická kancelář P.A.W.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THMP		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 Ateliér světelné techniky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ČVUT v Praze, Fakulta elektrotechnická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THMP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THMP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THMP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THMP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 err="1"/>
              <a:t>Metroprojekt</a:t>
            </a:r>
            <a:r>
              <a:rPr lang="cs-CZ" sz="2000" dirty="0"/>
              <a:t> Praha </a:t>
            </a:r>
            <a:endParaRPr lang="cs-CZ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41950B-4886-340E-F6B2-04D8C00DACAA}"/>
              </a:ext>
            </a:extLst>
          </p:cNvPr>
          <p:cNvSpPr txBox="1"/>
          <p:nvPr/>
        </p:nvSpPr>
        <p:spPr>
          <a:xfrm>
            <a:off x="473385" y="5529759"/>
            <a:ext cx="8557939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Koordinace a dohled nad tvorbou díla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 err="1"/>
              <a:t>Cost</a:t>
            </a:r>
            <a:r>
              <a:rPr lang="cs-CZ" sz="2000" dirty="0"/>
              <a:t> </a:t>
            </a:r>
            <a:r>
              <a:rPr lang="cs-CZ" sz="2000" dirty="0" err="1"/>
              <a:t>Control</a:t>
            </a:r>
            <a:r>
              <a:rPr lang="cs-CZ" sz="2000" dirty="0"/>
              <a:t>	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Roman Koucký architektonická kancelář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7538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974CC-ECAB-4C0D-84FB-335BE1ED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89" y="237302"/>
            <a:ext cx="10515600" cy="1325563"/>
          </a:xfrm>
        </p:spPr>
        <p:txBody>
          <a:bodyPr/>
          <a:lstStyle/>
          <a:p>
            <a:r>
              <a:rPr lang="cs-CZ" dirty="0"/>
              <a:t>II. Analytická část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F99E0D-3118-46A9-81B1-915C0E415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E4F605E-7046-FF63-A117-21EDA4AC3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4" y="1396983"/>
            <a:ext cx="7030065" cy="521982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9C00622-E864-C506-A6D3-00A8E4298E80}"/>
              </a:ext>
            </a:extLst>
          </p:cNvPr>
          <p:cNvSpPr txBox="1"/>
          <p:nvPr/>
        </p:nvSpPr>
        <p:spPr>
          <a:xfrm>
            <a:off x="121444" y="1551386"/>
            <a:ext cx="516831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cs typeface="Arial" panose="020B0604020202020204" pitchFamily="34" charset="0"/>
              </a:rPr>
              <a:t>důležité poznatky</a:t>
            </a:r>
            <a:r>
              <a:rPr lang="en-US" sz="20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plošná analýza dopravní infrastruktury;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stav osvětlovací soustavy (infrastruktury);</a:t>
            </a:r>
            <a:endParaRPr lang="en-US" sz="20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dopravní nehodovost;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kriminalita;</a:t>
            </a:r>
            <a:endParaRPr lang="en-US" sz="20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noční panoramata X denní pohledy;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architektonicky významné stavby;</a:t>
            </a:r>
            <a:endParaRPr lang="en-US" sz="20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struktura slavnostního osvětlení;</a:t>
            </a:r>
            <a:endParaRPr lang="en-US" sz="20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změny nočního obrazu města;</a:t>
            </a:r>
          </a:p>
          <a:p>
            <a:pPr>
              <a:spcAft>
                <a:spcPts val="600"/>
              </a:spcAft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4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974CC-ECAB-4C0D-84FB-335BE1ED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1" y="365125"/>
            <a:ext cx="10515600" cy="1325563"/>
          </a:xfrm>
        </p:spPr>
        <p:txBody>
          <a:bodyPr/>
          <a:lstStyle/>
          <a:p>
            <a:r>
              <a:rPr lang="cs-CZ" dirty="0"/>
              <a:t>III. Návrhová část, Základní plán osvětlení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F99E0D-3118-46A9-81B1-915C0E415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8C9899A-1EC5-DA02-89F3-FB45AD00F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89" y="1218795"/>
            <a:ext cx="2696657" cy="17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12">
            <a:extLst>
              <a:ext uri="{FF2B5EF4-FFF2-40B4-BE49-F238E27FC236}">
                <a16:creationId xmlns:a16="http://schemas.microsoft.com/office/drawing/2014/main" id="{A409872F-3223-0F80-C415-AC60A5D28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67" y="1532341"/>
            <a:ext cx="834528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Hledisko bezpečnosti</a:t>
            </a:r>
            <a:endParaRPr lang="en-US" altLang="cs-CZ" sz="2800" dirty="0">
              <a:latin typeface="+mn-lt"/>
            </a:endParaRPr>
          </a:p>
          <a:p>
            <a:r>
              <a:rPr lang="cs-CZ" altLang="cs-CZ" sz="2800" dirty="0">
                <a:latin typeface="+mj-lt"/>
              </a:rPr>
              <a:t>	</a:t>
            </a:r>
            <a:r>
              <a:rPr lang="cs-CZ" altLang="cs-CZ" sz="2000" dirty="0">
                <a:latin typeface="+mn-lt"/>
              </a:rPr>
              <a:t>ČSN EN 13 201:2019 Osvětlení pozemních komunikací</a:t>
            </a:r>
          </a:p>
          <a:p>
            <a:r>
              <a:rPr lang="cs-CZ" altLang="cs-CZ" sz="2000" dirty="0">
                <a:latin typeface="+mn-lt"/>
              </a:rPr>
              <a:t>	CIE 115:2010 </a:t>
            </a:r>
            <a:r>
              <a:rPr lang="en-US" altLang="cs-CZ" sz="2000" dirty="0">
                <a:latin typeface="+mn-lt"/>
              </a:rPr>
              <a:t>Lighting of roads for motor and pedestrian traffic</a:t>
            </a:r>
            <a:endParaRPr lang="cs-CZ" altLang="cs-CZ" sz="2000" dirty="0">
              <a:latin typeface="+mn-lt"/>
            </a:endParaRPr>
          </a:p>
          <a:p>
            <a:r>
              <a:rPr lang="cs-CZ" altLang="cs-CZ" sz="1800" dirty="0">
                <a:latin typeface="+mn-lt"/>
              </a:rPr>
              <a:t>	(analýza dopravní nehodovosti a kriminality,)</a:t>
            </a:r>
          </a:p>
        </p:txBody>
      </p:sp>
      <p:pic>
        <p:nvPicPr>
          <p:cNvPr id="7" name="Picture 17" descr="F:\2018_IPR\Podklady\Foto\HQ\16.jpg">
            <a:extLst>
              <a:ext uri="{FF2B5EF4-FFF2-40B4-BE49-F238E27FC236}">
                <a16:creationId xmlns:a16="http://schemas.microsoft.com/office/drawing/2014/main" id="{1147B816-4457-0CA1-6D21-B47338F45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3021" r="1540" b="31102"/>
          <a:stretch/>
        </p:blipFill>
        <p:spPr bwMode="auto">
          <a:xfrm>
            <a:off x="9183489" y="4948347"/>
            <a:ext cx="2689643" cy="181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F:\2018_IPR\Podklady\Foto\HQ\Noční krajina Kondziolka 1.JPG">
            <a:extLst>
              <a:ext uri="{FF2B5EF4-FFF2-40B4-BE49-F238E27FC236}">
                <a16:creationId xmlns:a16="http://schemas.microsoft.com/office/drawing/2014/main" id="{45428CA2-A57B-662B-F527-9DD9BF39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/>
          <a:stretch>
            <a:fillRect/>
          </a:stretch>
        </p:blipFill>
        <p:spPr bwMode="auto">
          <a:xfrm>
            <a:off x="9183489" y="3096536"/>
            <a:ext cx="2689644" cy="17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13">
            <a:extLst>
              <a:ext uri="{FF2B5EF4-FFF2-40B4-BE49-F238E27FC236}">
                <a16:creationId xmlns:a16="http://schemas.microsoft.com/office/drawing/2014/main" id="{B4F89D51-0F46-AF7E-B0BA-245FE31C0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70" y="5099745"/>
            <a:ext cx="6959186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Hledisko vzhledu města - reprezentace</a:t>
            </a:r>
            <a:endParaRPr lang="en-US" altLang="cs-CZ" sz="2800" dirty="0">
              <a:latin typeface="+mn-lt"/>
            </a:endParaRPr>
          </a:p>
          <a:p>
            <a:pPr lvl="1"/>
            <a:r>
              <a:rPr lang="cs-CZ" altLang="cs-CZ" sz="1800" dirty="0">
                <a:latin typeface="+mn-lt"/>
              </a:rPr>
              <a:t>		</a:t>
            </a:r>
            <a:r>
              <a:rPr lang="en-US" altLang="cs-CZ" sz="2000" dirty="0">
                <a:latin typeface="+mn-lt"/>
              </a:rPr>
              <a:t>CIE 094</a:t>
            </a:r>
            <a:r>
              <a:rPr lang="cs-CZ" altLang="cs-CZ" sz="2000" dirty="0">
                <a:latin typeface="+mn-lt"/>
              </a:rPr>
              <a:t>:</a:t>
            </a:r>
            <a:r>
              <a:rPr lang="en-US" altLang="cs-CZ" sz="2000" dirty="0">
                <a:latin typeface="+mn-lt"/>
              </a:rPr>
              <a:t>1993</a:t>
            </a:r>
            <a:r>
              <a:rPr lang="cs-CZ" altLang="cs-CZ" sz="2000" dirty="0">
                <a:latin typeface="+mn-lt"/>
              </a:rPr>
              <a:t> </a:t>
            </a:r>
            <a:r>
              <a:rPr lang="en-GB" sz="2000" noProof="0" dirty="0">
                <a:latin typeface="+mn-lt"/>
              </a:rPr>
              <a:t>Guide for Floodlighting</a:t>
            </a:r>
            <a:endParaRPr lang="en-US" altLang="cs-CZ" sz="2000" dirty="0">
              <a:latin typeface="+mn-lt"/>
            </a:endParaRPr>
          </a:p>
          <a:p>
            <a:pPr lvl="1"/>
            <a:r>
              <a:rPr lang="cs-CZ" altLang="cs-CZ" sz="2000" dirty="0">
                <a:latin typeface="+mn-lt"/>
              </a:rPr>
              <a:t>		</a:t>
            </a:r>
            <a:r>
              <a:rPr lang="en-US" altLang="cs-CZ" sz="2000" dirty="0">
                <a:latin typeface="+mn-lt"/>
              </a:rPr>
              <a:t>CIE 234</a:t>
            </a:r>
            <a:r>
              <a:rPr lang="cs-CZ" altLang="cs-CZ" sz="2000" dirty="0">
                <a:latin typeface="+mn-lt"/>
              </a:rPr>
              <a:t>:</a:t>
            </a:r>
            <a:r>
              <a:rPr lang="en-US" altLang="cs-CZ" sz="2000" dirty="0">
                <a:latin typeface="+mn-lt"/>
              </a:rPr>
              <a:t>2019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 A Guide to Urban Lighting </a:t>
            </a:r>
            <a:r>
              <a:rPr lang="en-US" sz="2000" noProof="0" dirty="0" err="1">
                <a:latin typeface="+mn-lt"/>
              </a:rPr>
              <a:t>Masterplanning</a:t>
            </a:r>
            <a:endParaRPr lang="cs-CZ" altLang="cs-CZ" sz="2000" dirty="0">
              <a:latin typeface="+mn-lt"/>
            </a:endParaRPr>
          </a:p>
          <a:p>
            <a:pPr lvl="1"/>
            <a:r>
              <a:rPr lang="cs-CZ" altLang="cs-CZ" sz="1800" dirty="0">
                <a:latin typeface="+mn-lt"/>
              </a:rPr>
              <a:t>		(</a:t>
            </a:r>
            <a:r>
              <a:rPr lang="cs-CZ" sz="1800" noProof="0" dirty="0">
                <a:latin typeface="+mn-lt"/>
              </a:rPr>
              <a:t>analýza  prostoru MPR a slavnostního osvětlení</a:t>
            </a:r>
            <a:r>
              <a:rPr lang="cs-CZ" altLang="cs-CZ" sz="1800" dirty="0">
                <a:latin typeface="+mn-lt"/>
              </a:rPr>
              <a:t>)</a:t>
            </a:r>
            <a:endParaRPr lang="en-US" altLang="cs-CZ" sz="1800" dirty="0">
              <a:latin typeface="+mn-lt"/>
            </a:endParaRPr>
          </a:p>
        </p:txBody>
      </p:sp>
      <p:sp>
        <p:nvSpPr>
          <p:cNvPr id="10" name="Obdélník 14">
            <a:extLst>
              <a:ext uri="{FF2B5EF4-FFF2-40B4-BE49-F238E27FC236}">
                <a16:creationId xmlns:a16="http://schemas.microsoft.com/office/drawing/2014/main" id="{BD972D70-00B3-9000-F545-A2935C7B1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67" y="3143123"/>
            <a:ext cx="886462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Hledisko ekologie</a:t>
            </a:r>
          </a:p>
          <a:p>
            <a:r>
              <a:rPr lang="cs-CZ" altLang="cs-CZ" sz="2800" dirty="0">
                <a:latin typeface="+mn-lt"/>
              </a:rPr>
              <a:t>	</a:t>
            </a:r>
            <a:r>
              <a:rPr lang="cs-CZ" altLang="cs-CZ" sz="2000" dirty="0">
                <a:latin typeface="+mn-lt"/>
              </a:rPr>
              <a:t>ČSN 36 0459:2023 Omezování nežádoucích účinků venkovního osvětlení</a:t>
            </a:r>
          </a:p>
          <a:p>
            <a:r>
              <a:rPr lang="cs-CZ" altLang="cs-CZ" sz="2000" dirty="0">
                <a:latin typeface="+mn-lt"/>
              </a:rPr>
              <a:t>	CIE 150:2017 </a:t>
            </a:r>
            <a:r>
              <a:rPr lang="en-US" altLang="cs-CZ" sz="2000" dirty="0">
                <a:latin typeface="+mn-lt"/>
              </a:rPr>
              <a:t>Guide on the Limitation of the Effects of Obtrusive Light from </a:t>
            </a:r>
            <a:r>
              <a:rPr lang="cs-CZ" altLang="cs-CZ" sz="2000" dirty="0">
                <a:latin typeface="+mn-lt"/>
              </a:rPr>
              <a:t>	</a:t>
            </a:r>
            <a:r>
              <a:rPr lang="en-US" altLang="cs-CZ" sz="2000" dirty="0">
                <a:latin typeface="+mn-lt"/>
              </a:rPr>
              <a:t>Outdoor Lighting Installations</a:t>
            </a:r>
            <a:endParaRPr lang="cs-CZ" altLang="cs-CZ" sz="2000" dirty="0">
              <a:latin typeface="+mn-lt"/>
            </a:endParaRPr>
          </a:p>
          <a:p>
            <a:r>
              <a:rPr lang="cs-CZ" altLang="cs-CZ" sz="1800" dirty="0">
                <a:latin typeface="+mn-lt"/>
              </a:rPr>
              <a:t>	(</a:t>
            </a:r>
            <a:r>
              <a:rPr lang="en-US" altLang="cs-CZ" sz="1800" dirty="0">
                <a:latin typeface="+mn-lt"/>
              </a:rPr>
              <a:t>rovnováha: tma X světlo</a:t>
            </a:r>
            <a:r>
              <a:rPr lang="cs-CZ" altLang="cs-CZ" sz="1800" dirty="0">
                <a:latin typeface="+mn-lt"/>
              </a:rPr>
              <a:t>, provozní</a:t>
            </a:r>
            <a:r>
              <a:rPr lang="en-US" altLang="cs-CZ" sz="1800" dirty="0">
                <a:latin typeface="+mn-lt"/>
              </a:rPr>
              <a:t> </a:t>
            </a:r>
            <a:r>
              <a:rPr lang="cs-CZ" sz="1800" noProof="0" dirty="0">
                <a:latin typeface="+mn-lt"/>
              </a:rPr>
              <a:t>režimy</a:t>
            </a:r>
            <a:r>
              <a:rPr lang="cs-CZ" altLang="cs-CZ" sz="1800" dirty="0">
                <a:latin typeface="+mn-lt"/>
              </a:rPr>
              <a:t>)</a:t>
            </a:r>
            <a:endParaRPr lang="en-US" alt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46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842B9-6BFB-6B02-8443-D610117B6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51351-5B80-823E-7C0D-1B8CE067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1" y="365125"/>
            <a:ext cx="10515600" cy="1325563"/>
          </a:xfrm>
        </p:spPr>
        <p:txBody>
          <a:bodyPr/>
          <a:lstStyle/>
          <a:p>
            <a:r>
              <a:rPr lang="cs-CZ" dirty="0"/>
              <a:t>III. Návrhová část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3F371C-99BC-60EA-44B5-7EB207EF8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sp>
        <p:nvSpPr>
          <p:cNvPr id="10" name="Obdélník 14">
            <a:extLst>
              <a:ext uri="{FF2B5EF4-FFF2-40B4-BE49-F238E27FC236}">
                <a16:creationId xmlns:a16="http://schemas.microsoft.com/office/drawing/2014/main" id="{F4F9C5B5-3963-47E8-4C57-40DAC93B1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99" y="3107725"/>
            <a:ext cx="7513994" cy="36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ČSN 36 0459 Omezování nežádoucích účinků venkovního osvětlení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účinnost 3/2023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doposud není </a:t>
            </a:r>
            <a:r>
              <a:rPr lang="cs-CZ" altLang="cs-CZ" sz="2000" dirty="0" err="1">
                <a:latin typeface="+mn-lt"/>
              </a:rPr>
              <a:t>zezávazněna</a:t>
            </a:r>
            <a:r>
              <a:rPr lang="cs-CZ" altLang="cs-CZ" sz="2000" dirty="0">
                <a:latin typeface="+mn-lt"/>
              </a:rPr>
              <a:t>, THMP normu respektuje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definování mezních hodnot parametrů osvětlení dle zóny světelného prostředí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vertikální osvětlenosti budov (E</a:t>
            </a:r>
            <a:r>
              <a:rPr lang="cs-CZ" altLang="cs-CZ" sz="2000" baseline="-25000" dirty="0">
                <a:latin typeface="+mn-lt"/>
              </a:rPr>
              <a:t>v </a:t>
            </a:r>
            <a:r>
              <a:rPr lang="cs-CZ" altLang="cs-CZ" sz="2000" dirty="0">
                <a:latin typeface="+mn-lt"/>
              </a:rPr>
              <a:t>≤5lx);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podíl horního světla (R</a:t>
            </a:r>
            <a:r>
              <a:rPr lang="cs-CZ" altLang="cs-CZ" sz="2000" baseline="-25000" dirty="0">
                <a:latin typeface="+mn-lt"/>
              </a:rPr>
              <a:t>UL</a:t>
            </a:r>
            <a:r>
              <a:rPr lang="cs-CZ" altLang="cs-CZ" sz="2000" dirty="0">
                <a:latin typeface="+mn-lt"/>
              </a:rPr>
              <a:t> až 15%), </a:t>
            </a:r>
          </a:p>
          <a:p>
            <a:pPr lvl="2" indent="0"/>
            <a:r>
              <a:rPr lang="cs-CZ" altLang="cs-CZ" sz="2000" dirty="0">
                <a:latin typeface="+mn-lt"/>
              </a:rPr>
              <a:t>	(THMP instaluje na PK svítidla s R</a:t>
            </a:r>
            <a:r>
              <a:rPr lang="cs-CZ" altLang="cs-CZ" sz="2000" baseline="-25000" dirty="0">
                <a:latin typeface="+mn-lt"/>
              </a:rPr>
              <a:t>UL</a:t>
            </a:r>
            <a:r>
              <a:rPr lang="cs-CZ" altLang="cs-CZ" sz="2000" dirty="0">
                <a:latin typeface="+mn-lt"/>
              </a:rPr>
              <a:t>=0%);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n-lt"/>
              </a:rPr>
              <a:t>barevný tón světla (</a:t>
            </a:r>
            <a:r>
              <a:rPr lang="cs-CZ" altLang="cs-CZ" sz="2000" dirty="0" err="1">
                <a:latin typeface="+mn-lt"/>
              </a:rPr>
              <a:t>T</a:t>
            </a:r>
            <a:r>
              <a:rPr lang="cs-CZ" altLang="cs-CZ" sz="2000" baseline="-25000" dirty="0" err="1">
                <a:latin typeface="+mn-lt"/>
              </a:rPr>
              <a:t>c</a:t>
            </a:r>
            <a:r>
              <a:rPr lang="cs-CZ" altLang="cs-CZ" sz="2000" dirty="0">
                <a:latin typeface="+mn-lt"/>
              </a:rPr>
              <a:t>≤ 3000K),</a:t>
            </a:r>
          </a:p>
          <a:p>
            <a:pPr lvl="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l</a:t>
            </a:r>
            <a:r>
              <a:rPr lang="cs-CZ" dirty="0">
                <a:ea typeface="Calibri" panose="020F0502020204030204" pitchFamily="34" charset="0"/>
              </a:rPr>
              <a:t>okality s dopravní funkcí - důraz na bezpečnost: 3000K</a:t>
            </a:r>
          </a:p>
          <a:p>
            <a:pPr lvl="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ea typeface="Calibri" panose="020F0502020204030204" pitchFamily="34" charset="0"/>
              </a:rPr>
              <a:t>lokality rezidenční, parky - důraz na prostředí: 2700K</a:t>
            </a:r>
          </a:p>
          <a:p>
            <a:pPr lvl="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ea typeface="Calibri" panose="020F0502020204030204" pitchFamily="34" charset="0"/>
              </a:rPr>
              <a:t>lokality s přírodě blízkým charakterem (Stromovka) 2200K</a:t>
            </a:r>
            <a:endParaRPr lang="cs-CZ" altLang="cs-CZ" dirty="0">
              <a:latin typeface="+mn-lt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52EECC-2F57-6AA5-1643-61900B37F0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83" y="3687434"/>
            <a:ext cx="3469218" cy="185795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BAC07A4-7D11-24C6-F0F0-58766E83ED08}"/>
              </a:ext>
            </a:extLst>
          </p:cNvPr>
          <p:cNvSpPr txBox="1"/>
          <p:nvPr/>
        </p:nvSpPr>
        <p:spPr>
          <a:xfrm>
            <a:off x="666899" y="1531051"/>
            <a:ext cx="6517926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ea typeface="Calibri" panose="020F0502020204030204" pitchFamily="34" charset="0"/>
              </a:rPr>
              <a:t>důraz na rovnováhu (bezpečnost X ekologie) 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ea typeface="Calibri" panose="020F0502020204030204" pitchFamily="34" charset="0"/>
              </a:rPr>
              <a:t>stanoveny harmonogramy řízení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ea typeface="Calibri" panose="020F0502020204030204" pitchFamily="34" charset="0"/>
              </a:rPr>
              <a:t>pro všechny PK stanoveny třídy osvětlení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ea typeface="Calibri" panose="020F0502020204030204" pitchFamily="34" charset="0"/>
              </a:rPr>
              <a:t>Osvětlování pozemních komunikací ČSN EN 13 201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31BA7F72-C535-3E21-CE0D-874F601CC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896099"/>
              </p:ext>
            </p:extLst>
          </p:nvPr>
        </p:nvGraphicFramePr>
        <p:xfrm>
          <a:off x="8320597" y="1640040"/>
          <a:ext cx="3333989" cy="178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321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1B645-4E27-EFBA-5412-1C2E07502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6BE2608-A4BC-67DE-A1E9-6413C9C5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IV. Energetická účinnost a bezpečnost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98EB4E-49A5-0BFD-70E5-F141DE536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2" y="681037"/>
            <a:ext cx="1405130" cy="49206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4480312-0853-6970-8C5F-ACA840A43D50}"/>
              </a:ext>
            </a:extLst>
          </p:cNvPr>
          <p:cNvSpPr/>
          <p:nvPr/>
        </p:nvSpPr>
        <p:spPr>
          <a:xfrm>
            <a:off x="359086" y="2806205"/>
            <a:ext cx="740679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r>
              <a:rPr lang="cs-CZ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Náhradní teplota chromatičnosti a index podání barev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0EB8608-631B-4D7A-9A4C-C42363649713}"/>
              </a:ext>
            </a:extLst>
          </p:cNvPr>
          <p:cNvSpPr/>
          <p:nvPr/>
        </p:nvSpPr>
        <p:spPr>
          <a:xfrm>
            <a:off x="528877" y="5033371"/>
            <a:ext cx="4053930" cy="375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2700K, měrný výkon</a:t>
            </a:r>
            <a:r>
              <a:rPr lang="en-GB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~ </a:t>
            </a:r>
            <a:r>
              <a:rPr lang="cs-CZ" sz="18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nižší</a:t>
            </a: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2 až 5%*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0D8A91D-389B-E99D-C32D-CE2C2227E930}"/>
              </a:ext>
            </a:extLst>
          </p:cNvPr>
          <p:cNvSpPr/>
          <p:nvPr/>
        </p:nvSpPr>
        <p:spPr>
          <a:xfrm>
            <a:off x="1060306" y="5885661"/>
            <a:ext cx="4699941" cy="375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PC-Amber , měrný výkon</a:t>
            </a:r>
            <a:r>
              <a:rPr lang="en-GB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~ </a:t>
            </a:r>
            <a:r>
              <a:rPr lang="cs-CZ" sz="18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nižší</a:t>
            </a: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25 až 40%*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ECC496C-3819-AFFD-83B7-0E72D45C33C4}"/>
              </a:ext>
            </a:extLst>
          </p:cNvPr>
          <p:cNvSpPr/>
          <p:nvPr/>
        </p:nvSpPr>
        <p:spPr>
          <a:xfrm>
            <a:off x="366164" y="6344714"/>
            <a:ext cx="549368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r>
              <a:rPr lang="cs-CZ" dirty="0">
                <a:latin typeface="+mn-lt"/>
              </a:rPr>
              <a:t>)* hodnota závisí na konkrétním typu </a:t>
            </a:r>
            <a:r>
              <a:rPr lang="en-US" dirty="0">
                <a:latin typeface="+mn-lt"/>
              </a:rPr>
              <a:t>LED</a:t>
            </a:r>
            <a:r>
              <a:rPr lang="cs-CZ" dirty="0">
                <a:latin typeface="+mn-lt"/>
              </a:rPr>
              <a:t> součástky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9587077-A3CA-3573-05F1-6DC635271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 t="51115" r="57144" b="20597"/>
          <a:stretch>
            <a:fillRect/>
          </a:stretch>
        </p:blipFill>
        <p:spPr>
          <a:xfrm>
            <a:off x="759127" y="5330064"/>
            <a:ext cx="482740" cy="955111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3E95B5A-D77B-7F64-EFF5-46A791E5ADC5}"/>
              </a:ext>
            </a:extLst>
          </p:cNvPr>
          <p:cNvSpPr/>
          <p:nvPr/>
        </p:nvSpPr>
        <p:spPr>
          <a:xfrm>
            <a:off x="338178" y="3104535"/>
            <a:ext cx="6259268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Calibri" panose="020F0502020204030204" pitchFamily="34" charset="0"/>
              </a:rPr>
              <a:t>snižování náhradní teploty chromatičnosti vede k poklesu měrného světelného výkonu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Calibri" panose="020F0502020204030204" pitchFamily="34" charset="0"/>
              </a:rPr>
              <a:t>zvyšování indexu podání barev vede k poklesu měrného výkonu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BCF2F36-0B00-B6B9-D428-2609685B0A4C}"/>
              </a:ext>
            </a:extLst>
          </p:cNvPr>
          <p:cNvSpPr/>
          <p:nvPr/>
        </p:nvSpPr>
        <p:spPr>
          <a:xfrm>
            <a:off x="244111" y="471652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pokles měrného výkonu vzhledem k </a:t>
            </a:r>
            <a:r>
              <a:rPr lang="cs-CZ" sz="1800" i="1" dirty="0" err="1">
                <a:latin typeface="+mn-lt"/>
                <a:ea typeface="Calibri" panose="020F0502020204030204" pitchFamily="34" charset="0"/>
              </a:rPr>
              <a:t>T</a:t>
            </a:r>
            <a:r>
              <a:rPr lang="cs-CZ" sz="1800" i="1" baseline="-25000" dirty="0" err="1">
                <a:latin typeface="+mn-lt"/>
                <a:ea typeface="Calibri" panose="020F0502020204030204" pitchFamily="34" charset="0"/>
              </a:rPr>
              <a:t>c</a:t>
            </a:r>
            <a:r>
              <a:rPr lang="cs-CZ" sz="1800" dirty="0">
                <a:latin typeface="+mn-lt"/>
              </a:rPr>
              <a:t> 3000K (při shodném </a:t>
            </a:r>
            <a:r>
              <a:rPr lang="cs-CZ" sz="1800" dirty="0" err="1">
                <a:latin typeface="+mn-lt"/>
              </a:rPr>
              <a:t>R</a:t>
            </a:r>
            <a:r>
              <a:rPr lang="cs-CZ" sz="1800" baseline="-25000" dirty="0" err="1">
                <a:latin typeface="+mn-lt"/>
              </a:rPr>
              <a:t>a</a:t>
            </a:r>
            <a:r>
              <a:rPr lang="cs-CZ" sz="1800" dirty="0">
                <a:latin typeface="+mn-lt"/>
              </a:rPr>
              <a:t>)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154B20A-D878-60AA-2EAC-FD815F5BC4DD}"/>
              </a:ext>
            </a:extLst>
          </p:cNvPr>
          <p:cNvSpPr/>
          <p:nvPr/>
        </p:nvSpPr>
        <p:spPr>
          <a:xfrm>
            <a:off x="759127" y="5470989"/>
            <a:ext cx="4196598" cy="375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2200K, měrný výkon</a:t>
            </a:r>
            <a:r>
              <a:rPr lang="en-GB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~ </a:t>
            </a:r>
            <a:r>
              <a:rPr lang="cs-CZ" sz="18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nižší</a:t>
            </a: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5 až 8 /%*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DF6336E-55F6-2677-46D3-A3D25B401437}"/>
              </a:ext>
            </a:extLst>
          </p:cNvPr>
          <p:cNvSpPr/>
          <p:nvPr/>
        </p:nvSpPr>
        <p:spPr>
          <a:xfrm>
            <a:off x="366164" y="1377622"/>
            <a:ext cx="740679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r>
              <a:rPr lang="cs-CZ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Základní veličiny popisu vlastností světla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B0F9A9F-6988-39AA-FC81-244242FD9FC5}"/>
              </a:ext>
            </a:extLst>
          </p:cNvPr>
          <p:cNvSpPr/>
          <p:nvPr/>
        </p:nvSpPr>
        <p:spPr>
          <a:xfrm>
            <a:off x="338177" y="1683530"/>
            <a:ext cx="9533410" cy="1065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Calibri" panose="020F0502020204030204" pitchFamily="34" charset="0"/>
              </a:rPr>
              <a:t>náhradní teplota chromatičnosti </a:t>
            </a:r>
            <a:r>
              <a:rPr lang="cs-CZ" sz="2000" i="1" dirty="0" err="1">
                <a:latin typeface="+mn-lt"/>
                <a:ea typeface="Calibri" panose="020F0502020204030204" pitchFamily="34" charset="0"/>
              </a:rPr>
              <a:t>T</a:t>
            </a:r>
            <a:r>
              <a:rPr lang="cs-CZ" sz="2000" i="1" baseline="-25000" dirty="0" err="1">
                <a:latin typeface="+mn-lt"/>
                <a:ea typeface="Calibri" panose="020F0502020204030204" pitchFamily="34" charset="0"/>
              </a:rPr>
              <a:t>c</a:t>
            </a:r>
            <a:r>
              <a:rPr lang="cs-CZ" sz="2000" i="1" dirty="0">
                <a:latin typeface="+mn-lt"/>
                <a:ea typeface="Calibri" panose="020F0502020204030204" pitchFamily="34" charset="0"/>
              </a:rPr>
              <a:t> (K)</a:t>
            </a:r>
            <a:r>
              <a:rPr lang="cs-CZ" sz="2000" dirty="0">
                <a:latin typeface="+mn-lt"/>
                <a:ea typeface="Calibri" panose="020F0502020204030204" pitchFamily="34" charset="0"/>
              </a:rPr>
              <a:t> = barevný tón bílého světla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Calibri" panose="020F0502020204030204" pitchFamily="34" charset="0"/>
              </a:rPr>
              <a:t>index podání barev </a:t>
            </a:r>
            <a:r>
              <a:rPr lang="cs-CZ" sz="2000" i="1" dirty="0" err="1">
                <a:latin typeface="+mn-lt"/>
                <a:ea typeface="Calibri" panose="020F0502020204030204" pitchFamily="34" charset="0"/>
              </a:rPr>
              <a:t>R</a:t>
            </a:r>
            <a:r>
              <a:rPr lang="cs-CZ" sz="2000" i="1" baseline="-25000" dirty="0" err="1">
                <a:latin typeface="+mn-lt"/>
                <a:ea typeface="Calibri" panose="020F0502020204030204" pitchFamily="34" charset="0"/>
              </a:rPr>
              <a:t>a</a:t>
            </a:r>
            <a:r>
              <a:rPr lang="cs-CZ" sz="2000" i="1" baseline="-25000" dirty="0">
                <a:latin typeface="+mn-lt"/>
                <a:ea typeface="Calibri" panose="020F0502020204030204" pitchFamily="34" charset="0"/>
              </a:rPr>
              <a:t> </a:t>
            </a:r>
            <a:r>
              <a:rPr lang="cs-CZ" sz="2000" i="1" dirty="0">
                <a:latin typeface="+mn-lt"/>
                <a:ea typeface="Calibri" panose="020F0502020204030204" pitchFamily="34" charset="0"/>
              </a:rPr>
              <a:t>(-) </a:t>
            </a:r>
            <a:r>
              <a:rPr lang="cs-CZ" sz="2000" dirty="0">
                <a:latin typeface="+mn-lt"/>
                <a:ea typeface="Calibri" panose="020F0502020204030204" pitchFamily="34" charset="0"/>
              </a:rPr>
              <a:t>= věrnost odstínů vůči dennímu (normovanému) světlu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Calibri" panose="020F0502020204030204" pitchFamily="34" charset="0"/>
              </a:rPr>
              <a:t>měrný světelný výkon </a:t>
            </a:r>
            <a:r>
              <a:rPr lang="cs-CZ" sz="2000" i="1" dirty="0">
                <a:latin typeface="+mn-lt"/>
                <a:ea typeface="Calibri" panose="020F0502020204030204" pitchFamily="34" charset="0"/>
              </a:rPr>
              <a:t>n (</a:t>
            </a:r>
            <a:r>
              <a:rPr lang="cs-CZ" sz="2000" i="1" dirty="0" err="1">
                <a:latin typeface="+mn-lt"/>
                <a:ea typeface="Calibri" panose="020F0502020204030204" pitchFamily="34" charset="0"/>
              </a:rPr>
              <a:t>lm</a:t>
            </a:r>
            <a:r>
              <a:rPr lang="cs-CZ" sz="2000" i="1" dirty="0">
                <a:latin typeface="+mn-lt"/>
                <a:ea typeface="Calibri" panose="020F0502020204030204" pitchFamily="34" charset="0"/>
              </a:rPr>
              <a:t>/W)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0C6B535-DA77-47F6-9EE1-2E22D7DB5FB7}"/>
              </a:ext>
            </a:extLst>
          </p:cNvPr>
          <p:cNvSpPr txBox="1"/>
          <p:nvPr/>
        </p:nvSpPr>
        <p:spPr>
          <a:xfrm>
            <a:off x="7016612" y="5823422"/>
            <a:ext cx="4703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a typeface="Calibri" panose="020F0502020204030204" pitchFamily="34" charset="0"/>
                <a:cs typeface="Arial" panose="020B0604020202020204" pitchFamily="34" charset="0"/>
              </a:rPr>
              <a:t>Standard 4000, 3000K a 2700K (2200K)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a typeface="Calibri" panose="020F0502020204030204" pitchFamily="34" charset="0"/>
                <a:cs typeface="Arial" panose="020B0604020202020204" pitchFamily="34" charset="0"/>
              </a:rPr>
              <a:t>Jiné </a:t>
            </a:r>
            <a:r>
              <a:rPr lang="cs-CZ" i="1" dirty="0" err="1">
                <a:ea typeface="Calibri" panose="020F0502020204030204" pitchFamily="34" charset="0"/>
              </a:rPr>
              <a:t>T</a:t>
            </a:r>
            <a:r>
              <a:rPr lang="cs-CZ" i="1" baseline="-25000" dirty="0" err="1">
                <a:ea typeface="Calibri" panose="020F0502020204030204" pitchFamily="34" charset="0"/>
              </a:rPr>
              <a:t>c</a:t>
            </a:r>
            <a:r>
              <a:rPr lang="cs-CZ" dirty="0">
                <a:ea typeface="Calibri" panose="020F0502020204030204" pitchFamily="34" charset="0"/>
                <a:cs typeface="Arial" panose="020B0604020202020204" pitchFamily="34" charset="0"/>
              </a:rPr>
              <a:t> – nárust ceny, omezení trhu </a:t>
            </a:r>
          </a:p>
          <a:p>
            <a:r>
              <a:rPr lang="cs-CZ" dirty="0">
                <a:ea typeface="Calibri" panose="020F0502020204030204" pitchFamily="34" charset="0"/>
                <a:cs typeface="Arial" panose="020B0604020202020204" pitchFamily="34" charset="0"/>
              </a:rPr>
              <a:t> 	 – prodloužení termínu dodání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DD00D7-E58E-638C-D2FB-B836BABD3B62}"/>
              </a:ext>
            </a:extLst>
          </p:cNvPr>
          <p:cNvSpPr txBox="1"/>
          <p:nvPr/>
        </p:nvSpPr>
        <p:spPr>
          <a:xfrm>
            <a:off x="6945682" y="3135981"/>
            <a:ext cx="5147995" cy="258532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>
                <a:cs typeface="Arial" panose="020B0604020202020204" pitchFamily="34" charset="0"/>
              </a:rPr>
              <a:t>Ořezání části spektra: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dynamické vidění: zhoršení vnímání pohybu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vliv na reakční dobu řidiče: závislost na osvětlenosti a indexu podání barev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index podání barev je vynecháním určitého spektra zhoršen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absence částí spektra: deformace reálného obrazu → neodráží se daná barva od předmětu→ nejsou stíny→…. → nebezpečí pro chodce a cyklisty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07DAC22-68AB-2357-E821-6CB698D2D9C1}"/>
              </a:ext>
            </a:extLst>
          </p:cNvPr>
          <p:cNvSpPr/>
          <p:nvPr/>
        </p:nvSpPr>
        <p:spPr>
          <a:xfrm>
            <a:off x="6827696" y="2821594"/>
            <a:ext cx="404222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r>
              <a:rPr lang="cs-CZ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Úprava spektrálních vlastností světla </a:t>
            </a:r>
          </a:p>
        </p:txBody>
      </p:sp>
    </p:spTree>
    <p:extLst>
      <p:ext uri="{BB962C8B-B14F-4D97-AF65-F5344CB8AC3E}">
        <p14:creationId xmlns:p14="http://schemas.microsoft.com/office/powerpoint/2010/main" val="28301546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622A80C694E2449196CA6BC4160A66" ma:contentTypeVersion="8" ma:contentTypeDescription="Create a new document." ma:contentTypeScope="" ma:versionID="8f8b846fe3c56618aec7ffd68c6aead9">
  <xsd:schema xmlns:xsd="http://www.w3.org/2001/XMLSchema" xmlns:xs="http://www.w3.org/2001/XMLSchema" xmlns:p="http://schemas.microsoft.com/office/2006/metadata/properties" xmlns:ns3="efb7f16b-7e2b-4599-96e5-fce201ec057e" xmlns:ns4="7d2b7d81-3b11-4870-a515-5ae4ed672f85" targetNamespace="http://schemas.microsoft.com/office/2006/metadata/properties" ma:root="true" ma:fieldsID="21a7acae416c13c93b0da4ad6a5d1a38" ns3:_="" ns4:_="">
    <xsd:import namespace="efb7f16b-7e2b-4599-96e5-fce201ec057e"/>
    <xsd:import namespace="7d2b7d81-3b11-4870-a515-5ae4ed672f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f16b-7e2b-4599-96e5-fce201ec05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b7d81-3b11-4870-a515-5ae4ed672f8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b7f16b-7e2b-4599-96e5-fce201ec057e" xsi:nil="true"/>
  </documentManagement>
</p:properties>
</file>

<file path=customXml/itemProps1.xml><?xml version="1.0" encoding="utf-8"?>
<ds:datastoreItem xmlns:ds="http://schemas.openxmlformats.org/officeDocument/2006/customXml" ds:itemID="{1960D273-D59C-4B87-B26D-1A71A636A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3B7B8B-676D-4792-841E-67C982F4F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7f16b-7e2b-4599-96e5-fce201ec057e"/>
    <ds:schemaRef ds:uri="7d2b7d81-3b11-4870-a515-5ae4ed672f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AC7608-45A3-4B7E-B1BA-766961010B0B}">
  <ds:schemaRefs>
    <ds:schemaRef ds:uri="http://purl.org/dc/elements/1.1/"/>
    <ds:schemaRef ds:uri="http://schemas.microsoft.com/office/2006/metadata/properties"/>
    <ds:schemaRef ds:uri="7d2b7d81-3b11-4870-a515-5ae4ed672f8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fb7f16b-7e2b-4599-96e5-fce201ec057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55273</TotalTime>
  <Words>906</Words>
  <Application>Microsoft Office PowerPoint</Application>
  <PresentationFormat>Širokoúhlá obrazovka</PresentationFormat>
  <Paragraphs>148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Motiv Office</vt:lpstr>
      <vt:lpstr>Prezentace aplikace PowerPoint</vt:lpstr>
      <vt:lpstr>I. Koncepce veřejného osvětlení</vt:lpstr>
      <vt:lpstr>I. Koncepce veřejného osvětlení</vt:lpstr>
      <vt:lpstr>I. Koncepce veřejného osvětlení</vt:lpstr>
      <vt:lpstr>I. Koncepce veřejného osvětlení - struktura dokumentu</vt:lpstr>
      <vt:lpstr>II. Analytická část</vt:lpstr>
      <vt:lpstr>III. Návrhová část, Základní plán osvětlení</vt:lpstr>
      <vt:lpstr>III. Návrhová část</vt:lpstr>
      <vt:lpstr>IV. Energetická účinnost a bezpečnost</vt:lpstr>
      <vt:lpstr>V. Geoportál – webová aplikace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Theodor Terrich</dc:creator>
  <cp:lastModifiedBy>Burianová Zdenka (MHMP, SE3)</cp:lastModifiedBy>
  <cp:revision>99</cp:revision>
  <dcterms:created xsi:type="dcterms:W3CDTF">2022-03-25T05:31:53Z</dcterms:created>
  <dcterms:modified xsi:type="dcterms:W3CDTF">2026-01-05T11:27:03Z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b2c928-728b-4698-a3fd-c5d03555aa71_Enabled">
    <vt:lpwstr>true</vt:lpwstr>
  </property>
  <property fmtid="{D5CDD505-2E9C-101B-9397-08002B2CF9AE}" pid="3" name="MSIP_Label_53b2c928-728b-4698-a3fd-c5d03555aa71_SetDate">
    <vt:lpwstr>2023-02-22T19:47:56Z</vt:lpwstr>
  </property>
  <property fmtid="{D5CDD505-2E9C-101B-9397-08002B2CF9AE}" pid="4" name="MSIP_Label_53b2c928-728b-4698-a3fd-c5d03555aa71_Method">
    <vt:lpwstr>Standard</vt:lpwstr>
  </property>
  <property fmtid="{D5CDD505-2E9C-101B-9397-08002B2CF9AE}" pid="5" name="MSIP_Label_53b2c928-728b-4698-a3fd-c5d03555aa71_Name">
    <vt:lpwstr>Veřejné</vt:lpwstr>
  </property>
  <property fmtid="{D5CDD505-2E9C-101B-9397-08002B2CF9AE}" pid="6" name="MSIP_Label_53b2c928-728b-4698-a3fd-c5d03555aa71_SiteId">
    <vt:lpwstr>4f5a3c8e-553d-4c27-8b3b-c51f48dcc5d5</vt:lpwstr>
  </property>
  <property fmtid="{D5CDD505-2E9C-101B-9397-08002B2CF9AE}" pid="7" name="MSIP_Label_53b2c928-728b-4698-a3fd-c5d03555aa71_ActionId">
    <vt:lpwstr>63334f27-ff34-44b9-a6ca-51e2bb62380e</vt:lpwstr>
  </property>
  <property fmtid="{D5CDD505-2E9C-101B-9397-08002B2CF9AE}" pid="8" name="MSIP_Label_53b2c928-728b-4698-a3fd-c5d03555aa71_ContentBits">
    <vt:lpwstr>0</vt:lpwstr>
  </property>
  <property fmtid="{D5CDD505-2E9C-101B-9397-08002B2CF9AE}" pid="9" name="ContentTypeId">
    <vt:lpwstr>0x01010041622A80C694E2449196CA6BC4160A66</vt:lpwstr>
  </property>
</Properties>
</file>