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3"/>
  </p:notesMasterIdLst>
  <p:sldIdLst>
    <p:sldId id="256" r:id="rId2"/>
    <p:sldId id="276" r:id="rId3"/>
    <p:sldId id="257" r:id="rId4"/>
    <p:sldId id="280" r:id="rId5"/>
    <p:sldId id="291" r:id="rId6"/>
    <p:sldId id="292" r:id="rId7"/>
    <p:sldId id="295" r:id="rId8"/>
    <p:sldId id="297" r:id="rId9"/>
    <p:sldId id="296" r:id="rId10"/>
    <p:sldId id="298" r:id="rId11"/>
    <p:sldId id="28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A283C"/>
    <a:srgbClr val="00B331"/>
    <a:srgbClr val="0056BC"/>
    <a:srgbClr val="E90C24"/>
    <a:srgbClr val="FF9700"/>
    <a:srgbClr val="FF0000"/>
    <a:srgbClr val="FFC000"/>
    <a:srgbClr val="C00000"/>
    <a:srgbClr val="005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4" autoAdjust="0"/>
  </p:normalViewPr>
  <p:slideViewPr>
    <p:cSldViewPr snapToGrid="0" showGuides="1">
      <p:cViewPr varScale="1">
        <p:scale>
          <a:sx n="116" d="100"/>
          <a:sy n="116" d="100"/>
        </p:scale>
        <p:origin x="144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dkla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179" cy="6858000"/>
          </a:xfrm>
          <a:prstGeom prst="rect">
            <a:avLst/>
          </a:prstGeom>
        </p:spPr>
      </p:pic>
      <p:pic>
        <p:nvPicPr>
          <p:cNvPr id="4" name="Praha_tit_s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Chart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8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aha_tit_s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 to </a:t>
            </a:r>
            <a:r>
              <a:rPr lang="cs-CZ" dirty="0" err="1" smtClean="0"/>
              <a:t>add</a:t>
            </a:r>
            <a:r>
              <a:rPr lang="cs-CZ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endParaRPr lang="cs-CZ" dirty="0" smtClean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 smtClean="0"/>
              <a:t>Edit Master text styles</a:t>
            </a:r>
          </a:p>
          <a:p>
            <a:pPr lvl="0"/>
            <a:endParaRPr lang="cs-CZ" dirty="0" smtClean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simacek@praha.e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73686" y="1207608"/>
            <a:ext cx="8446929" cy="1345491"/>
          </a:xfrm>
        </p:spPr>
        <p:txBody>
          <a:bodyPr>
            <a:noAutofit/>
          </a:bodyPr>
          <a:lstStyle/>
          <a:p>
            <a:r>
              <a:rPr lang="cs-CZ" sz="4000" dirty="0"/>
              <a:t>TEZE ROZVOJE </a:t>
            </a:r>
            <a:r>
              <a:rPr lang="cs-CZ" sz="4000" dirty="0" smtClean="0"/>
              <a:t>BYDLENÍ V </a:t>
            </a:r>
            <a:r>
              <a:rPr lang="cs-CZ" sz="4000" dirty="0">
                <a:solidFill>
                  <a:schemeClr val="tx1"/>
                </a:solidFill>
              </a:rPr>
              <a:t>PRAZE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0584" y="2731518"/>
            <a:ext cx="6416694" cy="3702736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500" b="1" dirty="0" smtClean="0"/>
              <a:t>VÝBOR </a:t>
            </a:r>
            <a:r>
              <a:rPr lang="cs-CZ" sz="2500" b="1" dirty="0"/>
              <a:t>PRO BYDLENÍ zastupitelstva </a:t>
            </a:r>
            <a:r>
              <a:rPr lang="cs-CZ" sz="2500" b="1" dirty="0" smtClean="0"/>
              <a:t>HMP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Pavel Zelenka	           	         11. dubna 2019</a:t>
            </a:r>
          </a:p>
          <a:p>
            <a:pPr marL="0" indent="0">
              <a:buNone/>
            </a:pPr>
            <a:r>
              <a:rPr lang="cs-CZ" dirty="0" smtClean="0"/>
              <a:t>Martin </a:t>
            </a:r>
            <a:r>
              <a:rPr lang="cs-CZ" dirty="0"/>
              <a:t>Šimáček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968488"/>
          </a:xfrm>
        </p:spPr>
        <p:txBody>
          <a:bodyPr/>
          <a:lstStyle/>
          <a:p>
            <a:r>
              <a:rPr lang="cs-CZ" dirty="0" err="1" smtClean="0"/>
              <a:t>Efektivizace</a:t>
            </a:r>
            <a:r>
              <a:rPr lang="cs-CZ" dirty="0" smtClean="0"/>
              <a:t> výstavby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884" y="1260089"/>
            <a:ext cx="3860116" cy="320585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74400" y="1116071"/>
            <a:ext cx="5882471" cy="577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Aktivizace pozemků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brání výstavbě na území města?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zlevnit pozemky a zvýšit jejich dostupnost?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získávat zpět pozemky do vlastnictví města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připravovat je pro rozvoj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cs-CZ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související infrastruktury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Sítě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obslužnost a komunikace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Občanská vybavenost a služby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vč. škol, zdravotní péče a sociálních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služeb)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cs-CZ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Ekonomická náročnost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údaje o cenách pozemků a výstavby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Cenová mapa nájmů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Jednotkové náklady výstavby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Možnosti financování výstavby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Možnosti spolupráci PPP, úvěrování, návratnost investic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13600" y="2653989"/>
            <a:ext cx="1597025" cy="3180073"/>
          </a:xfrm>
        </p:spPr>
        <p:txBody>
          <a:bodyPr/>
          <a:lstStyle/>
          <a:p>
            <a:pPr marL="109728"/>
            <a:r>
              <a:rPr lang="cs-CZ" dirty="0" smtClean="0">
                <a:hlinkClick r:id="rId2"/>
              </a:rPr>
              <a:t>martin.simacek@praha.eu</a:t>
            </a:r>
            <a:endParaRPr lang="cs-CZ" dirty="0" smtClean="0"/>
          </a:p>
          <a:p>
            <a:pPr marL="109728"/>
            <a:endParaRPr lang="cs-CZ" dirty="0"/>
          </a:p>
          <a:p>
            <a:pPr marL="109728"/>
            <a:r>
              <a:rPr lang="cs-CZ" b="1" dirty="0"/>
              <a:t>777 787 974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0362" y="106564"/>
            <a:ext cx="56536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chemeClr val="bg2"/>
                </a:solidFill>
              </a:rPr>
              <a:t>Děkujeme </a:t>
            </a:r>
            <a:r>
              <a:rPr lang="cs-CZ" sz="4400" b="1" dirty="0" smtClean="0">
                <a:solidFill>
                  <a:schemeClr val="bg2"/>
                </a:solidFill>
              </a:rPr>
              <a:t/>
            </a:r>
            <a:br>
              <a:rPr lang="cs-CZ" sz="4400" b="1" dirty="0" smtClean="0">
                <a:solidFill>
                  <a:schemeClr val="bg2"/>
                </a:solidFill>
              </a:rPr>
            </a:br>
            <a:r>
              <a:rPr lang="cs-CZ" sz="4400" b="1" dirty="0" smtClean="0">
                <a:solidFill>
                  <a:schemeClr val="bg2"/>
                </a:solidFill>
              </a:rPr>
              <a:t>za </a:t>
            </a:r>
            <a:r>
              <a:rPr lang="cs-CZ" sz="4400" b="1" dirty="0">
                <a:solidFill>
                  <a:schemeClr val="bg2"/>
                </a:solidFill>
              </a:rPr>
              <a:t>pozornost </a:t>
            </a:r>
          </a:p>
        </p:txBody>
      </p:sp>
    </p:spTree>
    <p:extLst>
      <p:ext uri="{BB962C8B-B14F-4D97-AF65-F5344CB8AC3E}">
        <p14:creationId xmlns:p14="http://schemas.microsoft.com/office/powerpoint/2010/main" val="37054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4399" y="291600"/>
            <a:ext cx="6215971" cy="760074"/>
          </a:xfrm>
        </p:spPr>
        <p:txBody>
          <a:bodyPr>
            <a:noAutofit/>
          </a:bodyPr>
          <a:lstStyle/>
          <a:p>
            <a:r>
              <a:rPr lang="cs-CZ" sz="3400" dirty="0" smtClean="0"/>
              <a:t>Koordinace aktérů přípravy tezí </a:t>
            </a:r>
            <a:endParaRPr lang="cs-CZ" sz="3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442868" y="1404930"/>
            <a:ext cx="976972" cy="1402008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cs-CZ" smtClean="0"/>
              <a:t>Koordinace aktérů přípravy tezí 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705" y="1313496"/>
            <a:ext cx="7585646" cy="50060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65" y="2806938"/>
            <a:ext cx="2894870" cy="1528524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3741080" y="1646562"/>
            <a:ext cx="2425544" cy="827310"/>
          </a:xfrm>
          <a:prstGeom prst="roundRect">
            <a:avLst/>
          </a:prstGeom>
          <a:solidFill>
            <a:srgbClr val="5B9BD5">
              <a:alpha val="41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MĚSTSKÉ ČÁSTI / samospráva </a:t>
            </a: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3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80088"/>
            <a:ext cx="8373934" cy="723161"/>
          </a:xfrm>
        </p:spPr>
        <p:txBody>
          <a:bodyPr/>
          <a:lstStyle/>
          <a:p>
            <a:r>
              <a:rPr lang="cs-CZ" dirty="0" smtClean="0"/>
              <a:t>CÍLE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14761"/>
            <a:ext cx="8373934" cy="41099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Praze se zvyšuje </a:t>
            </a:r>
            <a:r>
              <a:rPr lang="cs-CZ"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dostupnost bydlení. </a:t>
            </a:r>
            <a:endParaRPr lang="cs-CZ" sz="17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má schopnost </a:t>
            </a:r>
            <a:r>
              <a:rPr lang="cs-CZ"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absorbovat nové obyvatele 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(kteří do ní přicházejí za prací, studiem, či z jiných důvodů) na svém území, aby je nevytlačovala do Středočeského kraje.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dokáže elasticky reagovat na aktuální změny v poptávce po bydlení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dokáže akcelerovat rozvoj dostupného a veřejného bydlení, stejně jako dokáže reagovat na zvýšenou potřebu výstavby bytů na trhu a má k tomu dostatečné vnitřní kapacity.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má </a:t>
            </a:r>
            <a:r>
              <a:rPr lang="cs-CZ"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rozvinutý segment sociálního bydlení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je úzce provázán se sociálními službami.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nevytlačuje z území osoby, které nejsou atraktivní na trhu s bydlením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 naopak předchází jejich migraci z města. Praha dokáže nabídnout podmínky pro bydlení občanům v nízkopříjmových profesích.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rozšiřuje svůj bytový fond</a:t>
            </a:r>
            <a:r>
              <a:rPr lang="cs-CZ" sz="17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 </a:t>
            </a:r>
            <a:r>
              <a:rPr lang="cs-CZ"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aktivním správcem bytového fondu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udržuje ho a rozvíjí s cílem zvyšovat absolutní počet spravovaných bytů i jejich podíl z celkového počtu bytů alespoň na úroveň </a:t>
            </a:r>
            <a:r>
              <a:rPr lang="cs-CZ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7,5 % z celkového počtu bytů ve městě do roku </a:t>
            </a:r>
            <a:r>
              <a:rPr lang="cs-CZ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 </a:t>
            </a:r>
            <a: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(tj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výstavba </a:t>
            </a:r>
            <a:r>
              <a:rPr lang="cs-CZ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cca 10 tis. bytů ročně, z toho cca 2 tis. obecní bytový fond, 8 tis. trh</a:t>
            </a:r>
            <a: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Praha za účelem zlepšení dostupnosti bydlení v Praze spolupracuje zejména </a:t>
            </a:r>
            <a: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b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zavedenými 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družstvy, s tzv.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baugruppe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 režimu PPP (část stavěného bytového fondu, </a:t>
            </a:r>
            <a:b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50 %, </a:t>
            </a:r>
            <a: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předává do obecního bytového fondu) a s městským developerem. 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369659"/>
            <a:ext cx="8373934" cy="1248729"/>
          </a:xfrm>
        </p:spPr>
        <p:txBody>
          <a:bodyPr>
            <a:normAutofit/>
          </a:bodyPr>
          <a:lstStyle/>
          <a:p>
            <a:r>
              <a:rPr lang="cs-CZ" sz="4400" dirty="0"/>
              <a:t>Analytická východiska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73060"/>
            <a:ext cx="8373934" cy="4109938"/>
          </a:xfrm>
        </p:spPr>
        <p:txBody>
          <a:bodyPr numCol="1"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Znalost struktury a počtů bytů na území města Prahy (a v jeho okolí)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Celkový počet bytů na území města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Celkový počet bytů v soukromém vlastnictví a jejich struktura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Znalost struktury a počtu obyvatel města, vč. kvalifikovaného odhadu imigrace do města do roku 2030 a do roku 2050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Demografická struktura obyvatel Prahy (aktuálně a ve výhledu 2030/2050)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Přehled imigrace do Prahy (podle věku, příjmů a povolání)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zaměstnanosti a zaměstnanců v Praze, podle příjmů (z práce i výnosů)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podle příjemců dávek SSP/HN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Podlí osob se sociálním a zdravotním znevýhodněním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Dokončené byty 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55" y="1484315"/>
            <a:ext cx="7302965" cy="46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Občané ohrožení bytovou nouzí </a:t>
            </a:r>
            <a:endParaRPr lang="cs-CZ" sz="4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485829"/>
              </p:ext>
            </p:extLst>
          </p:nvPr>
        </p:nvGraphicFramePr>
        <p:xfrm>
          <a:off x="374271" y="5675051"/>
          <a:ext cx="6729056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4636"/>
                <a:gridCol w="2464420"/>
              </a:tblGrid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Počet osob v exekuci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90 062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4858"/>
              </p:ext>
            </p:extLst>
          </p:nvPr>
        </p:nvGraphicFramePr>
        <p:xfrm>
          <a:off x="374400" y="1196421"/>
          <a:ext cx="8374063" cy="1780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5674"/>
                <a:gridCol w="2778389"/>
              </a:tblGrid>
              <a:tr h="3265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SENIOŘI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seniorů (starobní důchodci)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266 219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 anchor="ctr"/>
                </a:tc>
              </a:tr>
              <a:tr h="39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Průměrný důchod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12 690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 anchor="ctr"/>
                </a:tc>
              </a:tr>
              <a:tr h="670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Ostatní důchod (invalidé I.-III. stupně, vdovy a vdovci, sirotci)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40 499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69370"/>
              </p:ext>
            </p:extLst>
          </p:nvPr>
        </p:nvGraphicFramePr>
        <p:xfrm>
          <a:off x="374271" y="3042848"/>
          <a:ext cx="8374063" cy="773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5674"/>
                <a:gridCol w="2778389"/>
              </a:tblGrid>
              <a:tr h="773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</a:rPr>
                        <a:t>Lidé s dlouhodobě </a:t>
                      </a:r>
                      <a:r>
                        <a:rPr lang="cs-CZ" sz="2000" dirty="0">
                          <a:effectLst/>
                        </a:rPr>
                        <a:t>nepříznivým</a:t>
                      </a:r>
                      <a:r>
                        <a:rPr lang="cs-CZ" sz="2100" dirty="0">
                          <a:effectLst/>
                        </a:rPr>
                        <a:t> zdravotním stavem (příspěvek na péči)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30 138</a:t>
                      </a:r>
                      <a:endParaRPr lang="cs-CZ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9254"/>
              </p:ext>
            </p:extLst>
          </p:nvPr>
        </p:nvGraphicFramePr>
        <p:xfrm>
          <a:off x="374271" y="3907450"/>
          <a:ext cx="8374063" cy="169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5674"/>
                <a:gridCol w="2778389"/>
              </a:tblGrid>
              <a:tr h="3380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Lidé, kteří by bez podpory dávkami nemohli bydlet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76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průměrný měsíční počet příjemců 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příspěvku na bydlení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22 338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 anchor="ctr"/>
                </a:tc>
              </a:tr>
              <a:tr h="676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průměrný měsíční počet příjemců 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doplatku na bydlení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3427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8" marR="64628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4824" y="4900270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4800"/>
          </a:p>
        </p:txBody>
      </p:sp>
    </p:spTree>
    <p:extLst>
      <p:ext uri="{BB962C8B-B14F-4D97-AF65-F5344CB8AC3E}">
        <p14:creationId xmlns:p14="http://schemas.microsoft.com/office/powerpoint/2010/main" val="29699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Základní rovnováha ve zvyšování dostupnosti bytů v Praze </a:t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99" y="1760267"/>
            <a:ext cx="4152995" cy="3363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23" y="4588284"/>
            <a:ext cx="2725148" cy="19752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561367" y="1760267"/>
            <a:ext cx="4638907" cy="4615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Párování struktury bytového fondu a struktury a počtu obyvatel města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Saldo ročního nárůstu počtu bytů a nárůstu počtu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obyvatel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Klíčové otázky: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508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Převis poptávky po obecním bydlení nad nabídkou </a:t>
            </a:r>
          </a:p>
          <a:p>
            <a:pPr marL="635508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převisu (podle potřeb žadatelů)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Model optimalizovaného </a:t>
            </a:r>
            <a:r>
              <a:rPr lang="cs-CZ" sz="4400" dirty="0" smtClean="0"/>
              <a:t>obecního </a:t>
            </a:r>
            <a:r>
              <a:rPr lang="cs-CZ" sz="4400" dirty="0"/>
              <a:t>bydlení v Praze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4400" y="2094903"/>
            <a:ext cx="8373934" cy="4109938"/>
          </a:xfrm>
        </p:spPr>
        <p:txBody>
          <a:bodyPr/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cs-CZ" sz="3000" b="1" dirty="0">
                <a:solidFill>
                  <a:srgbClr val="C00000"/>
                </a:solidFill>
                <a:latin typeface="Calibri" panose="020F0502020204030204"/>
              </a:rPr>
              <a:t>V roce 2030 / 2050 </a:t>
            </a:r>
            <a:endParaRPr lang="cs-CZ" sz="3000" b="1" dirty="0" smtClean="0">
              <a:solidFill>
                <a:srgbClr val="C00000"/>
              </a:solidFill>
              <a:latin typeface="Calibri" panose="020F0502020204030204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37A76F">
                  <a:lumMod val="75000"/>
                </a:srgbClr>
              </a:buClr>
              <a:buFont typeface="Georgia"/>
              <a:buChar char="•"/>
            </a:pPr>
            <a:endParaRPr lang="cs-CZ" sz="10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37A76F">
                  <a:lumMod val="75000"/>
                </a:srgbClr>
              </a:buClr>
              <a:buFont typeface="Georgia"/>
              <a:buChar char="•"/>
            </a:pPr>
            <a:r>
              <a:rPr lang="cs-CZ" sz="3000" b="1" dirty="0" smtClean="0">
                <a:latin typeface="Calibri" panose="020F0502020204030204"/>
              </a:rPr>
              <a:t>Celkový </a:t>
            </a:r>
            <a:r>
              <a:rPr lang="cs-CZ" sz="3000" b="1" dirty="0">
                <a:latin typeface="Calibri" panose="020F0502020204030204"/>
              </a:rPr>
              <a:t>počet bytů</a:t>
            </a:r>
            <a:endParaRPr lang="cs-CZ" sz="3000" dirty="0">
              <a:latin typeface="Calibri" panose="020F0502020204030204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37A76F">
                  <a:lumMod val="75000"/>
                </a:srgbClr>
              </a:buClr>
              <a:buFont typeface="Georgia"/>
              <a:buChar char="•"/>
            </a:pPr>
            <a:r>
              <a:rPr lang="cs-CZ" sz="3000" b="1" dirty="0">
                <a:latin typeface="Calibri" panose="020F0502020204030204"/>
              </a:rPr>
              <a:t>Celkový počet obecních bytů </a:t>
            </a:r>
            <a:endParaRPr lang="cs-CZ" sz="3000" dirty="0">
              <a:latin typeface="Calibri" panose="020F0502020204030204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37A76F">
                  <a:lumMod val="75000"/>
                </a:srgbClr>
              </a:buClr>
              <a:buFont typeface="Georgia"/>
              <a:buChar char="•"/>
            </a:pPr>
            <a:r>
              <a:rPr lang="cs-CZ" sz="3000" b="1" dirty="0">
                <a:latin typeface="Calibri" panose="020F0502020204030204"/>
              </a:rPr>
              <a:t>Určení obecních bytů </a:t>
            </a:r>
            <a:endParaRPr lang="cs-CZ" sz="3000" dirty="0">
              <a:latin typeface="Calibri" panose="020F0502020204030204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37A76F">
                  <a:lumMod val="75000"/>
                </a:srgbClr>
              </a:buClr>
              <a:buFont typeface="Georgia"/>
              <a:buChar char="•"/>
            </a:pPr>
            <a:r>
              <a:rPr lang="cs-CZ" sz="3000" b="1" dirty="0">
                <a:latin typeface="Calibri" panose="020F0502020204030204"/>
              </a:rPr>
              <a:t>Demografická studie potřebnosti obecního (veřejného) bydlení </a:t>
            </a:r>
            <a:endParaRPr lang="cs-CZ" sz="3000" dirty="0">
              <a:latin typeface="Calibri" panose="020F0502020204030204"/>
            </a:endParaRP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Clr>
                <a:srgbClr val="63A537">
                  <a:lumMod val="75000"/>
                </a:srgbClr>
              </a:buClr>
              <a:buFont typeface="Georgia"/>
              <a:buChar char="▫"/>
            </a:pPr>
            <a:r>
              <a:rPr lang="cs-CZ" sz="3000" dirty="0">
                <a:solidFill>
                  <a:schemeClr val="tx1"/>
                </a:solidFill>
                <a:latin typeface="Calibri" panose="020F0502020204030204"/>
              </a:rPr>
              <a:t>Optimalizovaná struktura nájemců obecních bytů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0510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436566"/>
            <a:ext cx="8468516" cy="1248729"/>
          </a:xfrm>
        </p:spPr>
        <p:txBody>
          <a:bodyPr>
            <a:noAutofit/>
          </a:bodyPr>
          <a:lstStyle/>
          <a:p>
            <a:r>
              <a:rPr lang="cs-CZ" sz="3900" dirty="0"/>
              <a:t>Strategie </a:t>
            </a:r>
            <a:r>
              <a:rPr lang="cs-CZ" sz="3900" dirty="0" smtClean="0"/>
              <a:t>pro </a:t>
            </a:r>
            <a:r>
              <a:rPr lang="cs-CZ" sz="3900" dirty="0"/>
              <a:t>rozvoj </a:t>
            </a:r>
            <a:r>
              <a:rPr lang="cs-CZ" sz="3900" dirty="0" smtClean="0"/>
              <a:t>obecního bydlení </a:t>
            </a:r>
            <a:r>
              <a:rPr lang="cs-CZ" sz="3900" dirty="0"/>
              <a:t/>
            </a:r>
            <a:br>
              <a:rPr lang="cs-CZ" sz="3900" dirty="0"/>
            </a:b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Výstavba</a:t>
            </a:r>
            <a:endParaRPr lang="cs-CZ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Prostřednictvím městského developera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PPP (% z bytů z výstavby v soukromém sektoru)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Baugruppe</a:t>
            </a:r>
            <a:endParaRPr lang="cs-CZ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spolupráci s bytovými družstvy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Výkup bytů </a:t>
            </a:r>
            <a:endParaRPr lang="cs-CZ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Revitalizace a rekonstrukce objektů bez využití </a:t>
            </a: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(nebytové prostory)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7508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Praha_PPT_positive</Template>
  <TotalTime>48</TotalTime>
  <Words>196</Words>
  <Application>Microsoft Office PowerPoint</Application>
  <PresentationFormat>Předvádění na obrazovce (4:3)</PresentationFormat>
  <Paragraphs>100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Times New Roman</vt:lpstr>
      <vt:lpstr>Tmava</vt:lpstr>
      <vt:lpstr>TEZE ROZVOJE BYDLENÍ V PRAZE</vt:lpstr>
      <vt:lpstr>Koordinace aktérů přípravy tezí </vt:lpstr>
      <vt:lpstr>CÍLE </vt:lpstr>
      <vt:lpstr>Analytická východiska</vt:lpstr>
      <vt:lpstr>Dokončené byty </vt:lpstr>
      <vt:lpstr>Občané ohrožení bytovou nouzí </vt:lpstr>
      <vt:lpstr>Základní rovnováha ve zvyšování dostupnosti bytů v Praze  </vt:lpstr>
      <vt:lpstr>Model optimalizovaného obecního bydlení v Praze</vt:lpstr>
      <vt:lpstr>Strategie pro rozvoj obecního bydlení  </vt:lpstr>
      <vt:lpstr>Efektivizace výstavby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Šimáček Martin (MHMP, OVO)</dc:creator>
  <cp:lastModifiedBy>Šimáček Martin (MHMP, OVO)</cp:lastModifiedBy>
  <cp:revision>9</cp:revision>
  <dcterms:created xsi:type="dcterms:W3CDTF">2019-04-04T10:11:12Z</dcterms:created>
  <dcterms:modified xsi:type="dcterms:W3CDTF">2019-04-04T10:59:28Z</dcterms:modified>
</cp:coreProperties>
</file>