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1"/>
  </p:sldMasterIdLst>
  <p:notesMasterIdLst>
    <p:notesMasterId r:id="rId13"/>
  </p:notesMasterIdLst>
  <p:sldIdLst>
    <p:sldId id="256" r:id="rId2"/>
    <p:sldId id="299" r:id="rId3"/>
    <p:sldId id="276" r:id="rId4"/>
    <p:sldId id="291" r:id="rId5"/>
    <p:sldId id="292" r:id="rId6"/>
    <p:sldId id="293" r:id="rId7"/>
    <p:sldId id="296" r:id="rId8"/>
    <p:sldId id="297" r:id="rId9"/>
    <p:sldId id="298" r:id="rId10"/>
    <p:sldId id="300" r:id="rId11"/>
    <p:sldId id="275" r:id="rId12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7A283C"/>
    <a:srgbClr val="00B331"/>
    <a:srgbClr val="0056BC"/>
    <a:srgbClr val="E90C24"/>
    <a:srgbClr val="FF9700"/>
    <a:srgbClr val="FF0000"/>
    <a:srgbClr val="FFC000"/>
    <a:srgbClr val="C00000"/>
    <a:srgbClr val="0056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54" autoAdjust="0"/>
  </p:normalViewPr>
  <p:slideViewPr>
    <p:cSldViewPr snapToGrid="0" showGuides="1">
      <p:cViewPr varScale="1">
        <p:scale>
          <a:sx n="79" d="100"/>
          <a:sy n="79" d="100"/>
        </p:scale>
        <p:origin x="56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000xz005243\AppData\Local\Microsoft\Windows\Temporary%20Internet%20Files\Content.Outlook\R7Y43XKN\Dotazn&#237;k%20-%20Vizu&#225;ln&#237;%20styl%20hlavn&#237;ho%20m&#283;sta%20Prahy%20(Odpov&#283;di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000xz005243\AppData\Local\Microsoft\Windows\Temporary%20Internet%20Files\Content.Outlook\R7Y43XKN\Dotazn&#237;k%20-%20Vizu&#225;ln&#237;%20styl%20hlavn&#237;ho%20m&#283;sta%20Prahy%20(Odpov&#283;di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000xz005243\AppData\Local\Microsoft\Windows\Temporary%20Internet%20Files\Content.Outlook\R7Y43XKN\Dotazn&#237;k%20-%20Vizu&#225;ln&#237;%20styl%20hlavn&#237;ho%20m&#283;sta%20Prahy%20(Odpov&#283;di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000xz005243\AppData\Local\Microsoft\Windows\Temporary%20Internet%20Files\Content.Outlook\R7Y43XKN\Dotazn&#237;k%20-%20Vizu&#225;ln&#237;%20styl%20hlavn&#237;ho%20m&#283;sta%20Prahy%20(Odpov&#283;di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000xz005243\AppData\Local\Microsoft\Windows\Temporary%20Internet%20Files\Content.Outlook\R7Y43XKN\Dotazn&#237;k%20-%20Vizu&#225;ln&#237;%20styl%20hlavn&#237;ho%20m&#283;sta%20Prahy%20(Odpov&#283;di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000xz005243\AppData\Local\Microsoft\Windows\Temporary%20Internet%20Files\Content.Outlook\R7Y43XKN\Dotazn&#237;k%20-%20Vizu&#225;ln&#237;%20styl%20hlavn&#237;ho%20m&#283;sta%20Prahy%20(Odpov&#283;di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000xz005243\AppData\Local\Microsoft\Windows\Temporary%20Internet%20Files\Content.Outlook\R7Y43XKN\Dotazn&#237;k%20-%20Vizu&#225;ln&#237;%20styl%20hlavn&#237;ho%20m&#283;sta%20Prahy%20(Odpov&#283;di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List4!$A$1</c:f>
              <c:strCache>
                <c:ptCount val="1"/>
                <c:pt idx="0">
                  <c:v>1.	Jak se Vám líbí aktuální vizuální styl hlavního města Prahy? (hodnocení jako ve škole)</c:v>
                </c:pt>
              </c:strCache>
            </c:strRef>
          </c:tx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val>
            <c:numRef>
              <c:f>List4!$B$2:$B$6</c:f>
              <c:numCache>
                <c:formatCode>General</c:formatCode>
                <c:ptCount val="5"/>
                <c:pt idx="0">
                  <c:v>91</c:v>
                </c:pt>
                <c:pt idx="1">
                  <c:v>193</c:v>
                </c:pt>
                <c:pt idx="2">
                  <c:v>147</c:v>
                </c:pt>
                <c:pt idx="3">
                  <c:v>34</c:v>
                </c:pt>
                <c:pt idx="4">
                  <c:v>17</c:v>
                </c:pt>
              </c:numCache>
            </c:numRef>
          </c:val>
        </c:ser>
        <c:ser>
          <c:idx val="1"/>
          <c:order val="1"/>
          <c:tx>
            <c:strRef>
              <c:f>List4!$B$1</c:f>
              <c:strCache>
                <c:ptCount val="1"/>
                <c:pt idx="0">
                  <c:v>Počet</c:v>
                </c:pt>
              </c:strCache>
            </c:strRef>
          </c:tx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List4!$B$2:$B$6</c:f>
              <c:numCache>
                <c:formatCode>General</c:formatCode>
                <c:ptCount val="5"/>
                <c:pt idx="0">
                  <c:v>91</c:v>
                </c:pt>
                <c:pt idx="1">
                  <c:v>193</c:v>
                </c:pt>
                <c:pt idx="2">
                  <c:v>147</c:v>
                </c:pt>
                <c:pt idx="3">
                  <c:v>34</c:v>
                </c:pt>
                <c:pt idx="4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9861620327935632"/>
          <c:y val="0.23135847791377878"/>
          <c:w val="8.2318336897851105E-2"/>
          <c:h val="0.64330629805121153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20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487000445699005"/>
          <c:y val="0.17219588012472326"/>
          <c:w val="0.73359483201131226"/>
          <c:h val="0.71065737528378814"/>
        </c:manualLayout>
      </c:layout>
      <c:pie3DChart>
        <c:varyColors val="1"/>
        <c:ser>
          <c:idx val="0"/>
          <c:order val="0"/>
          <c:tx>
            <c:strRef>
              <c:f>List4!$E$1</c:f>
              <c:strCache>
                <c:ptCount val="1"/>
                <c:pt idx="0">
                  <c:v>2.	Víte, kde najdete grafický manuál?</c:v>
                </c:pt>
              </c:strCache>
            </c:strRef>
          </c:tx>
          <c:explosion val="10"/>
          <c:dPt>
            <c:idx val="0"/>
            <c:bubble3D val="0"/>
            <c:explosion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1"/>
            <c:bubble3D val="0"/>
            <c:explosion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List4!$E$2:$E$3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List4!$F$2:$F$3</c:f>
              <c:numCache>
                <c:formatCode>General</c:formatCode>
                <c:ptCount val="2"/>
                <c:pt idx="0">
                  <c:v>240</c:v>
                </c:pt>
                <c:pt idx="1">
                  <c:v>242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8782524438334476"/>
          <c:y val="0.37282968543914058"/>
          <c:w val="9.9596079930890313E-2"/>
          <c:h val="0.26326585409766179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1"/>
          <c:order val="0"/>
          <c:tx>
            <c:strRef>
              <c:f>List4!$A$32</c:f>
              <c:strCache>
                <c:ptCount val="1"/>
                <c:pt idx="0">
                  <c:v>3.	Víte, kdo má na Vašem odboru přístupové údaje do grafického manuálu? </c:v>
                </c:pt>
              </c:strCache>
            </c:strRef>
          </c:tx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List4!$A$33:$A$34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List4!$B$33:$B$34</c:f>
              <c:numCache>
                <c:formatCode>General</c:formatCode>
                <c:ptCount val="2"/>
                <c:pt idx="0">
                  <c:v>97</c:v>
                </c:pt>
                <c:pt idx="1">
                  <c:v>385</c:v>
                </c:pt>
              </c:numCache>
            </c:numRef>
          </c:val>
        </c:ser>
        <c:ser>
          <c:idx val="0"/>
          <c:order val="1"/>
          <c:tx>
            <c:strRef>
              <c:f>List4!$A$32</c:f>
              <c:strCache>
                <c:ptCount val="1"/>
                <c:pt idx="0">
                  <c:v>3.	Víte, kdo má na Vašem odboru přístupové údaje do grafického manuálu? </c:v>
                </c:pt>
              </c:strCache>
            </c:strRef>
          </c:tx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List4!$A$33:$A$34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List4!$B$33:$B$34</c:f>
              <c:numCache>
                <c:formatCode>General</c:formatCode>
                <c:ptCount val="2"/>
                <c:pt idx="0">
                  <c:v>97</c:v>
                </c:pt>
                <c:pt idx="1">
                  <c:v>385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8557086788599004"/>
          <c:y val="0.41500345442338737"/>
          <c:w val="0.1053294664132772"/>
          <c:h val="0.22439734412792051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2237368766404195E-2"/>
          <c:y val="0.19186662028022336"/>
          <c:w val="0.72632513123359577"/>
          <c:h val="0.71288420483298243"/>
        </c:manualLayout>
      </c:layout>
      <c:pie3DChart>
        <c:varyColors val="1"/>
        <c:ser>
          <c:idx val="0"/>
          <c:order val="0"/>
          <c:tx>
            <c:strRef>
              <c:f>List4!$E$32</c:f>
              <c:strCache>
                <c:ptCount val="1"/>
                <c:pt idx="0">
                  <c:v>4.	Umíte s manuálem pracovat?</c:v>
                </c:pt>
              </c:strCache>
            </c:strRef>
          </c:tx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List4!$E$33:$E$34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List4!$F$33:$F$34</c:f>
              <c:numCache>
                <c:formatCode>General</c:formatCode>
                <c:ptCount val="2"/>
                <c:pt idx="0">
                  <c:v>99</c:v>
                </c:pt>
                <c:pt idx="1">
                  <c:v>383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8557086788599004"/>
          <c:y val="0.42273773640703494"/>
          <c:w val="0.1053294664132772"/>
          <c:h val="0.20123081036750159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List4!$A$59</c:f>
              <c:strCache>
                <c:ptCount val="1"/>
                <c:pt idx="0">
                  <c:v>5.	Víte, na koho se obrátit v případě nejasností? (odbor MHMP, oddělení, případně konkrétní osoba) </c:v>
                </c:pt>
              </c:strCache>
            </c:strRef>
          </c:tx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Lbls>
            <c:dLbl>
              <c:idx val="0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List4!$A$60:$A$61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List4!$B$60:$B$61</c:f>
              <c:numCache>
                <c:formatCode>General</c:formatCode>
                <c:ptCount val="2"/>
                <c:pt idx="0">
                  <c:v>212</c:v>
                </c:pt>
                <c:pt idx="1">
                  <c:v>270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8557263063342129"/>
          <c:y val="0.41310469635560548"/>
          <c:w val="0.10532784384354404"/>
          <c:h val="0.23868051828231271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List4!$E$59</c:f>
              <c:strCache>
                <c:ptCount val="1"/>
                <c:pt idx="0">
                  <c:v>6. Víte, kdy se používá znak hlavního města Prahy?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List4!$E$60:$E$65</c:f>
              <c:strCache>
                <c:ptCount val="6"/>
                <c:pt idx="0">
                  <c:v>Na tiskovinách pro Radu HMP</c:v>
                </c:pt>
                <c:pt idx="1">
                  <c:v>Na tiskovinách Zastupitelstva HMP</c:v>
                </c:pt>
                <c:pt idx="2">
                  <c:v>Na tiskovinách ředitelů odborů MHMP</c:v>
                </c:pt>
                <c:pt idx="3">
                  <c:v>Na tiskovinách pro běžnou korespondenci</c:v>
                </c:pt>
                <c:pt idx="4">
                  <c:v>Na tiskovinách ředitele MHMP</c:v>
                </c:pt>
                <c:pt idx="5">
                  <c:v>Na veškerých tiskovinách</c:v>
                </c:pt>
              </c:strCache>
            </c:strRef>
          </c:cat>
          <c:val>
            <c:numRef>
              <c:f>List4!$F$60:$F$65</c:f>
              <c:numCache>
                <c:formatCode>General</c:formatCode>
                <c:ptCount val="6"/>
                <c:pt idx="0">
                  <c:v>262</c:v>
                </c:pt>
                <c:pt idx="1">
                  <c:v>327</c:v>
                </c:pt>
                <c:pt idx="2">
                  <c:v>83</c:v>
                </c:pt>
                <c:pt idx="3">
                  <c:v>19</c:v>
                </c:pt>
                <c:pt idx="4">
                  <c:v>226</c:v>
                </c:pt>
                <c:pt idx="5">
                  <c:v>68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56398656"/>
        <c:axId val="156399048"/>
      </c:barChart>
      <c:catAx>
        <c:axId val="1563986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6399048"/>
        <c:crosses val="autoZero"/>
        <c:auto val="1"/>
        <c:lblAlgn val="ctr"/>
        <c:lblOffset val="100"/>
        <c:noMultiLvlLbl val="0"/>
      </c:catAx>
      <c:valAx>
        <c:axId val="1563990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6398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List4!$J$59</c:f>
              <c:strCache>
                <c:ptCount val="1"/>
                <c:pt idx="0">
                  <c:v>6. Víte, kdy se používá logo hlavního města Prahy?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List4!$J$60:$J$65</c:f>
              <c:strCache>
                <c:ptCount val="6"/>
                <c:pt idx="0">
                  <c:v>Na tiskovinách pro Radu HMP</c:v>
                </c:pt>
                <c:pt idx="1">
                  <c:v>Na tiskovinách Zastupitelstva HMP</c:v>
                </c:pt>
                <c:pt idx="2">
                  <c:v>Na tiskovinách ředitelů odborů MHMP</c:v>
                </c:pt>
                <c:pt idx="3">
                  <c:v>Na tiskovinách pro běžnou korespondenci</c:v>
                </c:pt>
                <c:pt idx="4">
                  <c:v>Na tiskovinách ředitele MHMP</c:v>
                </c:pt>
                <c:pt idx="5">
                  <c:v>Na veškerých tiskovinách</c:v>
                </c:pt>
              </c:strCache>
            </c:strRef>
          </c:cat>
          <c:val>
            <c:numRef>
              <c:f>List4!$K$60:$K$65</c:f>
              <c:numCache>
                <c:formatCode>General</c:formatCode>
                <c:ptCount val="6"/>
                <c:pt idx="0">
                  <c:v>68</c:v>
                </c:pt>
                <c:pt idx="1">
                  <c:v>60</c:v>
                </c:pt>
                <c:pt idx="2">
                  <c:v>218</c:v>
                </c:pt>
                <c:pt idx="3">
                  <c:v>251</c:v>
                </c:pt>
                <c:pt idx="4">
                  <c:v>142</c:v>
                </c:pt>
                <c:pt idx="5">
                  <c:v>231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56399832"/>
        <c:axId val="156400224"/>
      </c:barChart>
      <c:catAx>
        <c:axId val="1563998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6400224"/>
        <c:crosses val="autoZero"/>
        <c:auto val="1"/>
        <c:lblAlgn val="ctr"/>
        <c:lblOffset val="100"/>
        <c:noMultiLvlLbl val="0"/>
      </c:catAx>
      <c:valAx>
        <c:axId val="1564002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6399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72F8E-9C14-4771-8BB4-9FF0607221F8}" type="datetimeFigureOut">
              <a:rPr lang="cs-CZ" smtClean="0"/>
              <a:t>11.2.2020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1FAD6-C595-49B9-A010-ACF371271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4023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1FAD6-C595-49B9-A010-ACF37127121A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5142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odkla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6179" cy="6858000"/>
          </a:xfrm>
          <a:prstGeom prst="rect">
            <a:avLst/>
          </a:prstGeom>
        </p:spPr>
      </p:pic>
      <p:pic>
        <p:nvPicPr>
          <p:cNvPr id="4" name="Praha_tit_sl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3687" y="293209"/>
            <a:ext cx="6087600" cy="760074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399" y="1638700"/>
            <a:ext cx="6087600" cy="56789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187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2 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cs-CZ" dirty="0" smtClean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picture</a:t>
            </a:r>
            <a:endParaRPr lang="cs-CZ" dirty="0"/>
          </a:p>
        </p:txBody>
      </p:sp>
      <p:sp>
        <p:nvSpPr>
          <p:cNvPr id="8" name="Zástupný symbol pro obrázek 5"/>
          <p:cNvSpPr>
            <a:spLocks noGrp="1"/>
          </p:cNvSpPr>
          <p:nvPr>
            <p:ph type="pic" sz="quarter" idx="11" hasCustomPrompt="1"/>
          </p:nvPr>
        </p:nvSpPr>
        <p:spPr>
          <a:xfrm>
            <a:off x="4082104" y="1895473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0889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cs-CZ" dirty="0" smtClean="0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1" hasCustomPrompt="1"/>
          </p:nvPr>
        </p:nvSpPr>
        <p:spPr>
          <a:xfrm>
            <a:off x="374399" y="1905717"/>
            <a:ext cx="6502389" cy="455550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smtClean="0"/>
              <a:t>Chart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9299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E80D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800" y="5932800"/>
            <a:ext cx="6087600" cy="547200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422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raha_tit_sl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odklad" hidden="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6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1475" y="5934075"/>
            <a:ext cx="6086475" cy="546656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 to </a:t>
            </a:r>
            <a:r>
              <a:rPr lang="cs-CZ" dirty="0" err="1" smtClean="0"/>
              <a:t>add</a:t>
            </a:r>
            <a:r>
              <a:rPr lang="cs-CZ" dirty="0" smtClean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8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ílá"/>
          <p:cNvSpPr/>
          <p:nvPr userDrawn="1"/>
        </p:nvSpPr>
        <p:spPr>
          <a:xfrm>
            <a:off x="7024085" y="4937760"/>
            <a:ext cx="2007947" cy="18250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E90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4400" y="291600"/>
            <a:ext cx="6087600" cy="760074"/>
          </a:xfrm>
        </p:spPr>
        <p:txBody>
          <a:bodyPr anchor="t">
            <a:normAutofit/>
          </a:bodyPr>
          <a:lstStyle>
            <a:lvl1pPr algn="l">
              <a:defRPr sz="5000" spc="-100" baseline="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400" y="1638775"/>
            <a:ext cx="6087600" cy="567890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27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vert="horz" lIns="0" tIns="0" rIns="0" bIns="0" rtlCol="0">
            <a:noAutofit/>
          </a:bodyPr>
          <a:lstStyle>
            <a:lvl1pPr marL="216000">
              <a:defRPr lang="cs-CZ" smtClean="0">
                <a:solidFill>
                  <a:schemeClr val="tx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en-US" dirty="0"/>
            </a:lvl5pPr>
          </a:lstStyle>
          <a:p>
            <a:pPr lvl="0" indent="-25200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7142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74400" y="1825625"/>
            <a:ext cx="4093200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73600" y="1825625"/>
            <a:ext cx="4091494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853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9"/>
          <a:stretch/>
        </p:blipFill>
        <p:spPr>
          <a:xfrm>
            <a:off x="0" y="0"/>
            <a:ext cx="6959600" cy="68580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213600" y="333829"/>
            <a:ext cx="1597025" cy="5500234"/>
          </a:xfrm>
        </p:spPr>
        <p:txBody>
          <a:bodyPr/>
          <a:lstStyle>
            <a:lvl1pPr marL="0" indent="0">
              <a:lnSpc>
                <a:spcPts val="19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955302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B8B9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tx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679082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E90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bg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901579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tx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218313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cs-CZ" dirty="0" smtClean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6502389" cy="4565749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972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hidden="1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1634"/>
            <a:ext cx="9144000" cy="68563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253" y="5967318"/>
            <a:ext cx="514841" cy="51482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124872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4400" y="1838425"/>
            <a:ext cx="8373934" cy="4109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indent="-252000"/>
            <a:r>
              <a:rPr lang="en-US" dirty="0" smtClean="0"/>
              <a:t>Edit Master text styles</a:t>
            </a:r>
          </a:p>
          <a:p>
            <a:pPr lvl="0"/>
            <a:endParaRPr lang="cs-CZ" dirty="0" smtClean="0"/>
          </a:p>
          <a:p>
            <a:pPr lvl="0"/>
            <a:endParaRPr lang="en-US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5905500" y="6096099"/>
            <a:ext cx="21844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657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4" r:id="rId2"/>
    <p:sldLayoutId id="2147483675" r:id="rId3"/>
    <p:sldLayoutId id="2147483680" r:id="rId4"/>
    <p:sldLayoutId id="2147483686" r:id="rId5"/>
    <p:sldLayoutId id="2147483676" r:id="rId6"/>
    <p:sldLayoutId id="2147483689" r:id="rId7"/>
    <p:sldLayoutId id="2147483688" r:id="rId8"/>
    <p:sldLayoutId id="2147483687" r:id="rId9"/>
    <p:sldLayoutId id="2147483690" r:id="rId10"/>
    <p:sldLayoutId id="2147483691" r:id="rId11"/>
    <p:sldLayoutId id="2147483685" r:id="rId12"/>
    <p:sldLayoutId id="2147483681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ts val="5500"/>
        </a:lnSpc>
        <a:spcBef>
          <a:spcPct val="0"/>
        </a:spcBef>
        <a:buNone/>
        <a:defRPr lang="en-US" sz="5000" b="1" kern="1200" spc="-100" baseline="0" dirty="0">
          <a:solidFill>
            <a:srgbClr val="E90C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44000" indent="-216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‒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2pPr>
      <a:lvl3pPr marL="11430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3pPr>
      <a:lvl4pPr marL="16002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4pPr>
      <a:lvl5pPr marL="20574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133372" y="220057"/>
            <a:ext cx="6730724" cy="6400199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cs-CZ" dirty="0" smtClean="0"/>
              <a:t>Vizuální styl hl. m. Prahy – výstupy </a:t>
            </a:r>
            <a:r>
              <a:rPr lang="cs-CZ" dirty="0" smtClean="0"/>
              <a:t>dotazníkového šetření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1300" dirty="0" smtClean="0"/>
              <a:t/>
            </a:r>
            <a:br>
              <a:rPr lang="cs-CZ" sz="1300" dirty="0" smtClean="0"/>
            </a:br>
            <a:r>
              <a:rPr lang="cs-CZ" sz="1300" dirty="0"/>
              <a:t/>
            </a:r>
            <a:br>
              <a:rPr lang="cs-CZ" sz="1300" dirty="0"/>
            </a:br>
            <a:r>
              <a:rPr lang="cs-CZ" sz="1300" dirty="0" smtClean="0"/>
              <a:t/>
            </a:r>
            <a:br>
              <a:rPr lang="cs-CZ" sz="1300" dirty="0" smtClean="0"/>
            </a:br>
            <a:r>
              <a:rPr lang="cs-CZ" sz="1300" dirty="0"/>
              <a:t/>
            </a:r>
            <a:br>
              <a:rPr lang="cs-CZ" sz="1300" dirty="0"/>
            </a:br>
            <a:r>
              <a:rPr lang="cs-CZ" sz="1300" dirty="0" smtClean="0"/>
              <a:t/>
            </a:r>
            <a:br>
              <a:rPr lang="cs-CZ" sz="1300" dirty="0" smtClean="0"/>
            </a:br>
            <a:r>
              <a:rPr lang="cs-CZ" sz="1300" dirty="0"/>
              <a:t/>
            </a:r>
            <a:br>
              <a:rPr lang="cs-CZ" sz="1300" dirty="0"/>
            </a:br>
            <a:r>
              <a:rPr lang="cs-CZ" sz="1300" dirty="0" smtClean="0"/>
              <a:t/>
            </a:r>
            <a:br>
              <a:rPr lang="cs-CZ" sz="1300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1300" dirty="0" smtClean="0"/>
              <a:t>Odbor médií a marketingu, oddělení marketingu</a:t>
            </a:r>
            <a:br>
              <a:rPr lang="cs-CZ" sz="1300" dirty="0" smtClean="0"/>
            </a:br>
            <a:r>
              <a:rPr lang="cs-CZ" sz="1300" dirty="0" smtClean="0"/>
              <a:t>11. 2. 2020</a:t>
            </a:r>
            <a:endParaRPr lang="cs-CZ" sz="1300" dirty="0"/>
          </a:p>
        </p:txBody>
      </p:sp>
    </p:spTree>
    <p:extLst>
      <p:ext uri="{BB962C8B-B14F-4D97-AF65-F5344CB8AC3E}">
        <p14:creationId xmlns:p14="http://schemas.microsoft.com/office/powerpoint/2010/main" val="306967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Zpřístupnění aplikace grafického manuálu na intranetu </a:t>
            </a:r>
          </a:p>
          <a:p>
            <a:r>
              <a:rPr lang="cs-CZ" dirty="0" smtClean="0"/>
              <a:t>Zařazení základních informací o jednotném vizuálním stylu do vstupního vzdělávání</a:t>
            </a:r>
          </a:p>
          <a:p>
            <a:r>
              <a:rPr lang="cs-CZ" dirty="0" smtClean="0"/>
              <a:t>Zjistit zájem zaměstnanců na proškolení ke způsobu práce v  aplikaci grafického manuálu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224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425529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Dotazník </a:t>
            </a:r>
            <a:br>
              <a:rPr lang="cs-CZ" dirty="0"/>
            </a:br>
            <a:r>
              <a:rPr lang="cs-CZ" dirty="0"/>
              <a:t>16. 1. – 31. 1. 2020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>
          <a:xfrm>
            <a:off x="374400" y="2295144"/>
            <a:ext cx="6087600" cy="3737356"/>
          </a:xfrm>
        </p:spPr>
        <p:txBody>
          <a:bodyPr/>
          <a:lstStyle/>
          <a:p>
            <a:r>
              <a:rPr lang="cs-CZ" dirty="0"/>
              <a:t>482 odpovědí (z 2150 zaměstnanců)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r>
              <a:rPr lang="cs-CZ" b="1" dirty="0"/>
              <a:t>Charakteristika</a:t>
            </a:r>
          </a:p>
          <a:p>
            <a:pPr lvl="1"/>
            <a:r>
              <a:rPr lang="cs-CZ" dirty="0">
                <a:solidFill>
                  <a:schemeClr val="bg2"/>
                </a:solidFill>
              </a:rPr>
              <a:t>8 otázek</a:t>
            </a:r>
          </a:p>
          <a:p>
            <a:pPr lvl="1"/>
            <a:r>
              <a:rPr lang="cs-CZ" dirty="0">
                <a:solidFill>
                  <a:schemeClr val="bg2"/>
                </a:solidFill>
              </a:rPr>
              <a:t>7 uzavřených, 1 otevřená otázka</a:t>
            </a:r>
          </a:p>
        </p:txBody>
      </p:sp>
    </p:spTree>
    <p:extLst>
      <p:ext uri="{BB962C8B-B14F-4D97-AF65-F5344CB8AC3E}">
        <p14:creationId xmlns:p14="http://schemas.microsoft.com/office/powerpoint/2010/main" val="65997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1"/>
            <a:ext cx="8373934" cy="1482336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1.</a:t>
            </a:r>
            <a:r>
              <a:rPr lang="cs-CZ" sz="3100" dirty="0"/>
              <a:t> </a:t>
            </a:r>
            <a:r>
              <a:rPr lang="en-US" sz="3100" dirty="0" err="1"/>
              <a:t>Jak</a:t>
            </a:r>
            <a:r>
              <a:rPr lang="en-US" sz="3100" dirty="0"/>
              <a:t> se </a:t>
            </a:r>
            <a:r>
              <a:rPr lang="en-US" sz="3100" dirty="0" err="1"/>
              <a:t>Vám</a:t>
            </a:r>
            <a:r>
              <a:rPr lang="en-US" sz="3100" dirty="0"/>
              <a:t> </a:t>
            </a:r>
            <a:r>
              <a:rPr lang="en-US" sz="3100" dirty="0" err="1"/>
              <a:t>líbí</a:t>
            </a:r>
            <a:r>
              <a:rPr lang="en-US" sz="3100" dirty="0"/>
              <a:t> </a:t>
            </a:r>
            <a:r>
              <a:rPr lang="en-US" sz="3100" dirty="0" err="1"/>
              <a:t>aktuální</a:t>
            </a:r>
            <a:r>
              <a:rPr lang="en-US" sz="3100" dirty="0"/>
              <a:t> </a:t>
            </a:r>
            <a:r>
              <a:rPr lang="en-US" sz="3100" dirty="0" err="1" smtClean="0"/>
              <a:t>vizuál</a:t>
            </a:r>
            <a:r>
              <a:rPr lang="cs-CZ" sz="3100" dirty="0" smtClean="0"/>
              <a:t>n</a:t>
            </a:r>
            <a:r>
              <a:rPr lang="en-US" sz="3100" dirty="0" smtClean="0"/>
              <a:t>í </a:t>
            </a:r>
            <a:r>
              <a:rPr lang="en-US" sz="3100" dirty="0" err="1"/>
              <a:t>styl</a:t>
            </a:r>
            <a:r>
              <a:rPr lang="en-US" sz="3100" dirty="0"/>
              <a:t> </a:t>
            </a:r>
            <a:r>
              <a:rPr lang="en-US" sz="3100" dirty="0" err="1"/>
              <a:t>hlavního</a:t>
            </a:r>
            <a:r>
              <a:rPr lang="en-US" sz="3100" dirty="0"/>
              <a:t> </a:t>
            </a:r>
            <a:r>
              <a:rPr lang="en-US" sz="3100" dirty="0" err="1"/>
              <a:t>města</a:t>
            </a:r>
            <a:r>
              <a:rPr lang="en-US" sz="3100" dirty="0"/>
              <a:t> Prahy? </a:t>
            </a:r>
            <a:r>
              <a:rPr lang="cs-CZ" sz="3100" dirty="0" smtClean="0"/>
              <a:t>(známkování jako ve škole)</a:t>
            </a:r>
            <a:r>
              <a:rPr lang="en-US" dirty="0"/>
              <a:t/>
            </a:r>
            <a:br>
              <a:rPr lang="en-US" dirty="0"/>
            </a:b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74400" y="2334184"/>
            <a:ext cx="8373934" cy="4109938"/>
          </a:xfrm>
        </p:spPr>
        <p:txBody>
          <a:bodyPr/>
          <a:lstStyle/>
          <a:p>
            <a:endParaRPr lang="cs-CZ" dirty="0"/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7084294"/>
              </p:ext>
            </p:extLst>
          </p:nvPr>
        </p:nvGraphicFramePr>
        <p:xfrm>
          <a:off x="374400" y="1773937"/>
          <a:ext cx="8373934" cy="4197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35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/>
              <a:t>2.</a:t>
            </a:r>
            <a:r>
              <a:rPr lang="cs-CZ" sz="3100" dirty="0"/>
              <a:t> </a:t>
            </a:r>
            <a:r>
              <a:rPr lang="cs-CZ" sz="3100" dirty="0" smtClean="0"/>
              <a:t>Víte</a:t>
            </a:r>
            <a:r>
              <a:rPr lang="en-US" sz="3100" dirty="0" smtClean="0"/>
              <a:t>, </a:t>
            </a:r>
            <a:r>
              <a:rPr lang="cs-CZ" sz="3100" dirty="0" smtClean="0"/>
              <a:t>kde najdete grafický manuál?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0258798"/>
              </p:ext>
            </p:extLst>
          </p:nvPr>
        </p:nvGraphicFramePr>
        <p:xfrm>
          <a:off x="374400" y="1426465"/>
          <a:ext cx="8373934" cy="4521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2344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2073439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3.</a:t>
            </a:r>
            <a:r>
              <a:rPr lang="cs-CZ" sz="3100" dirty="0"/>
              <a:t> </a:t>
            </a:r>
            <a:r>
              <a:rPr lang="cs-CZ" sz="3100" dirty="0" smtClean="0"/>
              <a:t>Víte, kdo má na Vašem odboru přístupové údaje do grafického manuálu? 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74400" y="2365039"/>
            <a:ext cx="8373934" cy="3583324"/>
          </a:xfrm>
        </p:spPr>
        <p:txBody>
          <a:bodyPr/>
          <a:lstStyle/>
          <a:p>
            <a:endParaRPr lang="cs-CZ" dirty="0"/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9846904"/>
              </p:ext>
            </p:extLst>
          </p:nvPr>
        </p:nvGraphicFramePr>
        <p:xfrm>
          <a:off x="374400" y="1746504"/>
          <a:ext cx="8373934" cy="4201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521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/>
              <a:t>4</a:t>
            </a:r>
            <a:r>
              <a:rPr lang="cs-CZ" sz="3100" dirty="0"/>
              <a:t>. </a:t>
            </a:r>
            <a:r>
              <a:rPr lang="cs-CZ" sz="3100" dirty="0" smtClean="0"/>
              <a:t>Umíte s manuálem pracovat</a:t>
            </a:r>
            <a:r>
              <a:rPr lang="en-US" sz="3100" dirty="0" smtClean="0"/>
              <a:t>?</a:t>
            </a:r>
            <a:r>
              <a:rPr lang="en-US" dirty="0"/>
              <a:t/>
            </a:r>
            <a:br>
              <a:rPr lang="en-US" dirty="0"/>
            </a:b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152406"/>
              </p:ext>
            </p:extLst>
          </p:nvPr>
        </p:nvGraphicFramePr>
        <p:xfrm>
          <a:off x="374400" y="1325880"/>
          <a:ext cx="8373934" cy="4622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206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5. Víte, na koho se obrátit v případě nejasností? (odbor MHMP, oddělení, případně konkrétní osoba) 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6787357"/>
              </p:ext>
            </p:extLst>
          </p:nvPr>
        </p:nvGraphicFramePr>
        <p:xfrm>
          <a:off x="374650" y="1838325"/>
          <a:ext cx="8374063" cy="4110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974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6a. </a:t>
            </a:r>
            <a:r>
              <a:rPr lang="cs-CZ" sz="2800" dirty="0"/>
              <a:t>Víte, kdy se používá znak hlavního města Prahy?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2837488"/>
              </p:ext>
            </p:extLst>
          </p:nvPr>
        </p:nvGraphicFramePr>
        <p:xfrm>
          <a:off x="374650" y="1271016"/>
          <a:ext cx="8374063" cy="4677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830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6b. </a:t>
            </a:r>
            <a:r>
              <a:rPr lang="cs-CZ" sz="2800" dirty="0"/>
              <a:t>Víte, kdy se používá logo hlavního města Prahy?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2778586"/>
              </p:ext>
            </p:extLst>
          </p:nvPr>
        </p:nvGraphicFramePr>
        <p:xfrm>
          <a:off x="374650" y="1216152"/>
          <a:ext cx="8374063" cy="4732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94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mava">
  <a:themeElements>
    <a:clrScheme name="PrahaPPT_pos">
      <a:dk1>
        <a:srgbClr val="000000"/>
      </a:dk1>
      <a:lt1>
        <a:srgbClr val="FFFFFF"/>
      </a:lt1>
      <a:dk2>
        <a:srgbClr val="001871"/>
      </a:dk2>
      <a:lt2>
        <a:srgbClr val="FFFFFF"/>
      </a:lt2>
      <a:accent1>
        <a:srgbClr val="C81428"/>
      </a:accent1>
      <a:accent2>
        <a:srgbClr val="EF9600"/>
      </a:accent2>
      <a:accent3>
        <a:srgbClr val="6A2C3E"/>
      </a:accent3>
      <a:accent4>
        <a:srgbClr val="00B140"/>
      </a:accent4>
      <a:accent5>
        <a:srgbClr val="0057B8"/>
      </a:accent5>
      <a:accent6>
        <a:srgbClr val="C83737"/>
      </a:accent6>
      <a:hlink>
        <a:srgbClr val="0096FF"/>
      </a:hlink>
      <a:folHlink>
        <a:srgbClr val="75787B"/>
      </a:folHlink>
    </a:clrScheme>
    <a:fontScheme name="Nordic_negati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39A0D0D7-44C4-46E2-BE30-9C1B800E9981}" vid="{E474D25C-F3B5-4610-9821-BDCFF3B5703C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Praha_PPT_positive (1)</Template>
  <TotalTime>7264</TotalTime>
  <Words>161</Words>
  <Application>Microsoft Office PowerPoint</Application>
  <PresentationFormat>Předvádění na obrazovce (4:3)</PresentationFormat>
  <Paragraphs>22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Georgia</vt:lpstr>
      <vt:lpstr>Tmava</vt:lpstr>
      <vt:lpstr>Vizuální styl hl. m. Prahy – výstupy dotazníkového šetření          Odbor médií a marketingu, oddělení marketingu 11. 2. 2020</vt:lpstr>
      <vt:lpstr>Dotazník  16. 1. – 31. 1. 2020</vt:lpstr>
      <vt:lpstr>1. Jak se Vám líbí aktuální vizuální styl hlavního města Prahy? (známkování jako ve škole) </vt:lpstr>
      <vt:lpstr>2. Víte, kde najdete grafický manuál? </vt:lpstr>
      <vt:lpstr>3. Víte, kdo má na Vašem odboru přístupové údaje do grafického manuálu?  </vt:lpstr>
      <vt:lpstr>4. Umíte s manuálem pracovat? </vt:lpstr>
      <vt:lpstr>5. Víte, na koho se obrátit v případě nejasností? (odbor MHMP, oddělení, případně konkrétní osoba) </vt:lpstr>
      <vt:lpstr>6a. Víte, kdy se používá znak hlavního města Prahy?</vt:lpstr>
      <vt:lpstr>6b. Víte, kdy se používá logo hlavního města Prahy?</vt:lpstr>
      <vt:lpstr>Doporučení</vt:lpstr>
      <vt:lpstr>Děkuji za pozornost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Vizuální styl hl. m. Prahy – výstupy dotazníkového šetření</dc:title>
  <dc:creator>Trubková Iva (MHMP, OKM)</dc:creator>
  <cp:lastModifiedBy>Trubková Iva (MHMP, OKM)</cp:lastModifiedBy>
  <cp:revision>15</cp:revision>
  <cp:lastPrinted>2020-02-11T10:20:56Z</cp:lastPrinted>
  <dcterms:created xsi:type="dcterms:W3CDTF">2020-02-05T08:49:47Z</dcterms:created>
  <dcterms:modified xsi:type="dcterms:W3CDTF">2020-02-11T12:10:37Z</dcterms:modified>
</cp:coreProperties>
</file>