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3"/>
  </p:notesMasterIdLst>
  <p:sldIdLst>
    <p:sldId id="256" r:id="rId2"/>
    <p:sldId id="299" r:id="rId3"/>
    <p:sldId id="276" r:id="rId4"/>
    <p:sldId id="291" r:id="rId5"/>
    <p:sldId id="292" r:id="rId6"/>
    <p:sldId id="293" r:id="rId7"/>
    <p:sldId id="296" r:id="rId8"/>
    <p:sldId id="297" r:id="rId9"/>
    <p:sldId id="298" r:id="rId10"/>
    <p:sldId id="300" r:id="rId11"/>
    <p:sldId id="275" r:id="rId1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A283C"/>
    <a:srgbClr val="00B331"/>
    <a:srgbClr val="0056BC"/>
    <a:srgbClr val="E90C24"/>
    <a:srgbClr val="FF9700"/>
    <a:srgbClr val="FF00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54" autoAdjust="0"/>
  </p:normalViewPr>
  <p:slideViewPr>
    <p:cSldViewPr snapToGrid="0" showGuides="1">
      <p:cViewPr varScale="1">
        <p:scale>
          <a:sx n="79" d="100"/>
          <a:sy n="79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0xz005243\AppData\Local\Microsoft\Windows\Temporary%20Internet%20Files\Content.Outlook\R7Y43XKN\Dotazn&#237;k%20-%20Vizu&#225;ln&#237;%20styl%20hlavn&#237;ho%20m&#283;sta%20Prahy%20(Odpov&#283;di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List4!$A$1</c:f>
              <c:strCache>
                <c:ptCount val="1"/>
                <c:pt idx="0">
                  <c:v>1.	Jak se Vám líbí aktuální vizuální styl hlavního města Prahy? (hodnocení jako ve škole)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List4!$B$2:$B$6</c:f>
              <c:numCache>
                <c:formatCode>General</c:formatCode>
                <c:ptCount val="5"/>
                <c:pt idx="0">
                  <c:v>91</c:v>
                </c:pt>
                <c:pt idx="1">
                  <c:v>193</c:v>
                </c:pt>
                <c:pt idx="2">
                  <c:v>147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List4!$B$1</c:f>
              <c:strCache>
                <c:ptCount val="1"/>
                <c:pt idx="0">
                  <c:v>Počet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List4!$B$2:$B$6</c:f>
              <c:numCache>
                <c:formatCode>General</c:formatCode>
                <c:ptCount val="5"/>
                <c:pt idx="0">
                  <c:v>91</c:v>
                </c:pt>
                <c:pt idx="1">
                  <c:v>193</c:v>
                </c:pt>
                <c:pt idx="2">
                  <c:v>147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861620327935632"/>
          <c:y val="0.23135847791377878"/>
          <c:w val="8.2318336897851105E-2"/>
          <c:h val="0.6433062980512115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87000445699005"/>
          <c:y val="0.17219588012472326"/>
          <c:w val="0.73359483201131226"/>
          <c:h val="0.71065737528378814"/>
        </c:manualLayout>
      </c:layout>
      <c:pie3DChart>
        <c:varyColors val="1"/>
        <c:ser>
          <c:idx val="0"/>
          <c:order val="0"/>
          <c:tx>
            <c:strRef>
              <c:f>List4!$E$1</c:f>
              <c:strCache>
                <c:ptCount val="1"/>
                <c:pt idx="0">
                  <c:v>2.	Víte, kde najdete grafický manuál?</c:v>
                </c:pt>
              </c:strCache>
            </c:strRef>
          </c:tx>
          <c:explosion val="10"/>
          <c:dPt>
            <c:idx val="0"/>
            <c:bubble3D val="0"/>
            <c:explosion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List4!$E$2:$E$3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List4!$F$2:$F$3</c:f>
              <c:numCache>
                <c:formatCode>General</c:formatCode>
                <c:ptCount val="2"/>
                <c:pt idx="0">
                  <c:v>240</c:v>
                </c:pt>
                <c:pt idx="1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782524438334476"/>
          <c:y val="0.37282968543914058"/>
          <c:w val="9.9596079930890313E-2"/>
          <c:h val="0.2632658540976617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tx>
            <c:strRef>
              <c:f>List4!$A$32</c:f>
              <c:strCache>
                <c:ptCount val="1"/>
                <c:pt idx="0">
                  <c:v>3.	Víte, kdo má na Vašem odboru přístupové údaje do grafického manuálu? 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List4!$A$33:$A$34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List4!$B$33:$B$34</c:f>
              <c:numCache>
                <c:formatCode>General</c:formatCode>
                <c:ptCount val="2"/>
                <c:pt idx="0">
                  <c:v>97</c:v>
                </c:pt>
                <c:pt idx="1">
                  <c:v>385</c:v>
                </c:pt>
              </c:numCache>
            </c:numRef>
          </c:val>
        </c:ser>
        <c:ser>
          <c:idx val="0"/>
          <c:order val="1"/>
          <c:tx>
            <c:strRef>
              <c:f>List4!$A$32</c:f>
              <c:strCache>
                <c:ptCount val="1"/>
                <c:pt idx="0">
                  <c:v>3.	Víte, kdo má na Vašem odboru přístupové údaje do grafického manuálu? 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List4!$A$33:$A$34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List4!$B$33:$B$34</c:f>
              <c:numCache>
                <c:formatCode>General</c:formatCode>
                <c:ptCount val="2"/>
                <c:pt idx="0">
                  <c:v>97</c:v>
                </c:pt>
                <c:pt idx="1">
                  <c:v>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57086788599004"/>
          <c:y val="0.41500345442338737"/>
          <c:w val="0.1053294664132772"/>
          <c:h val="0.2243973441279205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237368766404195E-2"/>
          <c:y val="0.19186662028022336"/>
          <c:w val="0.72632513123359577"/>
          <c:h val="0.71288420483298243"/>
        </c:manualLayout>
      </c:layout>
      <c:pie3DChart>
        <c:varyColors val="1"/>
        <c:ser>
          <c:idx val="0"/>
          <c:order val="0"/>
          <c:tx>
            <c:strRef>
              <c:f>List4!$E$32</c:f>
              <c:strCache>
                <c:ptCount val="1"/>
                <c:pt idx="0">
                  <c:v>4.	Umíte s manuálem pracovat?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List4!$E$33:$E$34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List4!$F$33:$F$34</c:f>
              <c:numCache>
                <c:formatCode>General</c:formatCode>
                <c:ptCount val="2"/>
                <c:pt idx="0">
                  <c:v>99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57086788599004"/>
          <c:y val="0.42273773640703494"/>
          <c:w val="0.1053294664132772"/>
          <c:h val="0.2012308103675015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List4!$A$59</c:f>
              <c:strCache>
                <c:ptCount val="1"/>
                <c:pt idx="0">
                  <c:v>5.	Víte, na koho se obrátit v případě nejasností? (odbor MHMP, oddělení, případně konkrétní osoba) 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List4!$A$60:$A$61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List4!$B$60:$B$61</c:f>
              <c:numCache>
                <c:formatCode>General</c:formatCode>
                <c:ptCount val="2"/>
                <c:pt idx="0">
                  <c:v>212</c:v>
                </c:pt>
                <c:pt idx="1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57263063342129"/>
          <c:y val="0.41310469635560548"/>
          <c:w val="0.10532784384354404"/>
          <c:h val="0.2386805182823127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List4!$E$59</c:f>
              <c:strCache>
                <c:ptCount val="1"/>
                <c:pt idx="0">
                  <c:v>6. Víte, kdy se používá znak hlavního města Prahy?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List4!$E$60:$E$65</c:f>
              <c:strCache>
                <c:ptCount val="6"/>
                <c:pt idx="0">
                  <c:v>Na tiskovinách pro Radu HMP</c:v>
                </c:pt>
                <c:pt idx="1">
                  <c:v>Na tiskovinách Zastupitelstva HMP</c:v>
                </c:pt>
                <c:pt idx="2">
                  <c:v>Na tiskovinách ředitelů odborů MHMP</c:v>
                </c:pt>
                <c:pt idx="3">
                  <c:v>Na tiskovinách pro běžnou korespondenci</c:v>
                </c:pt>
                <c:pt idx="4">
                  <c:v>Na tiskovinách ředitele MHMP</c:v>
                </c:pt>
                <c:pt idx="5">
                  <c:v>Na veškerých tiskovinách</c:v>
                </c:pt>
              </c:strCache>
            </c:strRef>
          </c:cat>
          <c:val>
            <c:numRef>
              <c:f>List4!$F$60:$F$65</c:f>
              <c:numCache>
                <c:formatCode>General</c:formatCode>
                <c:ptCount val="6"/>
                <c:pt idx="0">
                  <c:v>262</c:v>
                </c:pt>
                <c:pt idx="1">
                  <c:v>327</c:v>
                </c:pt>
                <c:pt idx="2">
                  <c:v>83</c:v>
                </c:pt>
                <c:pt idx="3">
                  <c:v>19</c:v>
                </c:pt>
                <c:pt idx="4">
                  <c:v>226</c:v>
                </c:pt>
                <c:pt idx="5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398656"/>
        <c:axId val="156399048"/>
      </c:barChart>
      <c:catAx>
        <c:axId val="156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399048"/>
        <c:crosses val="autoZero"/>
        <c:auto val="1"/>
        <c:lblAlgn val="ctr"/>
        <c:lblOffset val="100"/>
        <c:noMultiLvlLbl val="0"/>
      </c:catAx>
      <c:valAx>
        <c:axId val="156399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39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List4!$J$59</c:f>
              <c:strCache>
                <c:ptCount val="1"/>
                <c:pt idx="0">
                  <c:v>6. Víte, kdy se používá logo hlavního města Prahy?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List4!$J$60:$J$65</c:f>
              <c:strCache>
                <c:ptCount val="6"/>
                <c:pt idx="0">
                  <c:v>Na tiskovinách pro Radu HMP</c:v>
                </c:pt>
                <c:pt idx="1">
                  <c:v>Na tiskovinách Zastupitelstva HMP</c:v>
                </c:pt>
                <c:pt idx="2">
                  <c:v>Na tiskovinách ředitelů odborů MHMP</c:v>
                </c:pt>
                <c:pt idx="3">
                  <c:v>Na tiskovinách pro běžnou korespondenci</c:v>
                </c:pt>
                <c:pt idx="4">
                  <c:v>Na tiskovinách ředitele MHMP</c:v>
                </c:pt>
                <c:pt idx="5">
                  <c:v>Na veškerých tiskovinách</c:v>
                </c:pt>
              </c:strCache>
            </c:strRef>
          </c:cat>
          <c:val>
            <c:numRef>
              <c:f>List4!$K$60:$K$65</c:f>
              <c:numCache>
                <c:formatCode>General</c:formatCode>
                <c:ptCount val="6"/>
                <c:pt idx="0">
                  <c:v>68</c:v>
                </c:pt>
                <c:pt idx="1">
                  <c:v>60</c:v>
                </c:pt>
                <c:pt idx="2">
                  <c:v>218</c:v>
                </c:pt>
                <c:pt idx="3">
                  <c:v>251</c:v>
                </c:pt>
                <c:pt idx="4">
                  <c:v>142</c:v>
                </c:pt>
                <c:pt idx="5">
                  <c:v>231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399832"/>
        <c:axId val="156400224"/>
      </c:barChart>
      <c:catAx>
        <c:axId val="156399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400224"/>
        <c:crosses val="autoZero"/>
        <c:auto val="1"/>
        <c:lblAlgn val="ctr"/>
        <c:lblOffset val="100"/>
        <c:noMultiLvlLbl val="0"/>
      </c:catAx>
      <c:valAx>
        <c:axId val="15640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39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11.2.2020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Chart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 smtClean="0"/>
              <a:t>Edit Master text styles</a:t>
            </a:r>
          </a:p>
          <a:p>
            <a:pPr lvl="0"/>
            <a:endParaRPr lang="cs-CZ" dirty="0" smtClean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3372" y="220057"/>
            <a:ext cx="6730724" cy="640019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cs-CZ" dirty="0" smtClean="0"/>
              <a:t>Vizuální styl hl. m. Prahy – výstupy </a:t>
            </a:r>
            <a:r>
              <a:rPr lang="cs-CZ" dirty="0" smtClean="0"/>
              <a:t>dotazníkového šetření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/>
              <a:t/>
            </a:r>
            <a:br>
              <a:rPr lang="cs-CZ" sz="1300" dirty="0"/>
            </a:b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/>
              <a:t/>
            </a:r>
            <a:br>
              <a:rPr lang="cs-CZ" sz="1300" dirty="0"/>
            </a:b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/>
              <a:t/>
            </a:r>
            <a:br>
              <a:rPr lang="cs-CZ" sz="1300" dirty="0"/>
            </a:b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dirty="0" smtClean="0"/>
              <a:t>Odbor médií a marketingu, oddělení marketingu</a:t>
            </a:r>
            <a:br>
              <a:rPr lang="cs-CZ" sz="1300" dirty="0" smtClean="0"/>
            </a:br>
            <a:r>
              <a:rPr lang="cs-CZ" sz="1300" dirty="0" smtClean="0"/>
              <a:t>11. 2. 2020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Zpřístupnění aplikace grafického manuálu na intranetu </a:t>
            </a:r>
          </a:p>
          <a:p>
            <a:r>
              <a:rPr lang="cs-CZ" dirty="0" smtClean="0"/>
              <a:t>Zařazení základních informací o jednotném vizuálním stylu do vstupního vzdělávání</a:t>
            </a:r>
          </a:p>
          <a:p>
            <a:r>
              <a:rPr lang="cs-CZ" dirty="0" smtClean="0"/>
              <a:t>Zjistit zájem zaměstnanců na proškolení ke způsobu práce v  aplikaci grafického manuálu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2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Dotazník </a:t>
            </a:r>
            <a:br>
              <a:rPr lang="cs-CZ" dirty="0"/>
            </a:br>
            <a:r>
              <a:rPr lang="cs-CZ" dirty="0"/>
              <a:t>16. 1. – 31. 1. 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374400" y="2295144"/>
            <a:ext cx="6087600" cy="3737356"/>
          </a:xfrm>
        </p:spPr>
        <p:txBody>
          <a:bodyPr/>
          <a:lstStyle/>
          <a:p>
            <a:r>
              <a:rPr lang="cs-CZ" dirty="0"/>
              <a:t>482 odpovědí (z 2150 zaměstnanců)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Charakteristika</a:t>
            </a:r>
          </a:p>
          <a:p>
            <a:pPr lvl="1"/>
            <a:r>
              <a:rPr lang="cs-CZ" dirty="0">
                <a:solidFill>
                  <a:schemeClr val="bg2"/>
                </a:solidFill>
              </a:rPr>
              <a:t>8 otázek</a:t>
            </a:r>
          </a:p>
          <a:p>
            <a:pPr lvl="1"/>
            <a:r>
              <a:rPr lang="cs-CZ" dirty="0">
                <a:solidFill>
                  <a:schemeClr val="bg2"/>
                </a:solidFill>
              </a:rPr>
              <a:t>7 uzavřených, 1 otevřená otázka</a:t>
            </a:r>
          </a:p>
        </p:txBody>
      </p:sp>
    </p:spTree>
    <p:extLst>
      <p:ext uri="{BB962C8B-B14F-4D97-AF65-F5344CB8AC3E}">
        <p14:creationId xmlns:p14="http://schemas.microsoft.com/office/powerpoint/2010/main" val="6599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148233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1.</a:t>
            </a:r>
            <a:r>
              <a:rPr lang="cs-CZ" sz="3100" dirty="0"/>
              <a:t> </a:t>
            </a:r>
            <a:r>
              <a:rPr lang="en-US" sz="3100" dirty="0" err="1"/>
              <a:t>Jak</a:t>
            </a:r>
            <a:r>
              <a:rPr lang="en-US" sz="3100" dirty="0"/>
              <a:t> se </a:t>
            </a:r>
            <a:r>
              <a:rPr lang="en-US" sz="3100" dirty="0" err="1"/>
              <a:t>Vám</a:t>
            </a:r>
            <a:r>
              <a:rPr lang="en-US" sz="3100" dirty="0"/>
              <a:t> </a:t>
            </a:r>
            <a:r>
              <a:rPr lang="en-US" sz="3100" dirty="0" err="1"/>
              <a:t>líbí</a:t>
            </a:r>
            <a:r>
              <a:rPr lang="en-US" sz="3100" dirty="0"/>
              <a:t> </a:t>
            </a:r>
            <a:r>
              <a:rPr lang="en-US" sz="3100" dirty="0" err="1"/>
              <a:t>aktuální</a:t>
            </a:r>
            <a:r>
              <a:rPr lang="en-US" sz="3100" dirty="0"/>
              <a:t> </a:t>
            </a:r>
            <a:r>
              <a:rPr lang="en-US" sz="3100" dirty="0" err="1" smtClean="0"/>
              <a:t>vizuál</a:t>
            </a:r>
            <a:r>
              <a:rPr lang="cs-CZ" sz="3100" dirty="0" smtClean="0"/>
              <a:t>n</a:t>
            </a:r>
            <a:r>
              <a:rPr lang="en-US" sz="3100" dirty="0" smtClean="0"/>
              <a:t>í </a:t>
            </a:r>
            <a:r>
              <a:rPr lang="en-US" sz="3100" dirty="0" err="1"/>
              <a:t>styl</a:t>
            </a:r>
            <a:r>
              <a:rPr lang="en-US" sz="3100" dirty="0"/>
              <a:t> </a:t>
            </a:r>
            <a:r>
              <a:rPr lang="en-US" sz="3100" dirty="0" err="1"/>
              <a:t>hlavního</a:t>
            </a:r>
            <a:r>
              <a:rPr lang="en-US" sz="3100" dirty="0"/>
              <a:t> </a:t>
            </a:r>
            <a:r>
              <a:rPr lang="en-US" sz="3100" dirty="0" err="1"/>
              <a:t>města</a:t>
            </a:r>
            <a:r>
              <a:rPr lang="en-US" sz="3100" dirty="0"/>
              <a:t> Prahy? </a:t>
            </a:r>
            <a:r>
              <a:rPr lang="cs-CZ" sz="3100" dirty="0" smtClean="0"/>
              <a:t>(známkování jako ve škole)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4400" y="2334184"/>
            <a:ext cx="8373934" cy="4109938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084294"/>
              </p:ext>
            </p:extLst>
          </p:nvPr>
        </p:nvGraphicFramePr>
        <p:xfrm>
          <a:off x="374400" y="1773937"/>
          <a:ext cx="8373934" cy="419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2.</a:t>
            </a:r>
            <a:r>
              <a:rPr lang="cs-CZ" sz="3100" dirty="0"/>
              <a:t> </a:t>
            </a:r>
            <a:r>
              <a:rPr lang="cs-CZ" sz="3100" dirty="0" smtClean="0"/>
              <a:t>Víte</a:t>
            </a:r>
            <a:r>
              <a:rPr lang="en-US" sz="3100" dirty="0" smtClean="0"/>
              <a:t>, </a:t>
            </a:r>
            <a:r>
              <a:rPr lang="cs-CZ" sz="3100" dirty="0" smtClean="0"/>
              <a:t>kde najdete grafický manuál?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258798"/>
              </p:ext>
            </p:extLst>
          </p:nvPr>
        </p:nvGraphicFramePr>
        <p:xfrm>
          <a:off x="374400" y="1426465"/>
          <a:ext cx="8373934" cy="452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4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2073439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3.</a:t>
            </a:r>
            <a:r>
              <a:rPr lang="cs-CZ" sz="3100" dirty="0"/>
              <a:t> </a:t>
            </a:r>
            <a:r>
              <a:rPr lang="cs-CZ" sz="3100" dirty="0" smtClean="0"/>
              <a:t>Víte, kdo má na Vašem odboru přístupové údaje do grafického manuálu?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4400" y="2365039"/>
            <a:ext cx="8373934" cy="3583324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846904"/>
              </p:ext>
            </p:extLst>
          </p:nvPr>
        </p:nvGraphicFramePr>
        <p:xfrm>
          <a:off x="374400" y="1746504"/>
          <a:ext cx="8373934" cy="420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4</a:t>
            </a:r>
            <a:r>
              <a:rPr lang="cs-CZ" sz="3100" dirty="0"/>
              <a:t>. </a:t>
            </a:r>
            <a:r>
              <a:rPr lang="cs-CZ" sz="3100" dirty="0" smtClean="0"/>
              <a:t>Umíte s manuálem pracovat</a:t>
            </a:r>
            <a:r>
              <a:rPr lang="en-US" sz="3100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52406"/>
              </p:ext>
            </p:extLst>
          </p:nvPr>
        </p:nvGraphicFramePr>
        <p:xfrm>
          <a:off x="374400" y="1325880"/>
          <a:ext cx="8373934" cy="462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0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5. Víte, na koho se obrátit v případě nejasností? (odbor MHMP, oddělení, případně konkrétní osoba)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787357"/>
              </p:ext>
            </p:extLst>
          </p:nvPr>
        </p:nvGraphicFramePr>
        <p:xfrm>
          <a:off x="374650" y="1838325"/>
          <a:ext cx="8374063" cy="41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7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6a. </a:t>
            </a:r>
            <a:r>
              <a:rPr lang="cs-CZ" sz="2800" dirty="0"/>
              <a:t>Víte, kdy se používá znak hlavního města Prahy?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837488"/>
              </p:ext>
            </p:extLst>
          </p:nvPr>
        </p:nvGraphicFramePr>
        <p:xfrm>
          <a:off x="374650" y="1271016"/>
          <a:ext cx="8374063" cy="467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3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6b. </a:t>
            </a:r>
            <a:r>
              <a:rPr lang="cs-CZ" sz="2800" dirty="0"/>
              <a:t>Víte, kdy se používá logo hlavního města Prahy?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778586"/>
              </p:ext>
            </p:extLst>
          </p:nvPr>
        </p:nvGraphicFramePr>
        <p:xfrm>
          <a:off x="374650" y="1216152"/>
          <a:ext cx="8374063" cy="473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Praha_PPT_positive (1)</Template>
  <TotalTime>7264</TotalTime>
  <Words>161</Words>
  <Application>Microsoft Office PowerPoint</Application>
  <PresentationFormat>Předvádění na obrazovce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Tmava</vt:lpstr>
      <vt:lpstr>Vizuální styl hl. m. Prahy – výstupy dotazníkového šetření          Odbor médií a marketingu, oddělení marketingu 11. 2. 2020</vt:lpstr>
      <vt:lpstr>Dotazník  16. 1. – 31. 1. 2020</vt:lpstr>
      <vt:lpstr>1. Jak se Vám líbí aktuální vizuální styl hlavního města Prahy? (známkování jako ve škole) </vt:lpstr>
      <vt:lpstr>2. Víte, kde najdete grafický manuál? </vt:lpstr>
      <vt:lpstr>3. Víte, kdo má na Vašem odboru přístupové údaje do grafického manuálu?  </vt:lpstr>
      <vt:lpstr>4. Umíte s manuálem pracovat? </vt:lpstr>
      <vt:lpstr>5. Víte, na koho se obrátit v případě nejasností? (odbor MHMP, oddělení, případně konkrétní osoba) </vt:lpstr>
      <vt:lpstr>6a. Víte, kdy se používá znak hlavního města Prahy?</vt:lpstr>
      <vt:lpstr>6b. Víte, kdy se používá logo hlavního města Prahy?</vt:lpstr>
      <vt:lpstr>Doporučení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Vizuální styl hl. m. Prahy – výstupy dotazníkového šetření</dc:title>
  <dc:creator>Trubková Iva (MHMP, OKM)</dc:creator>
  <cp:lastModifiedBy>Trubková Iva (MHMP, OKM)</cp:lastModifiedBy>
  <cp:revision>15</cp:revision>
  <cp:lastPrinted>2020-02-11T10:20:56Z</cp:lastPrinted>
  <dcterms:created xsi:type="dcterms:W3CDTF">2020-02-05T08:49:47Z</dcterms:created>
  <dcterms:modified xsi:type="dcterms:W3CDTF">2020-02-11T12:10:37Z</dcterms:modified>
</cp:coreProperties>
</file>