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5"/>
  </p:notesMasterIdLst>
  <p:sldIdLst>
    <p:sldId id="256" r:id="rId2"/>
    <p:sldId id="257" r:id="rId3"/>
    <p:sldId id="258" r:id="rId4"/>
    <p:sldId id="259" r:id="rId5"/>
    <p:sldId id="260" r:id="rId6"/>
    <p:sldId id="264" r:id="rId7"/>
    <p:sldId id="265" r:id="rId8"/>
    <p:sldId id="261" r:id="rId9"/>
    <p:sldId id="262" r:id="rId10"/>
    <p:sldId id="263"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5" d="100"/>
          <a:sy n="105" d="100"/>
        </p:scale>
        <p:origin x="83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272E22-E338-4664-BA2A-E0B242B5A5DC}" type="datetimeFigureOut">
              <a:rPr lang="cs-CZ" smtClean="0"/>
              <a:t>10.04.2026</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3AC739-FF2B-4592-A8D7-E8818CF1875B}" type="slidenum">
              <a:rPr lang="cs-CZ" smtClean="0"/>
              <a:t>‹#›</a:t>
            </a:fld>
            <a:endParaRPr lang="cs-CZ"/>
          </a:p>
        </p:txBody>
      </p:sp>
    </p:spTree>
    <p:extLst>
      <p:ext uri="{BB962C8B-B14F-4D97-AF65-F5344CB8AC3E}">
        <p14:creationId xmlns:p14="http://schemas.microsoft.com/office/powerpoint/2010/main" val="6060841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D13AC739-FF2B-4592-A8D7-E8818CF1875B}" type="slidenum">
              <a:rPr lang="cs-CZ" smtClean="0"/>
              <a:t>8</a:t>
            </a:fld>
            <a:endParaRPr lang="cs-CZ"/>
          </a:p>
        </p:txBody>
      </p:sp>
    </p:spTree>
    <p:extLst>
      <p:ext uri="{BB962C8B-B14F-4D97-AF65-F5344CB8AC3E}">
        <p14:creationId xmlns:p14="http://schemas.microsoft.com/office/powerpoint/2010/main" val="1051982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cs-CZ"/>
              <a:t>Kliknutím lze upravit styl.</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můžete upravit styl předlohy.</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dirty="0"/>
              <a:pPr/>
              <a:t>4/10/2026</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tický obrázek s popiskem">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cs-CZ"/>
              <a:t>Kliknutím lze upravit styl.</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923A1CC3-2375-41D4-9E03-427CAF2A4C1A}" type="datetimeFigureOut">
              <a:rPr lang="en-US" dirty="0"/>
              <a:t>4/10/2026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Název a popisek">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cs-CZ"/>
              <a:t>Kliknutím lze upravit styl.</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AFF16868-8199-4C2C-A5B1-63AEE139F88E}" type="datetimeFigureOut">
              <a:rPr lang="en-US" dirty="0"/>
              <a:t>4/10/2026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ce s popiskem">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cs-CZ"/>
              <a:t>Kliknutím lze upravit styl.</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AAD9FF7F-6988-44CC-821B-644E70CD2F73}" type="datetimeFigureOut">
              <a:rPr lang="en-US" dirty="0"/>
              <a:t>4/10/2026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Jmenovka">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cs-CZ"/>
              <a:t>Kliknutím lze upravit styl.</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5C12C299-16B2-4475-990D-751901EACC14}" type="datetimeFigureOut">
              <a:rPr lang="en-US" dirty="0"/>
              <a:t>4/10/2026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loupce">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cs-CZ"/>
              <a:t>Kliknutím lze upravit styl.</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t>4/10/2026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sloupce s obrázky">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cs-CZ"/>
              <a:t>Kliknutím lze upravit styl.</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t>4/10/2026</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cs-CZ"/>
              <a:t>Kliknutím lze upravit styl.</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dirty="0"/>
              <a:t>4/10/2026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Svislý nadpis a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cs-CZ"/>
              <a:t>Kliknutím lze upravit styl.</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dirty="0"/>
              <a:t>4/10/2026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t>4/10/2026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oddílu">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cs-CZ"/>
              <a:t>Kliknutím lze upravit styl.</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F34E6425-0181-43F2-84FC-787E803FD2F8}" type="datetimeFigureOut">
              <a:rPr lang="en-US" dirty="0"/>
              <a:t>4/10/2026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dirty="0"/>
              <a:t>4/10/2026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a:t>Kliknutím lze upravit styl.</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dirty="0"/>
              <a:t>4/10/2026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cs-CZ"/>
              <a:t>Kliknutím lze upravit styl.</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dirty="0"/>
              <a:t>4/10/2026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t>4/10/2026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titulkem">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cs-CZ"/>
              <a:t>Kliknutím lze upravit styl.</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76E86A4C-8E40-4F87-A4F0-01A0687C5742}" type="datetimeFigureOut">
              <a:rPr lang="en-US" dirty="0"/>
              <a:t>4/10/2026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cs-CZ"/>
              <a:t>Kliknutím lze upravit styl.</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cs-CZ"/>
              <a:t>Kliknutím na ikonu přidáte obrázek.</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35E72C73-2D91-4E12-BA25-F0AA0C03599B}" type="datetimeFigureOut">
              <a:rPr lang="en-US" dirty="0"/>
              <a:t>4/10/2026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cs-CZ"/>
              <a:t>Kliknutím lze upravit styl.</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dirty="0"/>
              <a:t>4/10/2026</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72"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png"/><Relationship Id="rId18" Type="http://schemas.openxmlformats.org/officeDocument/2006/relationships/image" Target="../media/image17.png"/><Relationship Id="rId26" Type="http://schemas.openxmlformats.org/officeDocument/2006/relationships/image" Target="../media/image25.jpeg"/><Relationship Id="rId3" Type="http://schemas.openxmlformats.org/officeDocument/2006/relationships/image" Target="../media/image2.png"/><Relationship Id="rId21" Type="http://schemas.openxmlformats.org/officeDocument/2006/relationships/image" Target="../media/image20.jpeg"/><Relationship Id="rId34" Type="http://schemas.openxmlformats.org/officeDocument/2006/relationships/image" Target="../media/image33.png"/><Relationship Id="rId7" Type="http://schemas.openxmlformats.org/officeDocument/2006/relationships/image" Target="../media/image6.jpeg"/><Relationship Id="rId12" Type="http://schemas.openxmlformats.org/officeDocument/2006/relationships/image" Target="../media/image11.png"/><Relationship Id="rId17" Type="http://schemas.openxmlformats.org/officeDocument/2006/relationships/image" Target="../media/image16.png"/><Relationship Id="rId25" Type="http://schemas.openxmlformats.org/officeDocument/2006/relationships/image" Target="../media/image24.png"/><Relationship Id="rId33" Type="http://schemas.openxmlformats.org/officeDocument/2006/relationships/image" Target="../media/image32.png"/><Relationship Id="rId2" Type="http://schemas.openxmlformats.org/officeDocument/2006/relationships/notesSlide" Target="../notesSlides/notesSlide1.xml"/><Relationship Id="rId16" Type="http://schemas.openxmlformats.org/officeDocument/2006/relationships/image" Target="../media/image15.jpeg"/><Relationship Id="rId20" Type="http://schemas.openxmlformats.org/officeDocument/2006/relationships/image" Target="../media/image19.jpeg"/><Relationship Id="rId29" Type="http://schemas.openxmlformats.org/officeDocument/2006/relationships/image" Target="../media/image28.jpe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24" Type="http://schemas.openxmlformats.org/officeDocument/2006/relationships/image" Target="../media/image23.jpeg"/><Relationship Id="rId32" Type="http://schemas.openxmlformats.org/officeDocument/2006/relationships/image" Target="../media/image31.png"/><Relationship Id="rId5" Type="http://schemas.openxmlformats.org/officeDocument/2006/relationships/image" Target="../media/image4.jpeg"/><Relationship Id="rId15" Type="http://schemas.openxmlformats.org/officeDocument/2006/relationships/image" Target="../media/image14.png"/><Relationship Id="rId23" Type="http://schemas.openxmlformats.org/officeDocument/2006/relationships/image" Target="../media/image22.png"/><Relationship Id="rId28" Type="http://schemas.openxmlformats.org/officeDocument/2006/relationships/image" Target="../media/image27.png"/><Relationship Id="rId10" Type="http://schemas.openxmlformats.org/officeDocument/2006/relationships/image" Target="../media/image9.png"/><Relationship Id="rId19" Type="http://schemas.openxmlformats.org/officeDocument/2006/relationships/image" Target="../media/image18.jpeg"/><Relationship Id="rId31" Type="http://schemas.openxmlformats.org/officeDocument/2006/relationships/image" Target="../media/image30.jpeg"/><Relationship Id="rId4" Type="http://schemas.openxmlformats.org/officeDocument/2006/relationships/image" Target="../media/image3.jpeg"/><Relationship Id="rId9" Type="http://schemas.openxmlformats.org/officeDocument/2006/relationships/image" Target="../media/image8.png"/><Relationship Id="rId14" Type="http://schemas.openxmlformats.org/officeDocument/2006/relationships/image" Target="../media/image13.jpeg"/><Relationship Id="rId22" Type="http://schemas.openxmlformats.org/officeDocument/2006/relationships/image" Target="../media/image21.png"/><Relationship Id="rId27" Type="http://schemas.openxmlformats.org/officeDocument/2006/relationships/image" Target="../media/image26.png"/><Relationship Id="rId30" Type="http://schemas.openxmlformats.org/officeDocument/2006/relationships/image" Target="../media/image29.jpeg"/><Relationship Id="rId35" Type="http://schemas.openxmlformats.org/officeDocument/2006/relationships/image" Target="../media/image3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2644355-505A-B704-E924-9957672A0B09}"/>
              </a:ext>
            </a:extLst>
          </p:cNvPr>
          <p:cNvSpPr>
            <a:spLocks noGrp="1"/>
          </p:cNvSpPr>
          <p:nvPr>
            <p:ph type="ctrTitle"/>
          </p:nvPr>
        </p:nvSpPr>
        <p:spPr/>
        <p:txBody>
          <a:bodyPr/>
          <a:lstStyle/>
          <a:p>
            <a:r>
              <a:rPr lang="cs-CZ" dirty="0"/>
              <a:t>Aktuální situace u osob pověřených k výkonu SPOD</a:t>
            </a:r>
          </a:p>
        </p:txBody>
      </p:sp>
      <p:sp>
        <p:nvSpPr>
          <p:cNvPr id="3" name="Podnadpis 2">
            <a:extLst>
              <a:ext uri="{FF2B5EF4-FFF2-40B4-BE49-F238E27FC236}">
                <a16:creationId xmlns:a16="http://schemas.microsoft.com/office/drawing/2014/main" id="{95A54BB3-26F4-7BC1-E742-135973179583}"/>
              </a:ext>
            </a:extLst>
          </p:cNvPr>
          <p:cNvSpPr>
            <a:spLocks noGrp="1"/>
          </p:cNvSpPr>
          <p:nvPr>
            <p:ph type="subTitle" idx="1"/>
          </p:nvPr>
        </p:nvSpPr>
        <p:spPr/>
        <p:txBody>
          <a:bodyPr/>
          <a:lstStyle/>
          <a:p>
            <a:r>
              <a:rPr lang="cs-CZ" dirty="0"/>
              <a:t>Mgr. Jana Klinecká, DiS.</a:t>
            </a:r>
          </a:p>
          <a:p>
            <a:r>
              <a:rPr lang="cs-CZ" dirty="0"/>
              <a:t>Bc. </a:t>
            </a:r>
            <a:r>
              <a:rPr lang="cs-CZ"/>
              <a:t>Petra Myslivečková, DiS.</a:t>
            </a:r>
            <a:endParaRPr lang="cs-CZ" dirty="0"/>
          </a:p>
        </p:txBody>
      </p:sp>
    </p:spTree>
    <p:extLst>
      <p:ext uri="{BB962C8B-B14F-4D97-AF65-F5344CB8AC3E}">
        <p14:creationId xmlns:p14="http://schemas.microsoft.com/office/powerpoint/2010/main" val="20683947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926B06A-583A-174F-453E-CEDBD9CA60DE}"/>
              </a:ext>
            </a:extLst>
          </p:cNvPr>
          <p:cNvSpPr>
            <a:spLocks noGrp="1"/>
          </p:cNvSpPr>
          <p:nvPr>
            <p:ph type="title"/>
          </p:nvPr>
        </p:nvSpPr>
        <p:spPr/>
        <p:txBody>
          <a:bodyPr/>
          <a:lstStyle/>
          <a:p>
            <a:r>
              <a:rPr lang="cs-CZ" dirty="0"/>
              <a:t>NEJVÍCE OHROŽENÉ ČINNOSTI</a:t>
            </a:r>
          </a:p>
        </p:txBody>
      </p:sp>
      <p:sp>
        <p:nvSpPr>
          <p:cNvPr id="3" name="Zástupný obsah 2">
            <a:extLst>
              <a:ext uri="{FF2B5EF4-FFF2-40B4-BE49-F238E27FC236}">
                <a16:creationId xmlns:a16="http://schemas.microsoft.com/office/drawing/2014/main" id="{42316D15-4FAE-48EF-4383-B1C683FAF709}"/>
              </a:ext>
            </a:extLst>
          </p:cNvPr>
          <p:cNvSpPr>
            <a:spLocks noGrp="1"/>
          </p:cNvSpPr>
          <p:nvPr>
            <p:ph idx="1"/>
          </p:nvPr>
        </p:nvSpPr>
        <p:spPr/>
        <p:txBody>
          <a:bodyPr>
            <a:normAutofit fontScale="92500" lnSpcReduction="20000"/>
          </a:bodyPr>
          <a:lstStyle/>
          <a:p>
            <a:r>
              <a:rPr lang="cs-CZ" dirty="0"/>
              <a:t>Podpora osvojitelských rodin</a:t>
            </a:r>
          </a:p>
          <a:p>
            <a:r>
              <a:rPr lang="cs-CZ" dirty="0"/>
              <a:t>Specifická psychosociální podpora ohrožených rodin</a:t>
            </a:r>
          </a:p>
          <a:p>
            <a:r>
              <a:rPr lang="cs-CZ" dirty="0"/>
              <a:t>Preventivní činnosti</a:t>
            </a:r>
          </a:p>
          <a:p>
            <a:r>
              <a:rPr lang="cs-CZ" dirty="0"/>
              <a:t>Rodinné konference</a:t>
            </a:r>
          </a:p>
          <a:p>
            <a:r>
              <a:rPr lang="cs-CZ" dirty="0"/>
              <a:t>Mentorské programy (Kámoš, Ve dvou se to lépe táhne, dobrovolnictví…)</a:t>
            </a:r>
          </a:p>
          <a:p>
            <a:r>
              <a:rPr lang="cs-CZ" dirty="0"/>
              <a:t>Práce s rodinou v konfliktu </a:t>
            </a:r>
          </a:p>
          <a:p>
            <a:pPr lvl="1"/>
            <a:r>
              <a:rPr lang="cs-CZ" dirty="0"/>
              <a:t>Asistované kontakty / předávání</a:t>
            </a:r>
          </a:p>
          <a:p>
            <a:pPr lvl="1"/>
            <a:r>
              <a:rPr lang="cs-CZ" dirty="0"/>
              <a:t>Rodičovské rozhovory</a:t>
            </a:r>
          </a:p>
          <a:p>
            <a:pPr lvl="1"/>
            <a:r>
              <a:rPr lang="cs-CZ" dirty="0"/>
              <a:t>Mediace</a:t>
            </a:r>
          </a:p>
          <a:p>
            <a:pPr lvl="1"/>
            <a:r>
              <a:rPr lang="cs-CZ" dirty="0"/>
              <a:t>POČTY KLIENTŮ NARŮSTAJÍ</a:t>
            </a:r>
          </a:p>
        </p:txBody>
      </p:sp>
    </p:spTree>
    <p:extLst>
      <p:ext uri="{BB962C8B-B14F-4D97-AF65-F5344CB8AC3E}">
        <p14:creationId xmlns:p14="http://schemas.microsoft.com/office/powerpoint/2010/main" val="12988606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C2512E5-4C52-748C-E896-1D1635FA6508}"/>
              </a:ext>
            </a:extLst>
          </p:cNvPr>
          <p:cNvSpPr>
            <a:spLocks noGrp="1"/>
          </p:cNvSpPr>
          <p:nvPr>
            <p:ph type="title"/>
          </p:nvPr>
        </p:nvSpPr>
        <p:spPr/>
        <p:txBody>
          <a:bodyPr/>
          <a:lstStyle/>
          <a:p>
            <a:r>
              <a:rPr lang="cs-CZ" dirty="0"/>
              <a:t>OSTATNÍ KRAJE</a:t>
            </a:r>
          </a:p>
        </p:txBody>
      </p:sp>
      <p:sp>
        <p:nvSpPr>
          <p:cNvPr id="3" name="Zástupný obsah 2">
            <a:extLst>
              <a:ext uri="{FF2B5EF4-FFF2-40B4-BE49-F238E27FC236}">
                <a16:creationId xmlns:a16="http://schemas.microsoft.com/office/drawing/2014/main" id="{9762BE4B-E92D-F932-08AE-41C5EC987BDD}"/>
              </a:ext>
            </a:extLst>
          </p:cNvPr>
          <p:cNvSpPr>
            <a:spLocks noGrp="1"/>
          </p:cNvSpPr>
          <p:nvPr>
            <p:ph idx="1"/>
          </p:nvPr>
        </p:nvSpPr>
        <p:spPr/>
        <p:txBody>
          <a:bodyPr>
            <a:normAutofit/>
          </a:bodyPr>
          <a:lstStyle/>
          <a:p>
            <a:r>
              <a:rPr lang="cs-CZ" dirty="0"/>
              <a:t>Pověření vydávané dle sídla organizace (výjimka u ZDVOP)</a:t>
            </a:r>
          </a:p>
          <a:p>
            <a:r>
              <a:rPr lang="cs-CZ" dirty="0"/>
              <a:t>Žádosti o metodické konzultace z jiných krajů</a:t>
            </a:r>
          </a:p>
          <a:p>
            <a:r>
              <a:rPr lang="cs-CZ" dirty="0"/>
              <a:t>Průzkum Asociace dítě a rodina k NDT Rodina (příklady)</a:t>
            </a:r>
          </a:p>
          <a:p>
            <a:pPr lvl="1"/>
            <a:r>
              <a:rPr lang="cs-CZ" dirty="0"/>
              <a:t>Domino – Zlínský kraj</a:t>
            </a:r>
          </a:p>
          <a:p>
            <a:pPr lvl="1"/>
            <a:r>
              <a:rPr lang="cs-CZ" dirty="0"/>
              <a:t>Na dlani – Zlínský kraj, Olomoucký kraj, Moravskoslezský kraj</a:t>
            </a:r>
          </a:p>
          <a:p>
            <a:pPr lvl="1"/>
            <a:r>
              <a:rPr lang="cs-CZ" dirty="0"/>
              <a:t>Rodinné a komunitní centrum Chaloupka – Moravskoslezský kraj</a:t>
            </a:r>
          </a:p>
          <a:p>
            <a:pPr lvl="1"/>
            <a:r>
              <a:rPr lang="cs-CZ" dirty="0"/>
              <a:t>Spolu pro rodinu – Moravskoslezský kraj</a:t>
            </a:r>
          </a:p>
          <a:p>
            <a:pPr lvl="1"/>
            <a:r>
              <a:rPr lang="cs-CZ" dirty="0"/>
              <a:t>Střed, </a:t>
            </a:r>
            <a:r>
              <a:rPr lang="cs-CZ" dirty="0" err="1"/>
              <a:t>z.ú</a:t>
            </a:r>
            <a:r>
              <a:rPr lang="cs-CZ" dirty="0"/>
              <a:t>. – Vysočina</a:t>
            </a:r>
          </a:p>
          <a:p>
            <a:pPr lvl="1"/>
            <a:r>
              <a:rPr lang="cs-CZ" dirty="0"/>
              <a:t>Centrum pro náhradní rodinnou péči – Ústecký, Středočeský, Liberecký kraj</a:t>
            </a:r>
          </a:p>
          <a:p>
            <a:pPr lvl="1"/>
            <a:endParaRPr lang="cs-CZ" dirty="0"/>
          </a:p>
        </p:txBody>
      </p:sp>
    </p:spTree>
    <p:extLst>
      <p:ext uri="{BB962C8B-B14F-4D97-AF65-F5344CB8AC3E}">
        <p14:creationId xmlns:p14="http://schemas.microsoft.com/office/powerpoint/2010/main" val="6392921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1992B2-FAE1-1098-8408-62C37C61C488}"/>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E2F4640C-385F-5A43-9453-07098195F519}"/>
              </a:ext>
            </a:extLst>
          </p:cNvPr>
          <p:cNvSpPr>
            <a:spLocks noGrp="1"/>
          </p:cNvSpPr>
          <p:nvPr>
            <p:ph type="title"/>
          </p:nvPr>
        </p:nvSpPr>
        <p:spPr/>
        <p:txBody>
          <a:bodyPr/>
          <a:lstStyle/>
          <a:p>
            <a:r>
              <a:rPr lang="cs-CZ" dirty="0"/>
              <a:t>OSTATNÍ KRAJE</a:t>
            </a:r>
          </a:p>
        </p:txBody>
      </p:sp>
      <p:sp>
        <p:nvSpPr>
          <p:cNvPr id="3" name="Zástupný obsah 2">
            <a:extLst>
              <a:ext uri="{FF2B5EF4-FFF2-40B4-BE49-F238E27FC236}">
                <a16:creationId xmlns:a16="http://schemas.microsoft.com/office/drawing/2014/main" id="{4122D0D4-9859-3CE2-0D2B-AFA0A18AAFA4}"/>
              </a:ext>
            </a:extLst>
          </p:cNvPr>
          <p:cNvSpPr>
            <a:spLocks noGrp="1"/>
          </p:cNvSpPr>
          <p:nvPr>
            <p:ph idx="1"/>
          </p:nvPr>
        </p:nvSpPr>
        <p:spPr/>
        <p:txBody>
          <a:bodyPr>
            <a:normAutofit/>
          </a:bodyPr>
          <a:lstStyle/>
          <a:p>
            <a:r>
              <a:rPr lang="cs-CZ" dirty="0"/>
              <a:t>Průzkum Asociace dítě a rodina k NDT Rodina (příklady)</a:t>
            </a:r>
          </a:p>
          <a:p>
            <a:pPr lvl="1"/>
            <a:r>
              <a:rPr lang="cs-CZ" dirty="0"/>
              <a:t>PREVENT 99, </a:t>
            </a:r>
            <a:r>
              <a:rPr lang="cs-CZ" dirty="0" err="1"/>
              <a:t>z.ú</a:t>
            </a:r>
            <a:r>
              <a:rPr lang="cs-CZ" dirty="0"/>
              <a:t>. – Jihočeský kraj</a:t>
            </a:r>
          </a:p>
          <a:p>
            <a:pPr lvl="1"/>
            <a:r>
              <a:rPr lang="cs-CZ" dirty="0" err="1"/>
              <a:t>Amalthea</a:t>
            </a:r>
            <a:r>
              <a:rPr lang="cs-CZ" dirty="0"/>
              <a:t> – Pardubický kraj, Královehradecký kraj</a:t>
            </a:r>
          </a:p>
          <a:p>
            <a:pPr lvl="1"/>
            <a:r>
              <a:rPr lang="cs-CZ" dirty="0"/>
              <a:t>Děti patří domů - Pardubický, Jihomoravský, Vysočina, Olomoucký kraj</a:t>
            </a:r>
          </a:p>
          <a:p>
            <a:pPr lvl="1"/>
            <a:r>
              <a:rPr lang="cs-CZ" dirty="0" err="1"/>
              <a:t>Afori</a:t>
            </a:r>
            <a:r>
              <a:rPr lang="cs-CZ" dirty="0"/>
              <a:t> – Královehradecký kraj</a:t>
            </a:r>
          </a:p>
          <a:p>
            <a:pPr lvl="1"/>
            <a:r>
              <a:rPr lang="cs-CZ" dirty="0"/>
              <a:t>Diamant – Královehradecký kraj</a:t>
            </a:r>
          </a:p>
          <a:p>
            <a:pPr lvl="1"/>
            <a:r>
              <a:rPr lang="cs-CZ" dirty="0" err="1"/>
              <a:t>Salinger</a:t>
            </a:r>
            <a:r>
              <a:rPr lang="cs-CZ" dirty="0"/>
              <a:t> – Královehradecký kraj</a:t>
            </a:r>
          </a:p>
        </p:txBody>
      </p:sp>
    </p:spTree>
    <p:extLst>
      <p:ext uri="{BB962C8B-B14F-4D97-AF65-F5344CB8AC3E}">
        <p14:creationId xmlns:p14="http://schemas.microsoft.com/office/powerpoint/2010/main" val="5265451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78A995D-795C-5802-BF19-48FEB588C228}"/>
              </a:ext>
            </a:extLst>
          </p:cNvPr>
          <p:cNvSpPr>
            <a:spLocks noGrp="1"/>
          </p:cNvSpPr>
          <p:nvPr>
            <p:ph type="title"/>
          </p:nvPr>
        </p:nvSpPr>
        <p:spPr/>
        <p:txBody>
          <a:bodyPr/>
          <a:lstStyle/>
          <a:p>
            <a:r>
              <a:rPr lang="cs-CZ" dirty="0"/>
              <a:t>Ohrožené činnosti z průzkumu ADAR (mimo HMP)</a:t>
            </a:r>
          </a:p>
        </p:txBody>
      </p:sp>
      <p:sp>
        <p:nvSpPr>
          <p:cNvPr id="3" name="Zástupný obsah 2">
            <a:extLst>
              <a:ext uri="{FF2B5EF4-FFF2-40B4-BE49-F238E27FC236}">
                <a16:creationId xmlns:a16="http://schemas.microsoft.com/office/drawing/2014/main" id="{36163683-49BD-035C-1817-FE80BE599E5A}"/>
              </a:ext>
            </a:extLst>
          </p:cNvPr>
          <p:cNvSpPr>
            <a:spLocks noGrp="1"/>
          </p:cNvSpPr>
          <p:nvPr>
            <p:ph idx="1"/>
          </p:nvPr>
        </p:nvSpPr>
        <p:spPr/>
        <p:txBody>
          <a:bodyPr>
            <a:normAutofit fontScale="85000" lnSpcReduction="20000"/>
          </a:bodyPr>
          <a:lstStyle/>
          <a:p>
            <a:pPr>
              <a:lnSpc>
                <a:spcPct val="107000"/>
              </a:lnSpc>
              <a:spcAft>
                <a:spcPts val="800"/>
              </a:spcAft>
            </a:pPr>
            <a:r>
              <a:rPr lang="cs-CZ" sz="1800" kern="100" dirty="0">
                <a:effectLst/>
                <a:latin typeface="Aptos" panose="020B0004020202020204" pitchFamily="34" charset="0"/>
                <a:ea typeface="Aptos" panose="020B0004020202020204" pitchFamily="34" charset="0"/>
                <a:cs typeface="Times New Roman" panose="02020603050405020304" pitchFamily="18" charset="0"/>
              </a:rPr>
              <a:t>Poradenství pro rodiny v krizi, rodiny v rozvodu/rozchodu;</a:t>
            </a:r>
          </a:p>
          <a:p>
            <a:pPr>
              <a:lnSpc>
                <a:spcPct val="107000"/>
              </a:lnSpc>
              <a:spcAft>
                <a:spcPts val="800"/>
              </a:spcAft>
            </a:pPr>
            <a:r>
              <a:rPr lang="cs-CZ" sz="1800" kern="100" dirty="0">
                <a:effectLst/>
                <a:latin typeface="Aptos" panose="020B0004020202020204" pitchFamily="34" charset="0"/>
                <a:ea typeface="Aptos" panose="020B0004020202020204" pitchFamily="34" charset="0"/>
                <a:cs typeface="Times New Roman" panose="02020603050405020304" pitchFamily="18" charset="0"/>
              </a:rPr>
              <a:t>Asistované kontakty, edukace rodičů v rodinném konfliktu;</a:t>
            </a:r>
          </a:p>
          <a:p>
            <a:pPr>
              <a:lnSpc>
                <a:spcPct val="107000"/>
              </a:lnSpc>
              <a:spcAft>
                <a:spcPts val="800"/>
              </a:spcAft>
            </a:pPr>
            <a:r>
              <a:rPr lang="cs-CZ" sz="1800" kern="100" dirty="0">
                <a:effectLst/>
                <a:latin typeface="Aptos" panose="020B0004020202020204" pitchFamily="34" charset="0"/>
                <a:ea typeface="Aptos" panose="020B0004020202020204" pitchFamily="34" charset="0"/>
                <a:cs typeface="Times New Roman" panose="02020603050405020304" pitchFamily="18" charset="0"/>
              </a:rPr>
              <a:t>Psychologicko-sociální podpora rodin;</a:t>
            </a:r>
          </a:p>
          <a:p>
            <a:pPr>
              <a:lnSpc>
                <a:spcPct val="107000"/>
              </a:lnSpc>
              <a:spcAft>
                <a:spcPts val="800"/>
              </a:spcAft>
            </a:pPr>
            <a:r>
              <a:rPr lang="cs-CZ" sz="1800" kern="100" dirty="0">
                <a:effectLst/>
                <a:latin typeface="Aptos" panose="020B0004020202020204" pitchFamily="34" charset="0"/>
                <a:ea typeface="Aptos" panose="020B0004020202020204" pitchFamily="34" charset="0"/>
                <a:cs typeface="Times New Roman" panose="02020603050405020304" pitchFamily="18" charset="0"/>
              </a:rPr>
              <a:t>Asistované kontakty, vč. Individuální podpory jednotlivých aktérů</a:t>
            </a:r>
          </a:p>
          <a:p>
            <a:pPr>
              <a:lnSpc>
                <a:spcPct val="107000"/>
              </a:lnSpc>
              <a:spcAft>
                <a:spcPts val="800"/>
              </a:spcAft>
            </a:pPr>
            <a:r>
              <a:rPr lang="cs-CZ" sz="1800" kern="100" dirty="0">
                <a:effectLst/>
                <a:latin typeface="Aptos" panose="020B0004020202020204" pitchFamily="34" charset="0"/>
                <a:ea typeface="Aptos" panose="020B0004020202020204" pitchFamily="34" charset="0"/>
                <a:cs typeface="Times New Roman" panose="02020603050405020304" pitchFamily="18" charset="0"/>
              </a:rPr>
              <a:t>Podpora návratu dítěte do biologické rodiny</a:t>
            </a:r>
          </a:p>
          <a:p>
            <a:pPr>
              <a:lnSpc>
                <a:spcPct val="107000"/>
              </a:lnSpc>
              <a:spcAft>
                <a:spcPts val="800"/>
              </a:spcAft>
            </a:pPr>
            <a:r>
              <a:rPr lang="cs-CZ" sz="1800" kern="100" dirty="0">
                <a:effectLst/>
                <a:latin typeface="Aptos" panose="020B0004020202020204" pitchFamily="34" charset="0"/>
                <a:ea typeface="Aptos" panose="020B0004020202020204" pitchFamily="34" charset="0"/>
                <a:cs typeface="Times New Roman" panose="02020603050405020304" pitchFamily="18" charset="0"/>
              </a:rPr>
              <a:t>Podpora samoživitelů</a:t>
            </a:r>
          </a:p>
          <a:p>
            <a:pPr>
              <a:lnSpc>
                <a:spcPct val="107000"/>
              </a:lnSpc>
              <a:spcAft>
                <a:spcPts val="800"/>
              </a:spcAft>
            </a:pPr>
            <a:r>
              <a:rPr lang="cs-CZ" sz="1800" kern="100" dirty="0">
                <a:effectLst/>
                <a:latin typeface="Aptos" panose="020B0004020202020204" pitchFamily="34" charset="0"/>
                <a:ea typeface="Aptos" panose="020B0004020202020204" pitchFamily="34" charset="0"/>
                <a:cs typeface="Times New Roman" panose="02020603050405020304" pitchFamily="18" charset="0"/>
              </a:rPr>
              <a:t>Podpora adolescentů při odcházení z náhradní péče do samostatného dospělého života</a:t>
            </a:r>
          </a:p>
          <a:p>
            <a:pPr>
              <a:lnSpc>
                <a:spcPct val="107000"/>
              </a:lnSpc>
              <a:spcAft>
                <a:spcPts val="800"/>
              </a:spcAft>
            </a:pPr>
            <a:r>
              <a:rPr lang="cs-CZ" sz="1800" kern="100" dirty="0">
                <a:effectLst/>
                <a:latin typeface="Aptos" panose="020B0004020202020204" pitchFamily="34" charset="0"/>
                <a:ea typeface="Aptos" panose="020B0004020202020204" pitchFamily="34" charset="0"/>
                <a:cs typeface="Times New Roman" panose="02020603050405020304" pitchFamily="18" charset="0"/>
              </a:rPr>
              <a:t>Odborné krátkodobé poradenství</a:t>
            </a:r>
          </a:p>
          <a:p>
            <a:endParaRPr lang="cs-CZ" dirty="0"/>
          </a:p>
        </p:txBody>
      </p:sp>
    </p:spTree>
    <p:extLst>
      <p:ext uri="{BB962C8B-B14F-4D97-AF65-F5344CB8AC3E}">
        <p14:creationId xmlns:p14="http://schemas.microsoft.com/office/powerpoint/2010/main" val="6377119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93FF88-070D-26BA-9C4E-15E16D723D92}"/>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AF7253E1-1711-4AF2-A297-5943D1E05903}"/>
              </a:ext>
            </a:extLst>
          </p:cNvPr>
          <p:cNvSpPr>
            <a:spLocks noGrp="1"/>
          </p:cNvSpPr>
          <p:nvPr>
            <p:ph type="title"/>
          </p:nvPr>
        </p:nvSpPr>
        <p:spPr/>
        <p:txBody>
          <a:bodyPr/>
          <a:lstStyle/>
          <a:p>
            <a:r>
              <a:rPr lang="cs-CZ" dirty="0"/>
              <a:t>Ohrožené činnosti z průzkumu ADAR (mimo HMP)</a:t>
            </a:r>
          </a:p>
        </p:txBody>
      </p:sp>
      <p:sp>
        <p:nvSpPr>
          <p:cNvPr id="3" name="Zástupný obsah 2">
            <a:extLst>
              <a:ext uri="{FF2B5EF4-FFF2-40B4-BE49-F238E27FC236}">
                <a16:creationId xmlns:a16="http://schemas.microsoft.com/office/drawing/2014/main" id="{0FF3DA56-CC1D-A666-41E1-36BDA8A60EB0}"/>
              </a:ext>
            </a:extLst>
          </p:cNvPr>
          <p:cNvSpPr>
            <a:spLocks noGrp="1"/>
          </p:cNvSpPr>
          <p:nvPr>
            <p:ph idx="1"/>
          </p:nvPr>
        </p:nvSpPr>
        <p:spPr/>
        <p:txBody>
          <a:bodyPr>
            <a:normAutofit/>
          </a:bodyPr>
          <a:lstStyle/>
          <a:p>
            <a:r>
              <a:rPr lang="cs-CZ" sz="1800" dirty="0">
                <a:effectLst/>
                <a:latin typeface="Aptos" panose="020B0004020202020204" pitchFamily="34" charset="0"/>
                <a:ea typeface="Aptos" panose="020B0004020202020204" pitchFamily="34" charset="0"/>
                <a:cs typeface="Times New Roman" panose="02020603050405020304" pitchFamily="18" charset="0"/>
              </a:rPr>
              <a:t>Podpora rodin v agendě SPOD v trojstranném kontraktu, podpora rodičovských kompetencí a výchovné poradenství v terénní formě </a:t>
            </a:r>
          </a:p>
          <a:p>
            <a:pPr>
              <a:lnSpc>
                <a:spcPct val="107000"/>
              </a:lnSpc>
              <a:spcAft>
                <a:spcPts val="800"/>
              </a:spcAft>
            </a:pPr>
            <a:r>
              <a:rPr lang="cs-CZ" sz="1800" kern="100" dirty="0">
                <a:effectLst/>
                <a:latin typeface="Aptos" panose="020B0004020202020204" pitchFamily="34" charset="0"/>
                <a:ea typeface="Aptos" panose="020B0004020202020204" pitchFamily="34" charset="0"/>
                <a:cs typeface="Times New Roman" panose="02020603050405020304" pitchFamily="18" charset="0"/>
              </a:rPr>
              <a:t>Podpůrné programy pro adoptivní maminky, tatínky a celé rodiny s dětmi (včetně víkendových pobytů, seminářů, supervizí a terapií);</a:t>
            </a:r>
          </a:p>
          <a:p>
            <a:pPr>
              <a:lnSpc>
                <a:spcPct val="107000"/>
              </a:lnSpc>
              <a:spcAft>
                <a:spcPts val="800"/>
              </a:spcAft>
            </a:pPr>
            <a:r>
              <a:rPr lang="cs-CZ" sz="1800" kern="100" dirty="0">
                <a:effectLst/>
                <a:latin typeface="Aptos" panose="020B0004020202020204" pitchFamily="34" charset="0"/>
                <a:ea typeface="Aptos" panose="020B0004020202020204" pitchFamily="34" charset="0"/>
                <a:cs typeface="Times New Roman" panose="02020603050405020304" pitchFamily="18" charset="0"/>
              </a:rPr>
              <a:t>Rozvojový program pro mládež „Chci obstát v životě“ (mentoring, koučink, rozvoj sociálních do-</a:t>
            </a:r>
            <a:r>
              <a:rPr lang="cs-CZ" sz="1800" kern="100" dirty="0" err="1">
                <a:effectLst/>
                <a:latin typeface="Aptos" panose="020B0004020202020204" pitchFamily="34" charset="0"/>
                <a:ea typeface="Aptos" panose="020B0004020202020204" pitchFamily="34" charset="0"/>
                <a:cs typeface="Times New Roman" panose="02020603050405020304" pitchFamily="18" charset="0"/>
              </a:rPr>
              <a:t>vedností</a:t>
            </a:r>
            <a:r>
              <a:rPr lang="cs-CZ" sz="1800" kern="100" dirty="0">
                <a:effectLst/>
                <a:latin typeface="Aptos" panose="020B0004020202020204" pitchFamily="34" charset="0"/>
                <a:ea typeface="Aptos" panose="020B0004020202020204" pitchFamily="34" charset="0"/>
                <a:cs typeface="Times New Roman" panose="02020603050405020304" pitchFamily="18" charset="0"/>
              </a:rPr>
              <a:t>);</a:t>
            </a:r>
          </a:p>
          <a:p>
            <a:r>
              <a:rPr lang="cs-CZ" sz="1800" kern="100" dirty="0">
                <a:effectLst/>
                <a:latin typeface="Aptos" panose="020B0004020202020204" pitchFamily="34" charset="0"/>
                <a:ea typeface="Aptos" panose="020B0004020202020204" pitchFamily="34" charset="0"/>
                <a:cs typeface="Times New Roman" panose="02020603050405020304" pitchFamily="18" charset="0"/>
              </a:rPr>
              <a:t>Projekt Adopce-spolu to zvládneme</a:t>
            </a:r>
          </a:p>
          <a:p>
            <a:r>
              <a:rPr lang="cs-CZ" sz="1800" dirty="0">
                <a:effectLst/>
                <a:latin typeface="Aptos" panose="020B0004020202020204" pitchFamily="34" charset="0"/>
                <a:ea typeface="Aptos" panose="020B0004020202020204" pitchFamily="34" charset="0"/>
                <a:cs typeface="Times New Roman" panose="02020603050405020304" pitchFamily="18" charset="0"/>
              </a:rPr>
              <a:t>Poradenství a rodinná psychoterapie pro osvojitelské rodiny</a:t>
            </a:r>
            <a:endParaRPr lang="cs-CZ" dirty="0"/>
          </a:p>
        </p:txBody>
      </p:sp>
    </p:spTree>
    <p:extLst>
      <p:ext uri="{BB962C8B-B14F-4D97-AF65-F5344CB8AC3E}">
        <p14:creationId xmlns:p14="http://schemas.microsoft.com/office/powerpoint/2010/main" val="33467007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8E08BF-2D9C-0CF8-C2B9-89F1704B08F1}"/>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7B7FE75F-DC6D-FB9A-6456-8F9C14E6953A}"/>
              </a:ext>
            </a:extLst>
          </p:cNvPr>
          <p:cNvSpPr>
            <a:spLocks noGrp="1"/>
          </p:cNvSpPr>
          <p:nvPr>
            <p:ph type="title"/>
          </p:nvPr>
        </p:nvSpPr>
        <p:spPr/>
        <p:txBody>
          <a:bodyPr/>
          <a:lstStyle/>
          <a:p>
            <a:r>
              <a:rPr lang="cs-CZ" dirty="0"/>
              <a:t>Ohrožené činnosti z průzkumu ADAR (mimo HMP)</a:t>
            </a:r>
          </a:p>
        </p:txBody>
      </p:sp>
      <p:sp>
        <p:nvSpPr>
          <p:cNvPr id="3" name="Zástupný obsah 2">
            <a:extLst>
              <a:ext uri="{FF2B5EF4-FFF2-40B4-BE49-F238E27FC236}">
                <a16:creationId xmlns:a16="http://schemas.microsoft.com/office/drawing/2014/main" id="{68342BA4-F8BA-95DF-8B29-0A40893D8EBD}"/>
              </a:ext>
            </a:extLst>
          </p:cNvPr>
          <p:cNvSpPr>
            <a:spLocks noGrp="1"/>
          </p:cNvSpPr>
          <p:nvPr>
            <p:ph idx="1"/>
          </p:nvPr>
        </p:nvSpPr>
        <p:spPr/>
        <p:txBody>
          <a:bodyPr>
            <a:normAutofit fontScale="85000" lnSpcReduction="10000"/>
          </a:bodyPr>
          <a:lstStyle/>
          <a:p>
            <a:pPr>
              <a:lnSpc>
                <a:spcPct val="107000"/>
              </a:lnSpc>
              <a:spcAft>
                <a:spcPts val="800"/>
              </a:spcAft>
            </a:pPr>
            <a:r>
              <a:rPr lang="cs-CZ" sz="1800" kern="100" dirty="0">
                <a:effectLst/>
                <a:latin typeface="Aptos" panose="020B0004020202020204" pitchFamily="34" charset="0"/>
                <a:ea typeface="Aptos" panose="020B0004020202020204" pitchFamily="34" charset="0"/>
                <a:cs typeface="Times New Roman" panose="02020603050405020304" pitchFamily="18" charset="0"/>
              </a:rPr>
              <a:t>Podpora rodin s nejmenšími dětmi</a:t>
            </a:r>
          </a:p>
          <a:p>
            <a:pPr>
              <a:lnSpc>
                <a:spcPct val="107000"/>
              </a:lnSpc>
              <a:spcAft>
                <a:spcPts val="800"/>
              </a:spcAft>
            </a:pPr>
            <a:r>
              <a:rPr lang="cs-CZ" sz="1800" kern="100" dirty="0">
                <a:effectLst/>
                <a:latin typeface="Aptos" panose="020B0004020202020204" pitchFamily="34" charset="0"/>
                <a:ea typeface="Aptos" panose="020B0004020202020204" pitchFamily="34" charset="0"/>
                <a:cs typeface="Times New Roman" panose="02020603050405020304" pitchFamily="18" charset="0"/>
              </a:rPr>
              <a:t>Centrum pro předškoláky  - Individuální podpora rodin s předškolními dětmi</a:t>
            </a:r>
          </a:p>
          <a:p>
            <a:pPr>
              <a:lnSpc>
                <a:spcPct val="107000"/>
              </a:lnSpc>
              <a:spcAft>
                <a:spcPts val="800"/>
              </a:spcAft>
            </a:pPr>
            <a:r>
              <a:rPr lang="cs-CZ" sz="1800" kern="100" dirty="0">
                <a:effectLst/>
                <a:latin typeface="Aptos" panose="020B0004020202020204" pitchFamily="34" charset="0"/>
                <a:ea typeface="Aptos" panose="020B0004020202020204" pitchFamily="34" charset="0"/>
                <a:cs typeface="Times New Roman" panose="02020603050405020304" pitchFamily="18" charset="0"/>
              </a:rPr>
              <a:t>Skupinová podpora a společné rodinné aktivity (Triple P, </a:t>
            </a:r>
            <a:r>
              <a:rPr lang="cs-CZ" sz="1800" kern="100" dirty="0" err="1">
                <a:effectLst/>
                <a:latin typeface="Aptos" panose="020B0004020202020204" pitchFamily="34" charset="0"/>
                <a:ea typeface="Aptos" panose="020B0004020202020204" pitchFamily="34" charset="0"/>
                <a:cs typeface="Times New Roman" panose="02020603050405020304" pitchFamily="18" charset="0"/>
              </a:rPr>
              <a:t>Emogym</a:t>
            </a:r>
            <a:r>
              <a:rPr lang="cs-CZ" sz="1800" kern="100" dirty="0">
                <a:effectLst/>
                <a:latin typeface="Aptos" panose="020B0004020202020204" pitchFamily="34" charset="0"/>
                <a:ea typeface="Aptos" panose="020B0004020202020204" pitchFamily="34" charset="0"/>
                <a:cs typeface="Times New Roman" panose="02020603050405020304" pitchFamily="18" charset="0"/>
              </a:rPr>
              <a:t> pro děti,  semináře pro rodiče, společné aktivity s rodiči a dětmi)</a:t>
            </a:r>
          </a:p>
          <a:p>
            <a:pPr>
              <a:lnSpc>
                <a:spcPct val="107000"/>
              </a:lnSpc>
              <a:spcAft>
                <a:spcPts val="800"/>
              </a:spcAft>
            </a:pPr>
            <a:r>
              <a:rPr lang="cs-CZ" sz="1800" kern="100" dirty="0">
                <a:effectLst/>
                <a:latin typeface="Aptos" panose="020B0004020202020204" pitchFamily="34" charset="0"/>
                <a:ea typeface="Aptos" panose="020B0004020202020204" pitchFamily="34" charset="0"/>
                <a:cs typeface="Times New Roman" panose="02020603050405020304" pitchFamily="18" charset="0"/>
              </a:rPr>
              <a:t>Spolupráce s mateřskými školami, sociální pracovník pro MŠ – včasná identifikace ohrožení dítěte</a:t>
            </a:r>
          </a:p>
          <a:p>
            <a:pPr>
              <a:lnSpc>
                <a:spcPct val="107000"/>
              </a:lnSpc>
              <a:spcAft>
                <a:spcPts val="800"/>
              </a:spcAft>
            </a:pPr>
            <a:r>
              <a:rPr lang="cs-CZ" sz="1800" kern="100" dirty="0">
                <a:effectLst/>
                <a:latin typeface="Aptos" panose="020B0004020202020204" pitchFamily="34" charset="0"/>
                <a:ea typeface="Aptos" panose="020B0004020202020204" pitchFamily="34" charset="0"/>
                <a:cs typeface="Times New Roman" panose="02020603050405020304" pitchFamily="18" charset="0"/>
              </a:rPr>
              <a:t>Platforma pro systémové změny – včasná péče, spolupráce se školstvím a zdravotnictvím</a:t>
            </a:r>
          </a:p>
          <a:p>
            <a:pPr>
              <a:lnSpc>
                <a:spcPct val="107000"/>
              </a:lnSpc>
              <a:spcAft>
                <a:spcPts val="800"/>
              </a:spcAft>
            </a:pPr>
            <a:r>
              <a:rPr lang="cs-CZ" sz="1800" kern="100" dirty="0">
                <a:effectLst/>
                <a:latin typeface="Aptos" panose="020B0004020202020204" pitchFamily="34" charset="0"/>
                <a:ea typeface="Aptos" panose="020B0004020202020204" pitchFamily="34" charset="0"/>
                <a:cs typeface="Times New Roman" panose="02020603050405020304" pitchFamily="18" charset="0"/>
              </a:rPr>
              <a:t>Rodinné mediace se zapojením dítěte</a:t>
            </a:r>
          </a:p>
          <a:p>
            <a:pPr>
              <a:lnSpc>
                <a:spcPct val="107000"/>
              </a:lnSpc>
              <a:spcAft>
                <a:spcPts val="800"/>
              </a:spcAft>
            </a:pPr>
            <a:r>
              <a:rPr lang="cs-CZ" sz="1800" kern="100" dirty="0">
                <a:effectLst/>
                <a:latin typeface="Aptos" panose="020B0004020202020204" pitchFamily="34" charset="0"/>
                <a:ea typeface="Aptos" panose="020B0004020202020204" pitchFamily="34" charset="0"/>
                <a:cs typeface="Times New Roman" panose="02020603050405020304" pitchFamily="18" charset="0"/>
              </a:rPr>
              <a:t>Inovativní postupy – Realizace případových setkání se zapojením dítěte a rodinných konferencí </a:t>
            </a:r>
          </a:p>
        </p:txBody>
      </p:sp>
    </p:spTree>
    <p:extLst>
      <p:ext uri="{BB962C8B-B14F-4D97-AF65-F5344CB8AC3E}">
        <p14:creationId xmlns:p14="http://schemas.microsoft.com/office/powerpoint/2010/main" val="31124304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216F82-135F-1CD3-F258-6FF47C66F1A4}"/>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0434CD3F-F0B5-319F-2A12-7D79A5995AF2}"/>
              </a:ext>
            </a:extLst>
          </p:cNvPr>
          <p:cNvSpPr>
            <a:spLocks noGrp="1"/>
          </p:cNvSpPr>
          <p:nvPr>
            <p:ph type="title"/>
          </p:nvPr>
        </p:nvSpPr>
        <p:spPr/>
        <p:txBody>
          <a:bodyPr/>
          <a:lstStyle/>
          <a:p>
            <a:r>
              <a:rPr lang="cs-CZ" dirty="0"/>
              <a:t>Ohrožené činnosti z průzkumu ADAR (mimo HMP)</a:t>
            </a:r>
          </a:p>
        </p:txBody>
      </p:sp>
      <p:sp>
        <p:nvSpPr>
          <p:cNvPr id="3" name="Zástupný obsah 2">
            <a:extLst>
              <a:ext uri="{FF2B5EF4-FFF2-40B4-BE49-F238E27FC236}">
                <a16:creationId xmlns:a16="http://schemas.microsoft.com/office/drawing/2014/main" id="{E8ECCC46-AD6A-4445-EBE3-AF7AC0E74B5B}"/>
              </a:ext>
            </a:extLst>
          </p:cNvPr>
          <p:cNvSpPr>
            <a:spLocks noGrp="1"/>
          </p:cNvSpPr>
          <p:nvPr>
            <p:ph idx="1"/>
          </p:nvPr>
        </p:nvSpPr>
        <p:spPr/>
        <p:txBody>
          <a:bodyPr>
            <a:normAutofit/>
          </a:bodyPr>
          <a:lstStyle/>
          <a:p>
            <a:pPr marL="0" indent="0">
              <a:lnSpc>
                <a:spcPct val="107000"/>
              </a:lnSpc>
              <a:spcAft>
                <a:spcPts val="800"/>
              </a:spcAft>
              <a:buNone/>
            </a:pPr>
            <a:r>
              <a:rPr lang="cs-CZ" sz="1800" kern="100" dirty="0">
                <a:effectLst/>
                <a:latin typeface="Aptos" panose="020B0004020202020204" pitchFamily="34" charset="0"/>
                <a:ea typeface="Aptos" panose="020B0004020202020204" pitchFamily="34" charset="0"/>
                <a:cs typeface="Times New Roman" panose="02020603050405020304" pitchFamily="18" charset="0"/>
              </a:rPr>
              <a:t> </a:t>
            </a:r>
          </a:p>
          <a:p>
            <a:pPr>
              <a:lnSpc>
                <a:spcPct val="107000"/>
              </a:lnSpc>
              <a:spcAft>
                <a:spcPts val="800"/>
              </a:spcAft>
            </a:pPr>
            <a:r>
              <a:rPr lang="cs-CZ" sz="1800" kern="100" dirty="0">
                <a:effectLst/>
                <a:latin typeface="Aptos" panose="020B0004020202020204" pitchFamily="34" charset="0"/>
                <a:ea typeface="Aptos" panose="020B0004020202020204" pitchFamily="34" charset="0"/>
                <a:cs typeface="Times New Roman" panose="02020603050405020304" pitchFamily="18" charset="0"/>
              </a:rPr>
              <a:t>skupinové terapie pro děti a rodiče</a:t>
            </a:r>
          </a:p>
          <a:p>
            <a:pPr>
              <a:lnSpc>
                <a:spcPct val="107000"/>
              </a:lnSpc>
              <a:spcAft>
                <a:spcPts val="800"/>
              </a:spcAft>
            </a:pPr>
            <a:r>
              <a:rPr lang="cs-CZ" sz="1800" kern="100" dirty="0">
                <a:effectLst/>
                <a:latin typeface="Aptos" panose="020B0004020202020204" pitchFamily="34" charset="0"/>
                <a:ea typeface="Aptos" panose="020B0004020202020204" pitchFamily="34" charset="0"/>
                <a:cs typeface="Times New Roman" panose="02020603050405020304" pitchFamily="18" charset="0"/>
              </a:rPr>
              <a:t>letní tábor a víkendové pobyty pro ohrožené děti v evidenci SPOD</a:t>
            </a:r>
          </a:p>
        </p:txBody>
      </p:sp>
    </p:spTree>
    <p:extLst>
      <p:ext uri="{BB962C8B-B14F-4D97-AF65-F5344CB8AC3E}">
        <p14:creationId xmlns:p14="http://schemas.microsoft.com/office/powerpoint/2010/main" val="10578596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4586B4E-F684-47A5-D93A-FCAA50A8C5C1}"/>
              </a:ext>
            </a:extLst>
          </p:cNvPr>
          <p:cNvSpPr>
            <a:spLocks noGrp="1"/>
          </p:cNvSpPr>
          <p:nvPr>
            <p:ph type="title"/>
          </p:nvPr>
        </p:nvSpPr>
        <p:spPr/>
        <p:txBody>
          <a:bodyPr/>
          <a:lstStyle/>
          <a:p>
            <a:r>
              <a:rPr lang="cs-CZ" dirty="0"/>
              <a:t>Vzkazy organizací napříč ČR:</a:t>
            </a:r>
          </a:p>
        </p:txBody>
      </p:sp>
      <p:sp>
        <p:nvSpPr>
          <p:cNvPr id="3" name="Zástupný obsah 2">
            <a:extLst>
              <a:ext uri="{FF2B5EF4-FFF2-40B4-BE49-F238E27FC236}">
                <a16:creationId xmlns:a16="http://schemas.microsoft.com/office/drawing/2014/main" id="{2483A6DF-C220-8BB5-4AF0-AF5F228F1404}"/>
              </a:ext>
            </a:extLst>
          </p:cNvPr>
          <p:cNvSpPr>
            <a:spLocks noGrp="1"/>
          </p:cNvSpPr>
          <p:nvPr>
            <p:ph idx="1"/>
          </p:nvPr>
        </p:nvSpPr>
        <p:spPr/>
        <p:txBody>
          <a:bodyPr/>
          <a:lstStyle/>
          <a:p>
            <a:r>
              <a:rPr lang="cs-CZ" sz="1800" i="1" dirty="0">
                <a:effectLst/>
                <a:latin typeface="Aptos" panose="020B0004020202020204" pitchFamily="34" charset="0"/>
                <a:ea typeface="Aptos" panose="020B0004020202020204" pitchFamily="34" charset="0"/>
                <a:cs typeface="Times New Roman" panose="02020603050405020304" pitchFamily="18" charset="0"/>
              </a:rPr>
              <a:t>„Stát nadále vyžaduje poskytování odborných služeb pro ohrožené děti a rodiny, aniž by zajistil jejich systémové financování. </a:t>
            </a:r>
            <a:r>
              <a:rPr lang="cs-CZ" sz="1800" i="1" u="sng" dirty="0">
                <a:effectLst/>
                <a:latin typeface="Aptos" panose="020B0004020202020204" pitchFamily="34" charset="0"/>
                <a:ea typeface="Aptos" panose="020B0004020202020204" pitchFamily="34" charset="0"/>
                <a:cs typeface="Times New Roman" panose="02020603050405020304" pitchFamily="18" charset="0"/>
              </a:rPr>
              <a:t>Přenesení nákladů na rodiny je nereálné </a:t>
            </a:r>
            <a:r>
              <a:rPr lang="cs-CZ" sz="1800" i="1" dirty="0">
                <a:effectLst/>
                <a:latin typeface="Aptos" panose="020B0004020202020204" pitchFamily="34" charset="0"/>
                <a:ea typeface="Aptos" panose="020B0004020202020204" pitchFamily="34" charset="0"/>
                <a:cs typeface="Times New Roman" panose="02020603050405020304" pitchFamily="18" charset="0"/>
              </a:rPr>
              <a:t>a vedlo by k faktické nedostupnosti služby a k ohrožení nejlepšího zájmu dítěte.“</a:t>
            </a:r>
          </a:p>
          <a:p>
            <a:pPr marL="0" indent="0">
              <a:buNone/>
            </a:pPr>
            <a:endParaRPr lang="cs-CZ" sz="1800" i="1" dirty="0">
              <a:effectLst/>
              <a:latin typeface="Aptos" panose="020B0004020202020204" pitchFamily="34" charset="0"/>
              <a:ea typeface="Aptos" panose="020B0004020202020204" pitchFamily="34" charset="0"/>
              <a:cs typeface="Times New Roman" panose="02020603050405020304" pitchFamily="18" charset="0"/>
            </a:endParaRPr>
          </a:p>
          <a:p>
            <a:r>
              <a:rPr lang="cs-CZ" sz="1800" i="1" dirty="0">
                <a:effectLst/>
                <a:latin typeface="Aptos" panose="020B0004020202020204" pitchFamily="34" charset="0"/>
                <a:ea typeface="Aptos" panose="020B0004020202020204" pitchFamily="34" charset="0"/>
                <a:cs typeface="Times New Roman" panose="02020603050405020304" pitchFamily="18" charset="0"/>
              </a:rPr>
              <a:t>„Současná právní úprava po novele zákona o sociálně-právní ochraně dětí vytvořila situaci, kdy je řada odborných služeb pro ohrožené děti a rodiny nadále vyžadována soudy a orgány veřejné moci, avšak </a:t>
            </a:r>
            <a:r>
              <a:rPr lang="cs-CZ" sz="1800" i="1" u="sng" dirty="0">
                <a:effectLst/>
                <a:latin typeface="Aptos" panose="020B0004020202020204" pitchFamily="34" charset="0"/>
                <a:ea typeface="Aptos" panose="020B0004020202020204" pitchFamily="34" charset="0"/>
                <a:cs typeface="Times New Roman" panose="02020603050405020304" pitchFamily="18" charset="0"/>
              </a:rPr>
              <a:t>není pro ně zajištěn stabilní právní ani finanční rámec.</a:t>
            </a:r>
            <a:r>
              <a:rPr lang="cs-CZ" sz="1800" i="1" dirty="0">
                <a:effectLst/>
                <a:latin typeface="Aptos" panose="020B0004020202020204" pitchFamily="34" charset="0"/>
                <a:ea typeface="Aptos" panose="020B0004020202020204" pitchFamily="34" charset="0"/>
                <a:cs typeface="Times New Roman" panose="02020603050405020304" pitchFamily="18" charset="0"/>
              </a:rPr>
              <a:t> Organizace tak stojí před zásadní nejistotou, na základě jakého mandátu a z jakých zdrojů mohou tyto služby dlouhodobě poskytovat.“</a:t>
            </a:r>
            <a:endParaRPr lang="cs-CZ" i="1" dirty="0"/>
          </a:p>
        </p:txBody>
      </p:sp>
    </p:spTree>
    <p:extLst>
      <p:ext uri="{BB962C8B-B14F-4D97-AF65-F5344CB8AC3E}">
        <p14:creationId xmlns:p14="http://schemas.microsoft.com/office/powerpoint/2010/main" val="11048064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09AC76-2833-241E-2BFF-7F360A00BB7B}"/>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78371477-8790-35DF-7281-DE3B4503F81D}"/>
              </a:ext>
            </a:extLst>
          </p:cNvPr>
          <p:cNvSpPr>
            <a:spLocks noGrp="1"/>
          </p:cNvSpPr>
          <p:nvPr>
            <p:ph type="title"/>
          </p:nvPr>
        </p:nvSpPr>
        <p:spPr/>
        <p:txBody>
          <a:bodyPr/>
          <a:lstStyle/>
          <a:p>
            <a:r>
              <a:rPr lang="cs-CZ" dirty="0"/>
              <a:t>Vzkazy organizací napříč ČR:</a:t>
            </a:r>
          </a:p>
        </p:txBody>
      </p:sp>
      <p:sp>
        <p:nvSpPr>
          <p:cNvPr id="3" name="Zástupný obsah 2">
            <a:extLst>
              <a:ext uri="{FF2B5EF4-FFF2-40B4-BE49-F238E27FC236}">
                <a16:creationId xmlns:a16="http://schemas.microsoft.com/office/drawing/2014/main" id="{802B8E84-C978-AE19-BE14-5A239DA8DBBA}"/>
              </a:ext>
            </a:extLst>
          </p:cNvPr>
          <p:cNvSpPr>
            <a:spLocks noGrp="1"/>
          </p:cNvSpPr>
          <p:nvPr>
            <p:ph idx="1"/>
          </p:nvPr>
        </p:nvSpPr>
        <p:spPr/>
        <p:txBody>
          <a:bodyPr>
            <a:normAutofit/>
          </a:bodyPr>
          <a:lstStyle/>
          <a:p>
            <a:pPr algn="just">
              <a:lnSpc>
                <a:spcPct val="107000"/>
              </a:lnSpc>
              <a:spcAft>
                <a:spcPts val="800"/>
              </a:spcAft>
            </a:pPr>
            <a:r>
              <a:rPr lang="cs-CZ" sz="1800" i="1" kern="100" dirty="0">
                <a:effectLst/>
                <a:latin typeface="Aptos" panose="020B0004020202020204" pitchFamily="34" charset="0"/>
                <a:ea typeface="Aptos" panose="020B0004020202020204" pitchFamily="34" charset="0"/>
                <a:cs typeface="Times New Roman" panose="02020603050405020304" pitchFamily="18" charset="0"/>
              </a:rPr>
              <a:t>„Současně je nutné zdůraznit, že cílovou skupinou jsou rodiny v obtížné sociální, psychické či konfliktní situaci, často s probíhajícím soudním řízením, u nichž nelze reálně očekávat finanční spoluúčast. </a:t>
            </a:r>
            <a:r>
              <a:rPr lang="cs-CZ" sz="1800" i="1" u="sng" kern="100" dirty="0">
                <a:effectLst/>
                <a:latin typeface="Aptos" panose="020B0004020202020204" pitchFamily="34" charset="0"/>
                <a:ea typeface="Aptos" panose="020B0004020202020204" pitchFamily="34" charset="0"/>
                <a:cs typeface="Times New Roman" panose="02020603050405020304" pitchFamily="18" charset="0"/>
              </a:rPr>
              <a:t>V řadě případů je služba realizována na základě rozhodnutí či doporučení soudu nebo orgánu sociálně-právní ochrany dětí, nikoli na základě dobrovolné poptávky klienta na trhu služeb.“</a:t>
            </a:r>
          </a:p>
          <a:p>
            <a:pPr marL="0" indent="0" algn="just">
              <a:buNone/>
            </a:pPr>
            <a:endParaRPr lang="cs-CZ" sz="1800" i="1" dirty="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07000"/>
              </a:lnSpc>
              <a:spcAft>
                <a:spcPts val="800"/>
              </a:spcAft>
            </a:pPr>
            <a:r>
              <a:rPr lang="cs-CZ" sz="1800" i="1" kern="100" dirty="0">
                <a:effectLst/>
                <a:latin typeface="Aptos" panose="020B0004020202020204" pitchFamily="34" charset="0"/>
                <a:ea typeface="Aptos" panose="020B0004020202020204" pitchFamily="34" charset="0"/>
                <a:cs typeface="Times New Roman" panose="02020603050405020304" pitchFamily="18" charset="0"/>
              </a:rPr>
              <a:t>„Živnostenské oprávnění samo o sobě nepředstavuje řešení, neboť služby jsou </a:t>
            </a:r>
            <a:r>
              <a:rPr lang="cs-CZ" sz="1800" i="1" u="sng" kern="100" dirty="0">
                <a:effectLst/>
                <a:latin typeface="Aptos" panose="020B0004020202020204" pitchFamily="34" charset="0"/>
                <a:ea typeface="Aptos" panose="020B0004020202020204" pitchFamily="34" charset="0"/>
                <a:cs typeface="Times New Roman" panose="02020603050405020304" pitchFamily="18" charset="0"/>
              </a:rPr>
              <a:t>poskytovány bezplatně ve veřejném zájmu a nejsou ekonomicky soběstačné</a:t>
            </a:r>
            <a:r>
              <a:rPr lang="cs-CZ" sz="1800" i="1" kern="100" dirty="0">
                <a:effectLst/>
                <a:latin typeface="Aptos" panose="020B0004020202020204" pitchFamily="34" charset="0"/>
                <a:ea typeface="Aptos" panose="020B0004020202020204" pitchFamily="34" charset="0"/>
                <a:cs typeface="Times New Roman" panose="02020603050405020304" pitchFamily="18" charset="0"/>
              </a:rPr>
              <a:t>. Dotační financování je navíc nestabilní, nepředvídatelné a časově opožděné, což znemožňuje plánování personálních kapacit i zajištění kontinuity péče.“</a:t>
            </a:r>
          </a:p>
        </p:txBody>
      </p:sp>
    </p:spTree>
    <p:extLst>
      <p:ext uri="{BB962C8B-B14F-4D97-AF65-F5344CB8AC3E}">
        <p14:creationId xmlns:p14="http://schemas.microsoft.com/office/powerpoint/2010/main" val="18079009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44D57A-C124-4F49-1697-F416871B005F}"/>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CC9FC7C8-49C5-5D9E-5034-AD383786F1C9}"/>
              </a:ext>
            </a:extLst>
          </p:cNvPr>
          <p:cNvSpPr>
            <a:spLocks noGrp="1"/>
          </p:cNvSpPr>
          <p:nvPr>
            <p:ph type="title"/>
          </p:nvPr>
        </p:nvSpPr>
        <p:spPr/>
        <p:txBody>
          <a:bodyPr/>
          <a:lstStyle/>
          <a:p>
            <a:r>
              <a:rPr lang="cs-CZ" dirty="0"/>
              <a:t>Vzkazy organizací napříč ČR:</a:t>
            </a:r>
          </a:p>
        </p:txBody>
      </p:sp>
      <p:sp>
        <p:nvSpPr>
          <p:cNvPr id="3" name="Zástupný obsah 2">
            <a:extLst>
              <a:ext uri="{FF2B5EF4-FFF2-40B4-BE49-F238E27FC236}">
                <a16:creationId xmlns:a16="http://schemas.microsoft.com/office/drawing/2014/main" id="{49B0C30A-890A-63A9-1F24-995730444265}"/>
              </a:ext>
            </a:extLst>
          </p:cNvPr>
          <p:cNvSpPr>
            <a:spLocks noGrp="1"/>
          </p:cNvSpPr>
          <p:nvPr>
            <p:ph idx="1"/>
          </p:nvPr>
        </p:nvSpPr>
        <p:spPr/>
        <p:txBody>
          <a:bodyPr>
            <a:normAutofit/>
          </a:bodyPr>
          <a:lstStyle/>
          <a:p>
            <a:pPr algn="just">
              <a:lnSpc>
                <a:spcPct val="107000"/>
              </a:lnSpc>
              <a:spcAft>
                <a:spcPts val="800"/>
              </a:spcAft>
            </a:pPr>
            <a:r>
              <a:rPr lang="cs-CZ" sz="1800" i="1" kern="100" dirty="0">
                <a:effectLst/>
                <a:latin typeface="Aptos" panose="020B0004020202020204" pitchFamily="34" charset="0"/>
                <a:ea typeface="Aptos" panose="020B0004020202020204" pitchFamily="34" charset="0"/>
                <a:cs typeface="Times New Roman" panose="02020603050405020304" pitchFamily="18" charset="0"/>
              </a:rPr>
              <a:t>„Tyto služby jsou často poskytovány v situacích vysoce konfliktních rodičovských sporů, kde nelze předpokládat schopnost ani ochotu rodičů službu hradit. Podmínění jejich dostupnosti finanční spoluúčastí </a:t>
            </a:r>
            <a:r>
              <a:rPr lang="cs-CZ" sz="1800" i="1" u="sng" kern="100" dirty="0">
                <a:effectLst/>
                <a:latin typeface="Aptos" panose="020B0004020202020204" pitchFamily="34" charset="0"/>
                <a:ea typeface="Aptos" panose="020B0004020202020204" pitchFamily="34" charset="0"/>
                <a:cs typeface="Times New Roman" panose="02020603050405020304" pitchFamily="18" charset="0"/>
              </a:rPr>
              <a:t>by mohlo vést k eskalaci konfliktu, nerealizovatelnosti soudních rozhodnutí a dalšímu zatížení systému ochrany dítěte.“</a:t>
            </a:r>
          </a:p>
          <a:p>
            <a:pPr marL="0" indent="0" algn="just">
              <a:buNone/>
            </a:pPr>
            <a:endParaRPr lang="cs-CZ" sz="1800" i="1"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cs-CZ" sz="1800" i="1" kern="100" dirty="0">
                <a:effectLst/>
                <a:latin typeface="Aptos" panose="020B0004020202020204" pitchFamily="34" charset="0"/>
                <a:ea typeface="Aptos" panose="020B0004020202020204" pitchFamily="34" charset="0"/>
                <a:cs typeface="Times New Roman" panose="02020603050405020304" pitchFamily="18" charset="0"/>
              </a:rPr>
              <a:t>„Přenesení finanční odpovědnosti na rodiny by proto vedlo k </a:t>
            </a:r>
            <a:r>
              <a:rPr lang="cs-CZ" sz="1800" i="1" u="sng" kern="100" dirty="0">
                <a:effectLst/>
                <a:latin typeface="Aptos" panose="020B0004020202020204" pitchFamily="34" charset="0"/>
                <a:ea typeface="Aptos" panose="020B0004020202020204" pitchFamily="34" charset="0"/>
                <a:cs typeface="Times New Roman" panose="02020603050405020304" pitchFamily="18" charset="0"/>
              </a:rPr>
              <a:t>faktické nedostupnosti služby a k ohrožení nejlepšího zájmu dítěte</a:t>
            </a:r>
            <a:r>
              <a:rPr lang="cs-CZ" sz="1800" i="1" kern="100" dirty="0">
                <a:effectLst/>
                <a:latin typeface="Aptos" panose="020B0004020202020204" pitchFamily="34" charset="0"/>
                <a:ea typeface="Aptos" panose="020B0004020202020204" pitchFamily="34" charset="0"/>
                <a:cs typeface="Times New Roman" panose="02020603050405020304" pitchFamily="18" charset="0"/>
              </a:rPr>
              <a:t>. Požadavek úhrady od rodin by v praxi znamenal, že službu využijí pouze ekonomicky silnější klienti, zatímco nejohroženější děti a rodiny by zůstaly bez potřebné podpory.“</a:t>
            </a:r>
          </a:p>
        </p:txBody>
      </p:sp>
    </p:spTree>
    <p:extLst>
      <p:ext uri="{BB962C8B-B14F-4D97-AF65-F5344CB8AC3E}">
        <p14:creationId xmlns:p14="http://schemas.microsoft.com/office/powerpoint/2010/main" val="37549214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7E2F1F0-6105-81D4-3464-FCA4D7EBD765}"/>
              </a:ext>
            </a:extLst>
          </p:cNvPr>
          <p:cNvSpPr>
            <a:spLocks noGrp="1"/>
          </p:cNvSpPr>
          <p:nvPr>
            <p:ph type="title"/>
          </p:nvPr>
        </p:nvSpPr>
        <p:spPr/>
        <p:txBody>
          <a:bodyPr/>
          <a:lstStyle/>
          <a:p>
            <a:r>
              <a:rPr lang="cs-CZ" dirty="0"/>
              <a:t>Co přinesla novela SPOD pro NNO?</a:t>
            </a:r>
          </a:p>
        </p:txBody>
      </p:sp>
      <p:sp>
        <p:nvSpPr>
          <p:cNvPr id="3" name="Zástupný obsah 2">
            <a:extLst>
              <a:ext uri="{FF2B5EF4-FFF2-40B4-BE49-F238E27FC236}">
                <a16:creationId xmlns:a16="http://schemas.microsoft.com/office/drawing/2014/main" id="{E0C4E6CC-A505-4453-6513-7713766646B0}"/>
              </a:ext>
            </a:extLst>
          </p:cNvPr>
          <p:cNvSpPr>
            <a:spLocks noGrp="1"/>
          </p:cNvSpPr>
          <p:nvPr>
            <p:ph idx="1"/>
          </p:nvPr>
        </p:nvSpPr>
        <p:spPr/>
        <p:txBody>
          <a:bodyPr/>
          <a:lstStyle/>
          <a:p>
            <a:r>
              <a:rPr lang="cs-CZ" dirty="0"/>
              <a:t>Část šestá zákona č. 359/1999 Sb., § 48 a následující</a:t>
            </a:r>
          </a:p>
          <a:p>
            <a:r>
              <a:rPr lang="cs-CZ" dirty="0"/>
              <a:t>Aktuálně: přechodné období, do konce r. 2026. Poté???</a:t>
            </a:r>
          </a:p>
          <a:p>
            <a:r>
              <a:rPr lang="cs-CZ" dirty="0"/>
              <a:t>Výrazná eliminace činností, které zákon definoval jako činnosti SPOD, které mohly NNO vykonávat na základě POVĚŘENÍ</a:t>
            </a:r>
          </a:p>
          <a:p>
            <a:r>
              <a:rPr lang="cs-CZ" dirty="0"/>
              <a:t>Toto pověření vydává krajský úřad (v Praze Magistrát hlavního města Prahy). Pro organizace to znamenalo splnění určitých povinností (standardy kvality, kvalita personálu, kontrolní činnost vůči nim atd.), ale také jim to dávalo určitou prestiž a klientům garanci odborné pomoci. Toto pověření mělo vliv i na financování (Nadace, NDT Rodina MPSV, Rodina MHMP)</a:t>
            </a:r>
          </a:p>
        </p:txBody>
      </p:sp>
    </p:spTree>
    <p:extLst>
      <p:ext uri="{BB962C8B-B14F-4D97-AF65-F5344CB8AC3E}">
        <p14:creationId xmlns:p14="http://schemas.microsoft.com/office/powerpoint/2010/main" val="18079604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3FA8F8-486D-DBC3-9B61-C688BDC14DC7}"/>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6C932E2A-8FD1-2309-ADF5-4EA67BDAF209}"/>
              </a:ext>
            </a:extLst>
          </p:cNvPr>
          <p:cNvSpPr>
            <a:spLocks noGrp="1"/>
          </p:cNvSpPr>
          <p:nvPr>
            <p:ph type="title"/>
          </p:nvPr>
        </p:nvSpPr>
        <p:spPr/>
        <p:txBody>
          <a:bodyPr/>
          <a:lstStyle/>
          <a:p>
            <a:r>
              <a:rPr lang="cs-CZ" dirty="0"/>
              <a:t>Vzkazy organizací napříč ČR:</a:t>
            </a:r>
          </a:p>
        </p:txBody>
      </p:sp>
      <p:sp>
        <p:nvSpPr>
          <p:cNvPr id="3" name="Zástupný obsah 2">
            <a:extLst>
              <a:ext uri="{FF2B5EF4-FFF2-40B4-BE49-F238E27FC236}">
                <a16:creationId xmlns:a16="http://schemas.microsoft.com/office/drawing/2014/main" id="{D9328692-05EE-DFEC-1948-4A0C855874F5}"/>
              </a:ext>
            </a:extLst>
          </p:cNvPr>
          <p:cNvSpPr>
            <a:spLocks noGrp="1"/>
          </p:cNvSpPr>
          <p:nvPr>
            <p:ph idx="1"/>
          </p:nvPr>
        </p:nvSpPr>
        <p:spPr/>
        <p:txBody>
          <a:bodyPr>
            <a:normAutofit fontScale="92500" lnSpcReduction="20000"/>
          </a:bodyPr>
          <a:lstStyle/>
          <a:p>
            <a:pPr algn="just">
              <a:lnSpc>
                <a:spcPct val="107000"/>
              </a:lnSpc>
              <a:spcAft>
                <a:spcPts val="800"/>
              </a:spcAft>
            </a:pPr>
            <a:r>
              <a:rPr lang="cs-CZ" sz="1800" i="1" kern="100" dirty="0">
                <a:effectLst/>
                <a:latin typeface="Aptos" panose="020B0004020202020204" pitchFamily="34" charset="0"/>
                <a:ea typeface="Aptos" panose="020B0004020202020204" pitchFamily="34" charset="0"/>
                <a:cs typeface="Times New Roman" panose="02020603050405020304" pitchFamily="18" charset="0"/>
              </a:rPr>
              <a:t>„V případě, že nebude pověření k výkonu SPOD žádným způsobem nahrazeno, </a:t>
            </a:r>
            <a:r>
              <a:rPr lang="cs-CZ" sz="1800" i="1" u="sng" kern="100" dirty="0">
                <a:effectLst/>
                <a:latin typeface="Aptos" panose="020B0004020202020204" pitchFamily="34" charset="0"/>
                <a:ea typeface="Aptos" panose="020B0004020202020204" pitchFamily="34" charset="0"/>
                <a:cs typeface="Times New Roman" panose="02020603050405020304" pitchFamily="18" charset="0"/>
              </a:rPr>
              <a:t>budeme muset zcela ukončit výše zmíněné činnosti, a to bez náhrady</a:t>
            </a:r>
            <a:r>
              <a:rPr lang="cs-CZ" sz="1800" i="1" kern="100" dirty="0">
                <a:effectLst/>
                <a:latin typeface="Aptos" panose="020B0004020202020204" pitchFamily="34" charset="0"/>
                <a:ea typeface="Aptos" panose="020B0004020202020204" pitchFamily="34" charset="0"/>
                <a:cs typeface="Times New Roman" panose="02020603050405020304" pitchFamily="18" charset="0"/>
              </a:rPr>
              <a:t>. V současné chvíli jsme na Třebíčsku jedno ze dvou zařízení, které poskytuje asistované kontakty, obrací se na nás klienti a </a:t>
            </a:r>
            <a:r>
              <a:rPr lang="cs-CZ" sz="1800" i="1" kern="100" dirty="0" err="1">
                <a:effectLst/>
                <a:latin typeface="Aptos" panose="020B0004020202020204" pitchFamily="34" charset="0"/>
                <a:ea typeface="Aptos" panose="020B0004020202020204" pitchFamily="34" charset="0"/>
                <a:cs typeface="Times New Roman" panose="02020603050405020304" pitchFamily="18" charset="0"/>
              </a:rPr>
              <a:t>OSPODy</a:t>
            </a:r>
            <a:r>
              <a:rPr lang="cs-CZ" sz="1800" i="1" kern="100" dirty="0">
                <a:effectLst/>
                <a:latin typeface="Aptos" panose="020B0004020202020204" pitchFamily="34" charset="0"/>
                <a:ea typeface="Aptos" panose="020B0004020202020204" pitchFamily="34" charset="0"/>
                <a:cs typeface="Times New Roman" panose="02020603050405020304" pitchFamily="18" charset="0"/>
              </a:rPr>
              <a:t> z jiných krajů, o výše zmíněné služby je velký zájem. Řada klientů tak zůstane bez pomoci nebo na ni budou muset dlouhou dobu čekat, což např. u asistovaných kontaktů není žádoucí.“</a:t>
            </a:r>
          </a:p>
          <a:p>
            <a:pPr marL="0" indent="0" algn="just">
              <a:buNone/>
            </a:pPr>
            <a:endParaRPr lang="cs-CZ" sz="1800" i="1" dirty="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07000"/>
              </a:lnSpc>
              <a:spcAft>
                <a:spcPts val="800"/>
              </a:spcAft>
            </a:pPr>
            <a:r>
              <a:rPr lang="cs-CZ" sz="1800" i="1" kern="100" dirty="0">
                <a:effectLst/>
                <a:latin typeface="Aptos" panose="020B0004020202020204" pitchFamily="34" charset="0"/>
                <a:ea typeface="Aptos" panose="020B0004020202020204" pitchFamily="34" charset="0"/>
                <a:cs typeface="Times New Roman" panose="02020603050405020304" pitchFamily="18" charset="0"/>
              </a:rPr>
              <a:t>„Tím jsou </a:t>
            </a:r>
            <a:r>
              <a:rPr lang="cs-CZ" sz="1800" i="1" u="sng" kern="100" dirty="0">
                <a:effectLst/>
                <a:latin typeface="Aptos" panose="020B0004020202020204" pitchFamily="34" charset="0"/>
                <a:ea typeface="Aptos" panose="020B0004020202020204" pitchFamily="34" charset="0"/>
                <a:cs typeface="Times New Roman" panose="02020603050405020304" pitchFamily="18" charset="0"/>
              </a:rPr>
              <a:t>ohroženy veškeré služby pro osvojitelské rodiny</a:t>
            </a:r>
            <a:r>
              <a:rPr lang="cs-CZ" sz="1800" i="1" kern="100" dirty="0">
                <a:effectLst/>
                <a:latin typeface="Aptos" panose="020B0004020202020204" pitchFamily="34" charset="0"/>
                <a:ea typeface="Aptos" panose="020B0004020202020204" pitchFamily="34" charset="0"/>
                <a:cs typeface="Times New Roman" panose="02020603050405020304" pitchFamily="18" charset="0"/>
              </a:rPr>
              <a:t>, které děláme již 20 let. Přitom poslední rozsáhlý  výzkum, který realizoval Výzkumný ústav práce a sociálních věcí (RILSA) v letech 2022–2024 ( "Naplňování potřeb osvojených dětí a osvojitelů"), ukázal, že 87 % osvojitelských rodin je přesvědčeno o nutnosti zákonného nároku na </a:t>
            </a:r>
            <a:r>
              <a:rPr lang="cs-CZ" sz="1800" i="1" kern="100" dirty="0" err="1">
                <a:effectLst/>
                <a:latin typeface="Aptos" panose="020B0004020202020204" pitchFamily="34" charset="0"/>
                <a:ea typeface="Aptos" panose="020B0004020202020204" pitchFamily="34" charset="0"/>
                <a:cs typeface="Times New Roman" panose="02020603050405020304" pitchFamily="18" charset="0"/>
              </a:rPr>
              <a:t>postadopční</a:t>
            </a:r>
            <a:r>
              <a:rPr lang="cs-CZ" sz="1800" i="1" kern="100" dirty="0">
                <a:effectLst/>
                <a:latin typeface="Aptos" panose="020B0004020202020204" pitchFamily="34" charset="0"/>
                <a:ea typeface="Aptos" panose="020B0004020202020204" pitchFamily="34" charset="0"/>
                <a:cs typeface="Times New Roman" panose="02020603050405020304" pitchFamily="18" charset="0"/>
              </a:rPr>
              <a:t> servis, zahrnující poradenství, terapie (94 %), vzdělávání (94 %) a setkávání rodin (90 %).“</a:t>
            </a:r>
          </a:p>
        </p:txBody>
      </p:sp>
    </p:spTree>
    <p:extLst>
      <p:ext uri="{BB962C8B-B14F-4D97-AF65-F5344CB8AC3E}">
        <p14:creationId xmlns:p14="http://schemas.microsoft.com/office/powerpoint/2010/main" val="38644070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4E7F9C-E8D8-3EC1-0F4A-63F2BAF511E1}"/>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F07DABA1-FCC6-7F9B-0050-190C99D490C2}"/>
              </a:ext>
            </a:extLst>
          </p:cNvPr>
          <p:cNvSpPr>
            <a:spLocks noGrp="1"/>
          </p:cNvSpPr>
          <p:nvPr>
            <p:ph type="title"/>
          </p:nvPr>
        </p:nvSpPr>
        <p:spPr/>
        <p:txBody>
          <a:bodyPr/>
          <a:lstStyle/>
          <a:p>
            <a:r>
              <a:rPr lang="cs-CZ" dirty="0"/>
              <a:t>Vzkazy organizací napříč ČR:</a:t>
            </a:r>
          </a:p>
        </p:txBody>
      </p:sp>
      <p:sp>
        <p:nvSpPr>
          <p:cNvPr id="3" name="Zástupný obsah 2">
            <a:extLst>
              <a:ext uri="{FF2B5EF4-FFF2-40B4-BE49-F238E27FC236}">
                <a16:creationId xmlns:a16="http://schemas.microsoft.com/office/drawing/2014/main" id="{39A72681-2D38-2901-FD67-1BFC531DC5EB}"/>
              </a:ext>
            </a:extLst>
          </p:cNvPr>
          <p:cNvSpPr>
            <a:spLocks noGrp="1"/>
          </p:cNvSpPr>
          <p:nvPr>
            <p:ph idx="1"/>
          </p:nvPr>
        </p:nvSpPr>
        <p:spPr/>
        <p:txBody>
          <a:bodyPr>
            <a:normAutofit/>
          </a:bodyPr>
          <a:lstStyle/>
          <a:p>
            <a:pPr algn="just">
              <a:lnSpc>
                <a:spcPct val="107000"/>
              </a:lnSpc>
              <a:spcAft>
                <a:spcPts val="800"/>
              </a:spcAft>
            </a:pPr>
            <a:r>
              <a:rPr lang="cs-CZ" sz="1800" i="1" kern="100" dirty="0">
                <a:effectLst/>
                <a:latin typeface="Aptos" panose="020B0004020202020204" pitchFamily="34" charset="0"/>
                <a:ea typeface="Aptos" panose="020B0004020202020204" pitchFamily="34" charset="0"/>
                <a:cs typeface="Times New Roman" panose="02020603050405020304" pitchFamily="18" charset="0"/>
              </a:rPr>
              <a:t>„</a:t>
            </a:r>
            <a:r>
              <a:rPr lang="cs-CZ" sz="1800" i="1" u="sng" kern="100" dirty="0">
                <a:effectLst/>
                <a:latin typeface="Aptos" panose="020B0004020202020204" pitchFamily="34" charset="0"/>
                <a:ea typeface="Aptos" panose="020B0004020202020204" pitchFamily="34" charset="0"/>
                <a:cs typeface="Times New Roman" panose="02020603050405020304" pitchFamily="18" charset="0"/>
              </a:rPr>
              <a:t>Krajská síť soc. služeb je v našem kraji zavřená </a:t>
            </a:r>
            <a:r>
              <a:rPr lang="cs-CZ" sz="1800" i="1" kern="100" dirty="0">
                <a:effectLst/>
                <a:latin typeface="Aptos" panose="020B0004020202020204" pitchFamily="34" charset="0"/>
                <a:ea typeface="Aptos" panose="020B0004020202020204" pitchFamily="34" charset="0"/>
                <a:cs typeface="Times New Roman" panose="02020603050405020304" pitchFamily="18" charset="0"/>
              </a:rPr>
              <a:t>a nelze žádat o registraci nové soc. služby typu poradenství. Současně činnosti, které jsou obsahem našeho projektu přímo neodpovídají žádné sociální službě podle definice zákona o soc. službách. Jedná se o specifickou činnost v oblasti náhradní rodinné péče.“</a:t>
            </a:r>
          </a:p>
          <a:p>
            <a:pPr marL="0" indent="0" algn="just">
              <a:buNone/>
            </a:pPr>
            <a:endParaRPr lang="cs-CZ" sz="1800" i="1" dirty="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07000"/>
              </a:lnSpc>
              <a:spcAft>
                <a:spcPts val="800"/>
              </a:spcAft>
            </a:pPr>
            <a:r>
              <a:rPr lang="cs-CZ" sz="1800" i="1" dirty="0">
                <a:effectLst/>
                <a:latin typeface="Aptos" panose="020B0004020202020204" pitchFamily="34" charset="0"/>
                <a:ea typeface="Aptos" panose="020B0004020202020204" pitchFamily="34" charset="0"/>
                <a:cs typeface="Times New Roman" panose="02020603050405020304" pitchFamily="18" charset="0"/>
              </a:rPr>
              <a:t>„Poradenství a terapie pro osvojitele </a:t>
            </a:r>
            <a:r>
              <a:rPr lang="cs-CZ" sz="1800" i="1" u="sng" dirty="0">
                <a:effectLst/>
                <a:latin typeface="Aptos" panose="020B0004020202020204" pitchFamily="34" charset="0"/>
                <a:ea typeface="Aptos" panose="020B0004020202020204" pitchFamily="34" charset="0"/>
                <a:cs typeface="Times New Roman" panose="02020603050405020304" pitchFamily="18" charset="0"/>
              </a:rPr>
              <a:t>nezapadá do žádného konceptu sociální služby</a:t>
            </a:r>
            <a:r>
              <a:rPr lang="cs-CZ" sz="1800" i="1" dirty="0">
                <a:effectLst/>
                <a:latin typeface="Aptos" panose="020B0004020202020204" pitchFamily="34" charset="0"/>
                <a:ea typeface="Aptos" panose="020B0004020202020204" pitchFamily="34" charset="0"/>
                <a:cs typeface="Times New Roman" panose="02020603050405020304" pitchFamily="18" charset="0"/>
              </a:rPr>
              <a:t>. Osvojitelé nejsou v sociální ani jiné nouzi, nejsou vyčleněni (zatím). I kdybychom chtěli projekt „napasovat“ do sociální služby, není možné se aktuálně dostat do sítě služeb kraje.“</a:t>
            </a:r>
            <a:endParaRPr lang="cs-CZ" sz="1800" i="1"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40546441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3EB368-88ED-8776-EB94-4C45C60C918F}"/>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CE83F11C-267F-E64A-BB2C-675C498EA507}"/>
              </a:ext>
            </a:extLst>
          </p:cNvPr>
          <p:cNvSpPr>
            <a:spLocks noGrp="1"/>
          </p:cNvSpPr>
          <p:nvPr>
            <p:ph type="title"/>
          </p:nvPr>
        </p:nvSpPr>
        <p:spPr/>
        <p:txBody>
          <a:bodyPr/>
          <a:lstStyle/>
          <a:p>
            <a:r>
              <a:rPr lang="cs-CZ" dirty="0"/>
              <a:t>Vzkazy organizací napříč ČR:</a:t>
            </a:r>
          </a:p>
        </p:txBody>
      </p:sp>
      <p:sp>
        <p:nvSpPr>
          <p:cNvPr id="3" name="Zástupný obsah 2">
            <a:extLst>
              <a:ext uri="{FF2B5EF4-FFF2-40B4-BE49-F238E27FC236}">
                <a16:creationId xmlns:a16="http://schemas.microsoft.com/office/drawing/2014/main" id="{6A3168CB-23A1-3A7B-1844-2D2E470DE7A7}"/>
              </a:ext>
            </a:extLst>
          </p:cNvPr>
          <p:cNvSpPr>
            <a:spLocks noGrp="1"/>
          </p:cNvSpPr>
          <p:nvPr>
            <p:ph idx="1"/>
          </p:nvPr>
        </p:nvSpPr>
        <p:spPr/>
        <p:txBody>
          <a:bodyPr>
            <a:normAutofit fontScale="92500"/>
          </a:bodyPr>
          <a:lstStyle/>
          <a:p>
            <a:pPr algn="just">
              <a:lnSpc>
                <a:spcPct val="107000"/>
              </a:lnSpc>
              <a:spcAft>
                <a:spcPts val="800"/>
              </a:spcAft>
            </a:pPr>
            <a:r>
              <a:rPr lang="cs-CZ" sz="1800" i="1" kern="100" dirty="0">
                <a:effectLst/>
                <a:latin typeface="Aptos" panose="020B0004020202020204" pitchFamily="34" charset="0"/>
                <a:ea typeface="Aptos" panose="020B0004020202020204" pitchFamily="34" charset="0"/>
                <a:cs typeface="Times New Roman" panose="02020603050405020304" pitchFamily="18" charset="0"/>
              </a:rPr>
              <a:t>„Realizované aktivity nepředstavují sociální službu ve smyslu zákona č. 108/2006 Sb., o sociálních službách, ale vhodně doplňují a rozšiřují stávající sociální služby. Navíc v rámci registrace sociálně aktivizační služby (SAS) </a:t>
            </a:r>
            <a:r>
              <a:rPr lang="cs-CZ" sz="1800" i="1" u="sng" kern="100" dirty="0">
                <a:effectLst/>
                <a:latin typeface="Aptos" panose="020B0004020202020204" pitchFamily="34" charset="0"/>
                <a:ea typeface="Aptos" panose="020B0004020202020204" pitchFamily="34" charset="0"/>
                <a:cs typeface="Times New Roman" panose="02020603050405020304" pitchFamily="18" charset="0"/>
              </a:rPr>
              <a:t>máme dlouhodobě plně naplněnou kapacitu </a:t>
            </a:r>
            <a:r>
              <a:rPr lang="cs-CZ" sz="1800" i="1" kern="100" dirty="0">
                <a:effectLst/>
                <a:latin typeface="Aptos" panose="020B0004020202020204" pitchFamily="34" charset="0"/>
                <a:ea typeface="Aptos" panose="020B0004020202020204" pitchFamily="34" charset="0"/>
                <a:cs typeface="Times New Roman" panose="02020603050405020304" pitchFamily="18" charset="0"/>
              </a:rPr>
              <a:t>a současně není možné rozšířit pověření Pardubického kraje v rámci sítě sociálních služeb.“</a:t>
            </a:r>
          </a:p>
          <a:p>
            <a:pPr marL="0" indent="0" algn="just">
              <a:buNone/>
            </a:pPr>
            <a:endParaRPr lang="cs-CZ" sz="1800" i="1" dirty="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07000"/>
              </a:lnSpc>
              <a:spcAft>
                <a:spcPts val="800"/>
              </a:spcAft>
            </a:pPr>
            <a:r>
              <a:rPr lang="cs-CZ" sz="1800" i="1" dirty="0">
                <a:effectLst/>
                <a:latin typeface="Aptos" panose="020B0004020202020204" pitchFamily="34" charset="0"/>
                <a:ea typeface="Aptos" panose="020B0004020202020204" pitchFamily="34" charset="0"/>
                <a:cs typeface="Times New Roman" panose="02020603050405020304" pitchFamily="18" charset="0"/>
              </a:rPr>
              <a:t>„Z našich dlouhodobých zkušeností i aktuálních šetření vyplývá, že většina adoptivních rodin, se kterými systematicky spolupracujeme (cca 150 rodin), </a:t>
            </a:r>
            <a:r>
              <a:rPr lang="cs-CZ" sz="1800" i="1" u="sng" dirty="0">
                <a:effectLst/>
                <a:latin typeface="Aptos" panose="020B0004020202020204" pitchFamily="34" charset="0"/>
                <a:ea typeface="Aptos" panose="020B0004020202020204" pitchFamily="34" charset="0"/>
                <a:cs typeface="Times New Roman" panose="02020603050405020304" pitchFamily="18" charset="0"/>
              </a:rPr>
              <a:t>nebude schopna významně se podílet na spolufinancování služeb</a:t>
            </a:r>
            <a:r>
              <a:rPr lang="cs-CZ" sz="1800" i="1" dirty="0">
                <a:effectLst/>
                <a:latin typeface="Aptos" panose="020B0004020202020204" pitchFamily="34" charset="0"/>
                <a:ea typeface="Aptos" panose="020B0004020202020204" pitchFamily="34" charset="0"/>
                <a:cs typeface="Times New Roman" panose="02020603050405020304" pitchFamily="18" charset="0"/>
              </a:rPr>
              <a:t>, které dosud využívaly. Nejde přitom o nadstandardní aktivity, ale o základní podpůrné služby s výrazným preventivním charakterem – odborné poradenství, pravidelná terapeuticky vedená klubová“</a:t>
            </a:r>
            <a:endParaRPr lang="cs-CZ" sz="1800" i="1"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8872089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D5C390-7C5A-501A-15E7-F13A2FD12B0E}"/>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E1D63A40-5499-DE0D-D343-6619425F69E9}"/>
              </a:ext>
            </a:extLst>
          </p:cNvPr>
          <p:cNvSpPr>
            <a:spLocks noGrp="1"/>
          </p:cNvSpPr>
          <p:nvPr>
            <p:ph type="title"/>
          </p:nvPr>
        </p:nvSpPr>
        <p:spPr/>
        <p:txBody>
          <a:bodyPr/>
          <a:lstStyle/>
          <a:p>
            <a:r>
              <a:rPr lang="cs-CZ" dirty="0"/>
              <a:t>Vzkazy organizací napříč ČR:</a:t>
            </a:r>
          </a:p>
        </p:txBody>
      </p:sp>
      <p:sp>
        <p:nvSpPr>
          <p:cNvPr id="3" name="Zástupný obsah 2">
            <a:extLst>
              <a:ext uri="{FF2B5EF4-FFF2-40B4-BE49-F238E27FC236}">
                <a16:creationId xmlns:a16="http://schemas.microsoft.com/office/drawing/2014/main" id="{4827CDDE-6279-DCD6-61AC-756E4A54A403}"/>
              </a:ext>
            </a:extLst>
          </p:cNvPr>
          <p:cNvSpPr>
            <a:spLocks noGrp="1"/>
          </p:cNvSpPr>
          <p:nvPr>
            <p:ph idx="1"/>
          </p:nvPr>
        </p:nvSpPr>
        <p:spPr/>
        <p:txBody>
          <a:bodyPr>
            <a:normAutofit/>
          </a:bodyPr>
          <a:lstStyle/>
          <a:p>
            <a:pPr algn="just">
              <a:lnSpc>
                <a:spcPct val="107000"/>
              </a:lnSpc>
              <a:spcAft>
                <a:spcPts val="800"/>
              </a:spcAft>
            </a:pPr>
            <a:r>
              <a:rPr lang="cs-CZ" sz="1800" i="1" kern="100" dirty="0">
                <a:effectLst/>
                <a:latin typeface="Aptos" panose="020B0004020202020204" pitchFamily="34" charset="0"/>
                <a:ea typeface="Aptos" panose="020B0004020202020204" pitchFamily="34" charset="0"/>
                <a:cs typeface="Times New Roman" panose="02020603050405020304" pitchFamily="18" charset="0"/>
              </a:rPr>
              <a:t>„Naše aktivity bychom museli značně omezit, a to ve všech bodech. Nejvíce by se toto </a:t>
            </a:r>
            <a:r>
              <a:rPr lang="cs-CZ" sz="1800" i="1" u="sng" kern="100" dirty="0">
                <a:effectLst/>
                <a:latin typeface="Aptos" panose="020B0004020202020204" pitchFamily="34" charset="0"/>
                <a:ea typeface="Aptos" panose="020B0004020202020204" pitchFamily="34" charset="0"/>
                <a:cs typeface="Times New Roman" panose="02020603050405020304" pitchFamily="18" charset="0"/>
              </a:rPr>
              <a:t>omezení přímé práce s nezletilými dětmi, psychosociální podpory rodin </a:t>
            </a:r>
            <a:r>
              <a:rPr lang="cs-CZ" sz="1800" i="1" kern="100" dirty="0">
                <a:effectLst/>
                <a:latin typeface="Aptos" panose="020B0004020202020204" pitchFamily="34" charset="0"/>
                <a:ea typeface="Aptos" panose="020B0004020202020204" pitchFamily="34" charset="0"/>
                <a:cs typeface="Times New Roman" panose="02020603050405020304" pitchFamily="18" charset="0"/>
              </a:rPr>
              <a:t>i jednotlivců a tranzitní péče.“</a:t>
            </a:r>
            <a:endParaRPr lang="cs-CZ" sz="1800" i="1" dirty="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07000"/>
              </a:lnSpc>
              <a:spcAft>
                <a:spcPts val="800"/>
              </a:spcAft>
            </a:pPr>
            <a:r>
              <a:rPr lang="cs-CZ" sz="2800" b="1" i="1" dirty="0">
                <a:effectLst/>
                <a:latin typeface="Aptos" panose="020B0004020202020204" pitchFamily="34" charset="0"/>
                <a:ea typeface="Aptos" panose="020B0004020202020204" pitchFamily="34" charset="0"/>
                <a:cs typeface="Times New Roman" panose="02020603050405020304" pitchFamily="18" charset="0"/>
              </a:rPr>
              <a:t>„</a:t>
            </a:r>
            <a:r>
              <a:rPr lang="cs-CZ" sz="2800" b="1" kern="100" dirty="0">
                <a:effectLst/>
                <a:latin typeface="Aptos" panose="020B0004020202020204" pitchFamily="34" charset="0"/>
                <a:ea typeface="Aptos" panose="020B0004020202020204" pitchFamily="34" charset="0"/>
                <a:cs typeface="Times New Roman" panose="02020603050405020304" pitchFamily="18" charset="0"/>
              </a:rPr>
              <a:t>Nastavení komerčních cen klientům (jedná se jen o klienty od soudů a Sociálky) znamená, že tito klienti propadnou systémem“</a:t>
            </a:r>
          </a:p>
          <a:p>
            <a:pPr algn="just">
              <a:lnSpc>
                <a:spcPct val="107000"/>
              </a:lnSpc>
              <a:spcAft>
                <a:spcPts val="800"/>
              </a:spcAft>
            </a:pPr>
            <a:endParaRPr lang="cs-CZ" sz="1800" i="1"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7757173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9CA66190-71B2-9892-E4F0-27F34608ED3A}"/>
              </a:ext>
            </a:extLst>
          </p:cNvPr>
          <p:cNvSpPr>
            <a:spLocks noGrp="1"/>
          </p:cNvSpPr>
          <p:nvPr>
            <p:ph idx="1"/>
          </p:nvPr>
        </p:nvSpPr>
        <p:spPr/>
        <p:txBody>
          <a:bodyPr/>
          <a:lstStyle/>
          <a:p>
            <a:r>
              <a:rPr lang="cs-CZ" dirty="0"/>
              <a:t>Část organizací vykonávala svou činnost v několika režimech, např. sociální služby a činnosti SPOD. Původní myšlenka chtěla upustit od případných duplicit a sjednotit systém. </a:t>
            </a:r>
          </a:p>
          <a:p>
            <a:r>
              <a:rPr lang="cs-CZ" dirty="0"/>
              <a:t>Činnosti SPOD, které novela „ruší“ ale v mnoha případech nejsou sociálními službami. </a:t>
            </a:r>
          </a:p>
          <a:p>
            <a:r>
              <a:rPr lang="cs-CZ" dirty="0"/>
              <a:t>Předpoklad, že tyto služby budou fungovat v režimu školství jako „volnočasové“ nebo pod živnostenským zákonem jako volná živnost (komerční prostředí) v praxi naráží na mnoho mantinelů (kvalita poskytované péče, chybějící kontrola, MLČENLIVOST a spolupráce s OSPOD)</a:t>
            </a:r>
          </a:p>
        </p:txBody>
      </p:sp>
    </p:spTree>
    <p:extLst>
      <p:ext uri="{BB962C8B-B14F-4D97-AF65-F5344CB8AC3E}">
        <p14:creationId xmlns:p14="http://schemas.microsoft.com/office/powerpoint/2010/main" val="33719867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B565D60B-FD59-EFC6-AFC0-DB3D26A83551}"/>
              </a:ext>
            </a:extLst>
          </p:cNvPr>
          <p:cNvSpPr>
            <a:spLocks noGrp="1"/>
          </p:cNvSpPr>
          <p:nvPr>
            <p:ph idx="1"/>
          </p:nvPr>
        </p:nvSpPr>
        <p:spPr/>
        <p:txBody>
          <a:bodyPr/>
          <a:lstStyle/>
          <a:p>
            <a:r>
              <a:rPr lang="cs-CZ" dirty="0"/>
              <a:t>Zásadní je i otázka dalšího financování, kdy pokud nějaká činnost je sociální službou a bude pracovat pod registrací SS, nezakládá to nárok na financování takové činnosti. Omezené zdroje.</a:t>
            </a:r>
          </a:p>
        </p:txBody>
      </p:sp>
    </p:spTree>
    <p:extLst>
      <p:ext uri="{BB962C8B-B14F-4D97-AF65-F5344CB8AC3E}">
        <p14:creationId xmlns:p14="http://schemas.microsoft.com/office/powerpoint/2010/main" val="25946202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8AA983D-B7F3-2BA7-C5D3-F1037ECF8B8F}"/>
              </a:ext>
            </a:extLst>
          </p:cNvPr>
          <p:cNvSpPr>
            <a:spLocks noGrp="1"/>
          </p:cNvSpPr>
          <p:nvPr>
            <p:ph type="title"/>
          </p:nvPr>
        </p:nvSpPr>
        <p:spPr/>
        <p:txBody>
          <a:bodyPr/>
          <a:lstStyle/>
          <a:p>
            <a:r>
              <a:rPr lang="cs-CZ" dirty="0"/>
              <a:t>Co dělal a dělá MHMP?</a:t>
            </a:r>
          </a:p>
        </p:txBody>
      </p:sp>
      <p:sp>
        <p:nvSpPr>
          <p:cNvPr id="3" name="Zástupný obsah 2">
            <a:extLst>
              <a:ext uri="{FF2B5EF4-FFF2-40B4-BE49-F238E27FC236}">
                <a16:creationId xmlns:a16="http://schemas.microsoft.com/office/drawing/2014/main" id="{FAD5BD99-7A3F-1936-B0F7-64BAB90C16E5}"/>
              </a:ext>
            </a:extLst>
          </p:cNvPr>
          <p:cNvSpPr>
            <a:spLocks noGrp="1"/>
          </p:cNvSpPr>
          <p:nvPr>
            <p:ph idx="1"/>
          </p:nvPr>
        </p:nvSpPr>
        <p:spPr/>
        <p:txBody>
          <a:bodyPr/>
          <a:lstStyle/>
          <a:p>
            <a:r>
              <a:rPr lang="cs-CZ" dirty="0"/>
              <a:t>Velmi aktivně jsme se podíleli na novele ZSPOD. Byli jsme účastni pracovních skupin, a především jsme se aktivně (velmi) podíleli na připomínkovacím procesu.</a:t>
            </a:r>
          </a:p>
          <a:p>
            <a:r>
              <a:rPr lang="cs-CZ" dirty="0"/>
              <a:t>Spolupracujeme v rámci odboru (SPOD, financování sociálních služeb, rodinná politika)</a:t>
            </a:r>
          </a:p>
          <a:p>
            <a:r>
              <a:rPr lang="cs-CZ" dirty="0"/>
              <a:t>Komunikujeme s NNO, hledáme řešení a cesty, dotazy předáváme na MPSV, s MPSV vedeme opakovanou diskusi, upozorňujeme na rizika, která tato změna přinese</a:t>
            </a:r>
          </a:p>
        </p:txBody>
      </p:sp>
    </p:spTree>
    <p:extLst>
      <p:ext uri="{BB962C8B-B14F-4D97-AF65-F5344CB8AC3E}">
        <p14:creationId xmlns:p14="http://schemas.microsoft.com/office/powerpoint/2010/main" val="8856101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5D691415-07EE-E2B4-7E01-9A1F32F735BA}"/>
              </a:ext>
            </a:extLst>
          </p:cNvPr>
          <p:cNvSpPr>
            <a:spLocks noGrp="1"/>
          </p:cNvSpPr>
          <p:nvPr>
            <p:ph idx="1"/>
          </p:nvPr>
        </p:nvSpPr>
        <p:spPr/>
        <p:txBody>
          <a:bodyPr/>
          <a:lstStyle/>
          <a:p>
            <a:r>
              <a:rPr lang="cs-CZ" dirty="0"/>
              <a:t>Malá část organizací zvažuje fungování pod § 41 – ochrana a pomoc dětem ohroženým násilím. Naráží ale na další překážky, mnoho nevyjasněných otázek.</a:t>
            </a:r>
          </a:p>
          <a:p>
            <a:endParaRPr lang="cs-CZ" dirty="0"/>
          </a:p>
          <a:p>
            <a:r>
              <a:rPr lang="cs-CZ" dirty="0"/>
              <a:t>Novela: de facto nepočítá se s preventivními službami SPOD, pověření zůstane pouze pro ZDVOP a činnosti NRP (doprovázení, přípravné kurzy, psychologické posuzování).</a:t>
            </a:r>
          </a:p>
        </p:txBody>
      </p:sp>
    </p:spTree>
    <p:extLst>
      <p:ext uri="{BB962C8B-B14F-4D97-AF65-F5344CB8AC3E}">
        <p14:creationId xmlns:p14="http://schemas.microsoft.com/office/powerpoint/2010/main" val="1156954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D19FD97-83DB-E068-CCA2-F6405E0F3BEA}"/>
              </a:ext>
            </a:extLst>
          </p:cNvPr>
          <p:cNvSpPr>
            <a:spLocks noGrp="1"/>
          </p:cNvSpPr>
          <p:nvPr>
            <p:ph type="title"/>
          </p:nvPr>
        </p:nvSpPr>
        <p:spPr/>
        <p:txBody>
          <a:bodyPr/>
          <a:lstStyle/>
          <a:p>
            <a:r>
              <a:rPr lang="cs-CZ" dirty="0"/>
              <a:t>LIMITY LEGISLATIVNÍ ZMĚNY</a:t>
            </a:r>
          </a:p>
        </p:txBody>
      </p:sp>
      <p:sp>
        <p:nvSpPr>
          <p:cNvPr id="3" name="Zástupný obsah 2">
            <a:extLst>
              <a:ext uri="{FF2B5EF4-FFF2-40B4-BE49-F238E27FC236}">
                <a16:creationId xmlns:a16="http://schemas.microsoft.com/office/drawing/2014/main" id="{B93007CF-06A9-C417-B118-94CB9F04A9D9}"/>
              </a:ext>
            </a:extLst>
          </p:cNvPr>
          <p:cNvSpPr>
            <a:spLocks noGrp="1"/>
          </p:cNvSpPr>
          <p:nvPr>
            <p:ph idx="1"/>
          </p:nvPr>
        </p:nvSpPr>
        <p:spPr/>
        <p:txBody>
          <a:bodyPr>
            <a:normAutofit fontScale="92500" lnSpcReduction="10000"/>
          </a:bodyPr>
          <a:lstStyle/>
          <a:p>
            <a:r>
              <a:rPr lang="cs-CZ" dirty="0"/>
              <a:t>Registrace sociální služby</a:t>
            </a:r>
          </a:p>
          <a:p>
            <a:pPr lvl="1"/>
            <a:r>
              <a:rPr lang="cs-CZ" dirty="0"/>
              <a:t>Nezakládá nárok na zařazení do krajské sítě</a:t>
            </a:r>
          </a:p>
          <a:p>
            <a:pPr lvl="1"/>
            <a:r>
              <a:rPr lang="cs-CZ" dirty="0"/>
              <a:t>Omezené kapacity krajské sítě (úvazky, počty hodin, KONKRÉTNÍ RODINY!)</a:t>
            </a:r>
          </a:p>
          <a:p>
            <a:pPr lvl="1"/>
            <a:r>
              <a:rPr lang="cs-CZ" dirty="0"/>
              <a:t>Nesplnění podmínek – kritéria služby</a:t>
            </a:r>
          </a:p>
          <a:p>
            <a:pPr lvl="1"/>
            <a:r>
              <a:rPr lang="cs-CZ" dirty="0"/>
              <a:t>„dobrovolnost“ vstupu do služby, kontrakt (jiná cílová skupina!)</a:t>
            </a:r>
          </a:p>
          <a:p>
            <a:r>
              <a:rPr lang="cs-CZ" dirty="0"/>
              <a:t>Komerční sféra</a:t>
            </a:r>
          </a:p>
          <a:p>
            <a:pPr lvl="1"/>
            <a:r>
              <a:rPr lang="cs-CZ" dirty="0"/>
              <a:t>Volná živnost (chybějící odborná způsobilost, chybějící kontrola)</a:t>
            </a:r>
          </a:p>
          <a:p>
            <a:pPr lvl="1"/>
            <a:r>
              <a:rPr lang="cs-CZ" dirty="0"/>
              <a:t>Nízkopříjmové rodiny</a:t>
            </a:r>
          </a:p>
          <a:p>
            <a:pPr lvl="1"/>
            <a:r>
              <a:rPr lang="cs-CZ" dirty="0"/>
              <a:t>Neobjektivní vztah (klient objednává, hradí) – riziko u konfliktních rodin</a:t>
            </a:r>
          </a:p>
          <a:p>
            <a:pPr lvl="1"/>
            <a:r>
              <a:rPr lang="cs-CZ" dirty="0"/>
              <a:t>Spolupráce s OSPOD – absence nároku na informace</a:t>
            </a:r>
          </a:p>
          <a:p>
            <a:pPr lvl="1"/>
            <a:endParaRPr lang="cs-CZ" dirty="0"/>
          </a:p>
        </p:txBody>
      </p:sp>
    </p:spTree>
    <p:extLst>
      <p:ext uri="{BB962C8B-B14F-4D97-AF65-F5344CB8AC3E}">
        <p14:creationId xmlns:p14="http://schemas.microsoft.com/office/powerpoint/2010/main" val="41068794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77A3C9E-F453-AF82-1D55-E5B5B18E589A}"/>
              </a:ext>
            </a:extLst>
          </p:cNvPr>
          <p:cNvSpPr>
            <a:spLocks noGrp="1"/>
          </p:cNvSpPr>
          <p:nvPr>
            <p:ph type="title"/>
          </p:nvPr>
        </p:nvSpPr>
        <p:spPr/>
        <p:txBody>
          <a:bodyPr/>
          <a:lstStyle/>
          <a:p>
            <a:r>
              <a:rPr lang="cs-CZ" dirty="0"/>
              <a:t>Situace v hlavním městě Praze</a:t>
            </a:r>
          </a:p>
        </p:txBody>
      </p:sp>
      <p:sp>
        <p:nvSpPr>
          <p:cNvPr id="3" name="Zástupný obsah 2">
            <a:extLst>
              <a:ext uri="{FF2B5EF4-FFF2-40B4-BE49-F238E27FC236}">
                <a16:creationId xmlns:a16="http://schemas.microsoft.com/office/drawing/2014/main" id="{B1D75B46-9117-8403-D964-2C769E010884}"/>
              </a:ext>
            </a:extLst>
          </p:cNvPr>
          <p:cNvSpPr>
            <a:spLocks noGrp="1"/>
          </p:cNvSpPr>
          <p:nvPr>
            <p:ph idx="1"/>
          </p:nvPr>
        </p:nvSpPr>
        <p:spPr>
          <a:xfrm>
            <a:off x="1143076" y="2383868"/>
            <a:ext cx="8825659" cy="3416300"/>
          </a:xfrm>
        </p:spPr>
        <p:txBody>
          <a:bodyPr/>
          <a:lstStyle/>
          <a:p>
            <a:r>
              <a:rPr lang="cs-CZ" u="sng" dirty="0"/>
              <a:t>Aktuálně 33 organizací pověřených k výkonu sociálně-právní ochrany</a:t>
            </a:r>
          </a:p>
          <a:p>
            <a:pPr marL="0" indent="0">
              <a:buNone/>
            </a:pPr>
            <a:endParaRPr lang="cs-CZ" dirty="0"/>
          </a:p>
        </p:txBody>
      </p:sp>
      <p:pic>
        <p:nvPicPr>
          <p:cNvPr id="1026" name="Picture 2" descr="HOST - Home Start ČR | Již 20 let pro rodiče a děti">
            <a:extLst>
              <a:ext uri="{FF2B5EF4-FFF2-40B4-BE49-F238E27FC236}">
                <a16:creationId xmlns:a16="http://schemas.microsoft.com/office/drawing/2014/main" id="{CD3A91FD-C069-44DF-E954-D57B0FE7FF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5876" y="2928895"/>
            <a:ext cx="1183719" cy="40208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Dětské krizové centrum">
            <a:extLst>
              <a:ext uri="{FF2B5EF4-FFF2-40B4-BE49-F238E27FC236}">
                <a16:creationId xmlns:a16="http://schemas.microsoft.com/office/drawing/2014/main" id="{BAB3949A-A284-B457-82A0-5F1EDDEAEFD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4060" b="24437"/>
          <a:stretch/>
        </p:blipFill>
        <p:spPr bwMode="auto">
          <a:xfrm>
            <a:off x="2966053" y="2824854"/>
            <a:ext cx="2017098" cy="103888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estou necestou | Prague">
            <a:extLst>
              <a:ext uri="{FF2B5EF4-FFF2-40B4-BE49-F238E27FC236}">
                <a16:creationId xmlns:a16="http://schemas.microsoft.com/office/drawing/2014/main" id="{DBD0948E-4BD1-58D4-1862-CECA247BA762}"/>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5111" t="32666" r="25555" b="11777"/>
          <a:stretch/>
        </p:blipFill>
        <p:spPr bwMode="auto">
          <a:xfrm>
            <a:off x="1885242" y="2850726"/>
            <a:ext cx="1179714" cy="94528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nformace k přijímání nových klientů · Dobrá rodina - Doprovázející  organizace pro pěstouny a další náhradní rodiče">
            <a:extLst>
              <a:ext uri="{FF2B5EF4-FFF2-40B4-BE49-F238E27FC236}">
                <a16:creationId xmlns:a16="http://schemas.microsoft.com/office/drawing/2014/main" id="{47621460-F8DD-EE76-8957-5275FAF360E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23884" y="2786637"/>
            <a:ext cx="1492381" cy="76581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Alfa Human Service | Givt">
            <a:extLst>
              <a:ext uri="{FF2B5EF4-FFF2-40B4-BE49-F238E27FC236}">
                <a16:creationId xmlns:a16="http://schemas.microsoft.com/office/drawing/2014/main" id="{93AAA5F2-E10E-9C2A-0E7F-B58440B90314}"/>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20277" t="16087" r="20556" b="18026"/>
          <a:stretch/>
        </p:blipFill>
        <p:spPr bwMode="auto">
          <a:xfrm>
            <a:off x="6528448" y="2896200"/>
            <a:ext cx="1343374" cy="955749"/>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Centrum LOCIKA, z.ú. | Darujme.cz">
            <a:extLst>
              <a:ext uri="{FF2B5EF4-FFF2-40B4-BE49-F238E27FC236}">
                <a16:creationId xmlns:a16="http://schemas.microsoft.com/office/drawing/2014/main" id="{C81620BE-5360-EFE6-0321-B553BA8CFC42}"/>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1692" t="32084" r="9722" b="37639"/>
          <a:stretch/>
        </p:blipFill>
        <p:spPr bwMode="auto">
          <a:xfrm>
            <a:off x="7961562" y="2957644"/>
            <a:ext cx="1999620" cy="770418"/>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Barevný svět dětí – Oficiální dokumenty">
            <a:extLst>
              <a:ext uri="{FF2B5EF4-FFF2-40B4-BE49-F238E27FC236}">
                <a16:creationId xmlns:a16="http://schemas.microsoft.com/office/drawing/2014/main" id="{012C4021-53C1-11F1-3BCA-A775942B331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37072" y="4186029"/>
            <a:ext cx="2474234" cy="506998"/>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Loga | Lata - programy pro mládež a rodinu, z.ú.">
            <a:extLst>
              <a:ext uri="{FF2B5EF4-FFF2-40B4-BE49-F238E27FC236}">
                <a16:creationId xmlns:a16="http://schemas.microsoft.com/office/drawing/2014/main" id="{9E1555A3-F2D3-D874-F8BB-1B3126B3683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141401" y="4076907"/>
            <a:ext cx="1638977" cy="549443"/>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O nás - FOD">
            <a:extLst>
              <a:ext uri="{FF2B5EF4-FFF2-40B4-BE49-F238E27FC236}">
                <a16:creationId xmlns:a16="http://schemas.microsoft.com/office/drawing/2014/main" id="{FF22D1F6-20F7-4A6A-1494-263DBD04318F}"/>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061797" y="4039762"/>
            <a:ext cx="1152965" cy="623735"/>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Natama - Institut rodinné péče">
            <a:extLst>
              <a:ext uri="{FF2B5EF4-FFF2-40B4-BE49-F238E27FC236}">
                <a16:creationId xmlns:a16="http://schemas.microsoft.com/office/drawing/2014/main" id="{0CD09073-83D1-0950-CECE-6E4E6B2FD981}"/>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496181" y="4076515"/>
            <a:ext cx="735168" cy="938753"/>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SOS dětské vesničky: víte, že tu jsou již půl století? :: Pomoc v domácnosti">
            <a:extLst>
              <a:ext uri="{FF2B5EF4-FFF2-40B4-BE49-F238E27FC236}">
                <a16:creationId xmlns:a16="http://schemas.microsoft.com/office/drawing/2014/main" id="{61612252-C97D-6ABC-89C2-38B0322C5874}"/>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698149" y="4166582"/>
            <a:ext cx="1689603" cy="608257"/>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STŘEP - České centrum pro sanaci rodiny, z.ú. | Prague">
            <a:extLst>
              <a:ext uri="{FF2B5EF4-FFF2-40B4-BE49-F238E27FC236}">
                <a16:creationId xmlns:a16="http://schemas.microsoft.com/office/drawing/2014/main" id="{44BDDF5D-CD34-DDC7-3D80-5A1208B9B7D0}"/>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620048" y="4042407"/>
            <a:ext cx="1283967" cy="1301240"/>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Pro Dialog - provázení rodin v krizi">
            <a:extLst>
              <a:ext uri="{FF2B5EF4-FFF2-40B4-BE49-F238E27FC236}">
                <a16:creationId xmlns:a16="http://schemas.microsoft.com/office/drawing/2014/main" id="{E4FD5140-AC5A-E0BA-086F-6CA33CA56F63}"/>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67436" y="4902952"/>
            <a:ext cx="920549" cy="917152"/>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Dobrovolnictví | HESTIA">
            <a:extLst>
              <a:ext uri="{FF2B5EF4-FFF2-40B4-BE49-F238E27FC236}">
                <a16:creationId xmlns:a16="http://schemas.microsoft.com/office/drawing/2014/main" id="{4A41C9C1-53A5-3A85-79E4-1954767BF7CA}"/>
              </a:ext>
            </a:extLst>
          </p:cNvPr>
          <p:cNvPicPr>
            <a:picLocks noChangeAspect="1" noChangeArrowheads="1"/>
          </p:cNvPicPr>
          <p:nvPr/>
        </p:nvPicPr>
        <p:blipFill rotWithShape="1">
          <a:blip r:embed="rId16">
            <a:extLst>
              <a:ext uri="{28A0092B-C50C-407E-A947-70E740481C1C}">
                <a14:useLocalDpi xmlns:a14="http://schemas.microsoft.com/office/drawing/2010/main" val="0"/>
              </a:ext>
            </a:extLst>
          </a:blip>
          <a:srcRect l="5938" t="13017" r="4921" b="11760"/>
          <a:stretch/>
        </p:blipFill>
        <p:spPr bwMode="auto">
          <a:xfrm>
            <a:off x="1520281" y="5035749"/>
            <a:ext cx="2114531" cy="732809"/>
          </a:xfrm>
          <a:prstGeom prst="rect">
            <a:avLst/>
          </a:prstGeom>
          <a:noFill/>
          <a:extLst>
            <a:ext uri="{909E8E84-426E-40DD-AFC4-6F175D3DCCD1}">
              <a14:hiddenFill xmlns:a14="http://schemas.microsoft.com/office/drawing/2010/main">
                <a:solidFill>
                  <a:srgbClr val="FFFFFF"/>
                </a:solidFill>
              </a14:hiddenFill>
            </a:ext>
          </a:extLst>
        </p:spPr>
      </p:pic>
      <p:pic>
        <p:nvPicPr>
          <p:cNvPr id="1054" name="Picture 30">
            <a:extLst>
              <a:ext uri="{FF2B5EF4-FFF2-40B4-BE49-F238E27FC236}">
                <a16:creationId xmlns:a16="http://schemas.microsoft.com/office/drawing/2014/main" id="{421D5E96-68F8-20B0-4FF5-93F45258665C}"/>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06943" y="6042644"/>
            <a:ext cx="1762083" cy="401155"/>
          </a:xfrm>
          <a:prstGeom prst="rect">
            <a:avLst/>
          </a:prstGeom>
          <a:noFill/>
          <a:extLst>
            <a:ext uri="{909E8E84-426E-40DD-AFC4-6F175D3DCCD1}">
              <a14:hiddenFill xmlns:a14="http://schemas.microsoft.com/office/drawing/2010/main">
                <a:solidFill>
                  <a:srgbClr val="FFFFFF"/>
                </a:solidFill>
              </a14:hiddenFill>
            </a:ext>
          </a:extLst>
        </p:spPr>
      </p:pic>
      <p:pic>
        <p:nvPicPr>
          <p:cNvPr id="1056" name="Picture 32" descr="Centrum Alma, z.ú. - Zdravotní, sociální a adiktologické služby">
            <a:extLst>
              <a:ext uri="{FF2B5EF4-FFF2-40B4-BE49-F238E27FC236}">
                <a16:creationId xmlns:a16="http://schemas.microsoft.com/office/drawing/2014/main" id="{A51C2CCD-83B7-FBF4-EDB5-58A579C7EA51}"/>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0946734" y="4042407"/>
            <a:ext cx="1182327" cy="1182327"/>
          </a:xfrm>
          <a:prstGeom prst="rect">
            <a:avLst/>
          </a:prstGeom>
          <a:noFill/>
          <a:extLst>
            <a:ext uri="{909E8E84-426E-40DD-AFC4-6F175D3DCCD1}">
              <a14:hiddenFill xmlns:a14="http://schemas.microsoft.com/office/drawing/2010/main">
                <a:solidFill>
                  <a:srgbClr val="FFFFFF"/>
                </a:solidFill>
              </a14:hiddenFill>
            </a:ext>
          </a:extLst>
        </p:spPr>
      </p:pic>
      <p:pic>
        <p:nvPicPr>
          <p:cNvPr id="1058" name="Picture 34" descr="Centrum služeb pro rodinu a dítě a dětský domov Charlotty Masarykové |  Praha 5">
            <a:extLst>
              <a:ext uri="{FF2B5EF4-FFF2-40B4-BE49-F238E27FC236}">
                <a16:creationId xmlns:a16="http://schemas.microsoft.com/office/drawing/2014/main" id="{F6AEF4AF-E503-CB54-BA67-9F035F7F0C8C}"/>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1166098" y="2443794"/>
            <a:ext cx="743597" cy="743597"/>
          </a:xfrm>
          <a:prstGeom prst="rect">
            <a:avLst/>
          </a:prstGeom>
          <a:noFill/>
          <a:extLst>
            <a:ext uri="{909E8E84-426E-40DD-AFC4-6F175D3DCCD1}">
              <a14:hiddenFill xmlns:a14="http://schemas.microsoft.com/office/drawing/2010/main">
                <a:solidFill>
                  <a:srgbClr val="FFFFFF"/>
                </a:solidFill>
              </a14:hiddenFill>
            </a:ext>
          </a:extLst>
        </p:spPr>
      </p:pic>
      <p:pic>
        <p:nvPicPr>
          <p:cNvPr id="1064" name="Picture 40" descr="Zahrada pro duši | LinkedIn">
            <a:extLst>
              <a:ext uri="{FF2B5EF4-FFF2-40B4-BE49-F238E27FC236}">
                <a16:creationId xmlns:a16="http://schemas.microsoft.com/office/drawing/2014/main" id="{25015EF6-D9FF-9AE5-7131-DEC9957067B8}"/>
              </a:ext>
            </a:extLst>
          </p:cNvPr>
          <p:cNvPicPr>
            <a:picLocks noChangeAspect="1" noChangeArrowheads="1"/>
          </p:cNvPicPr>
          <p:nvPr/>
        </p:nvPicPr>
        <p:blipFill rotWithShape="1">
          <a:blip r:embed="rId20">
            <a:extLst>
              <a:ext uri="{28A0092B-C50C-407E-A947-70E740481C1C}">
                <a14:useLocalDpi xmlns:a14="http://schemas.microsoft.com/office/drawing/2010/main" val="0"/>
              </a:ext>
            </a:extLst>
          </a:blip>
          <a:srcRect l="9908" t="10500" r="12092" b="6361"/>
          <a:stretch/>
        </p:blipFill>
        <p:spPr bwMode="auto">
          <a:xfrm>
            <a:off x="9938999" y="2011455"/>
            <a:ext cx="1049349" cy="1118484"/>
          </a:xfrm>
          <a:prstGeom prst="rect">
            <a:avLst/>
          </a:prstGeom>
          <a:noFill/>
          <a:extLst>
            <a:ext uri="{909E8E84-426E-40DD-AFC4-6F175D3DCCD1}">
              <a14:hiddenFill xmlns:a14="http://schemas.microsoft.com/office/drawing/2010/main">
                <a:solidFill>
                  <a:srgbClr val="FFFFFF"/>
                </a:solidFill>
              </a14:hiddenFill>
            </a:ext>
          </a:extLst>
        </p:spPr>
      </p:pic>
      <p:pic>
        <p:nvPicPr>
          <p:cNvPr id="1066" name="Picture 42" descr="Hledáme Rodiče - YouTube">
            <a:extLst>
              <a:ext uri="{FF2B5EF4-FFF2-40B4-BE49-F238E27FC236}">
                <a16:creationId xmlns:a16="http://schemas.microsoft.com/office/drawing/2014/main" id="{98C6DB5E-18B5-7522-E9BA-94AF1E9ADAB4}"/>
              </a:ext>
            </a:extLst>
          </p:cNvPr>
          <p:cNvPicPr>
            <a:picLocks noChangeAspect="1" noChangeArrowheads="1"/>
          </p:cNvPicPr>
          <p:nvPr/>
        </p:nvPicPr>
        <p:blipFill rotWithShape="1">
          <a:blip r:embed="rId21">
            <a:extLst>
              <a:ext uri="{28A0092B-C50C-407E-A947-70E740481C1C}">
                <a14:useLocalDpi xmlns:a14="http://schemas.microsoft.com/office/drawing/2010/main" val="0"/>
              </a:ext>
            </a:extLst>
          </a:blip>
          <a:srcRect l="13131" t="12222" r="10874" b="13195"/>
          <a:stretch/>
        </p:blipFill>
        <p:spPr bwMode="auto">
          <a:xfrm>
            <a:off x="3714977" y="4896384"/>
            <a:ext cx="1091063" cy="1070789"/>
          </a:xfrm>
          <a:prstGeom prst="rect">
            <a:avLst/>
          </a:prstGeom>
          <a:noFill/>
          <a:extLst>
            <a:ext uri="{909E8E84-426E-40DD-AFC4-6F175D3DCCD1}">
              <a14:hiddenFill xmlns:a14="http://schemas.microsoft.com/office/drawing/2010/main">
                <a:solidFill>
                  <a:srgbClr val="FFFFFF"/>
                </a:solidFill>
              </a14:hiddenFill>
            </a:ext>
          </a:extLst>
        </p:spPr>
      </p:pic>
      <p:pic>
        <p:nvPicPr>
          <p:cNvPr id="1068" name="Picture 44" descr="Kontakty – Maltézská pomoc">
            <a:extLst>
              <a:ext uri="{FF2B5EF4-FFF2-40B4-BE49-F238E27FC236}">
                <a16:creationId xmlns:a16="http://schemas.microsoft.com/office/drawing/2014/main" id="{BA9A8048-2193-0F75-12E1-26142F614353}"/>
              </a:ext>
            </a:extLst>
          </p:cNvPr>
          <p:cNvPicPr>
            <a:picLocks noChangeAspect="1" noChangeArrowheads="1"/>
          </p:cNvPicPr>
          <p:nvPr/>
        </p:nvPicPr>
        <p:blipFill rotWithShape="1">
          <a:blip r:embed="rId22">
            <a:extLst>
              <a:ext uri="{28A0092B-C50C-407E-A947-70E740481C1C}">
                <a14:useLocalDpi xmlns:a14="http://schemas.microsoft.com/office/drawing/2010/main" val="0"/>
              </a:ext>
            </a:extLst>
          </a:blip>
          <a:srcRect l="11895" t="9722" r="12240" b="4861"/>
          <a:stretch/>
        </p:blipFill>
        <p:spPr bwMode="auto">
          <a:xfrm>
            <a:off x="2352326" y="5875401"/>
            <a:ext cx="775020" cy="872604"/>
          </a:xfrm>
          <a:prstGeom prst="rect">
            <a:avLst/>
          </a:prstGeom>
          <a:noFill/>
          <a:extLst>
            <a:ext uri="{909E8E84-426E-40DD-AFC4-6F175D3DCCD1}">
              <a14:hiddenFill xmlns:a14="http://schemas.microsoft.com/office/drawing/2010/main">
                <a:solidFill>
                  <a:srgbClr val="FFFFFF"/>
                </a:solidFill>
              </a14:hiddenFill>
            </a:ext>
          </a:extLst>
        </p:spPr>
      </p:pic>
      <p:pic>
        <p:nvPicPr>
          <p:cNvPr id="1070" name="Picture 46" descr="dc paprsek – od roku 1994">
            <a:extLst>
              <a:ext uri="{FF2B5EF4-FFF2-40B4-BE49-F238E27FC236}">
                <a16:creationId xmlns:a16="http://schemas.microsoft.com/office/drawing/2014/main" id="{BC74A80F-FF7F-FDE9-C1E0-287D1F018FEA}"/>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3167063" y="6033519"/>
            <a:ext cx="1995589" cy="607050"/>
          </a:xfrm>
          <a:prstGeom prst="rect">
            <a:avLst/>
          </a:prstGeom>
          <a:noFill/>
          <a:extLst>
            <a:ext uri="{909E8E84-426E-40DD-AFC4-6F175D3DCCD1}">
              <a14:hiddenFill xmlns:a14="http://schemas.microsoft.com/office/drawing/2010/main">
                <a:solidFill>
                  <a:srgbClr val="FFFFFF"/>
                </a:solidFill>
              </a14:hiddenFill>
            </a:ext>
          </a:extLst>
        </p:spPr>
      </p:pic>
      <p:pic>
        <p:nvPicPr>
          <p:cNvPr id="1072" name="Picture 48" descr="Pexeso – Centrum pro rodiny na Zbraslavi">
            <a:extLst>
              <a:ext uri="{FF2B5EF4-FFF2-40B4-BE49-F238E27FC236}">
                <a16:creationId xmlns:a16="http://schemas.microsoft.com/office/drawing/2014/main" id="{BBC554C6-B995-7C39-683E-80158181F976}"/>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0834808" y="5524922"/>
            <a:ext cx="989756" cy="989756"/>
          </a:xfrm>
          <a:prstGeom prst="rect">
            <a:avLst/>
          </a:prstGeom>
          <a:noFill/>
          <a:extLst>
            <a:ext uri="{909E8E84-426E-40DD-AFC4-6F175D3DCCD1}">
              <a14:hiddenFill xmlns:a14="http://schemas.microsoft.com/office/drawing/2010/main">
                <a:solidFill>
                  <a:srgbClr val="FFFFFF"/>
                </a:solidFill>
              </a14:hiddenFill>
            </a:ext>
          </a:extLst>
        </p:spPr>
      </p:pic>
      <p:pic>
        <p:nvPicPr>
          <p:cNvPr id="1074" name="Picture 50" descr="Projekt | DMS LINKABEZPECI 30 (60,90,190) &gt; 87 777 | Linka bezpečí -  krizová pomoc pro děti a mladistvé">
            <a:extLst>
              <a:ext uri="{FF2B5EF4-FFF2-40B4-BE49-F238E27FC236}">
                <a16:creationId xmlns:a16="http://schemas.microsoft.com/office/drawing/2014/main" id="{2658976E-22ED-0E9E-76A3-47C07B9D6DEC}"/>
              </a:ext>
            </a:extLst>
          </p:cNvPr>
          <p:cNvPicPr>
            <a:picLocks noChangeAspect="1" noChangeArrowheads="1"/>
          </p:cNvPicPr>
          <p:nvPr/>
        </p:nvPicPr>
        <p:blipFill rotWithShape="1">
          <a:blip r:embed="rId25">
            <a:extLst>
              <a:ext uri="{28A0092B-C50C-407E-A947-70E740481C1C}">
                <a14:useLocalDpi xmlns:a14="http://schemas.microsoft.com/office/drawing/2010/main" val="0"/>
              </a:ext>
            </a:extLst>
          </a:blip>
          <a:srcRect l="17296" t="23897" r="19579" b="24988"/>
          <a:stretch/>
        </p:blipFill>
        <p:spPr bwMode="auto">
          <a:xfrm>
            <a:off x="4941478" y="4925441"/>
            <a:ext cx="1333584" cy="884695"/>
          </a:xfrm>
          <a:prstGeom prst="rect">
            <a:avLst/>
          </a:prstGeom>
          <a:noFill/>
          <a:extLst>
            <a:ext uri="{909E8E84-426E-40DD-AFC4-6F175D3DCCD1}">
              <a14:hiddenFill xmlns:a14="http://schemas.microsoft.com/office/drawing/2010/main">
                <a:solidFill>
                  <a:srgbClr val="FFFFFF"/>
                </a:solidFill>
              </a14:hiddenFill>
            </a:ext>
          </a:extLst>
        </p:spPr>
      </p:pic>
      <p:pic>
        <p:nvPicPr>
          <p:cNvPr id="1076" name="Picture 52" descr="Středisko náhradní rodinné péče, spolek | Prague">
            <a:extLst>
              <a:ext uri="{FF2B5EF4-FFF2-40B4-BE49-F238E27FC236}">
                <a16:creationId xmlns:a16="http://schemas.microsoft.com/office/drawing/2014/main" id="{9C2CD61D-324C-CA65-98D6-BC60C37CC0AA}"/>
              </a:ext>
            </a:extLst>
          </p:cNvPr>
          <p:cNvPicPr>
            <a:picLocks noChangeAspect="1" noChangeArrowheads="1"/>
          </p:cNvPicPr>
          <p:nvPr/>
        </p:nvPicPr>
        <p:blipFill rotWithShape="1">
          <a:blip r:embed="rId26">
            <a:extLst>
              <a:ext uri="{28A0092B-C50C-407E-A947-70E740481C1C}">
                <a14:useLocalDpi xmlns:a14="http://schemas.microsoft.com/office/drawing/2010/main" val="0"/>
              </a:ext>
            </a:extLst>
          </a:blip>
          <a:srcRect t="23145" b="22792"/>
          <a:stretch/>
        </p:blipFill>
        <p:spPr bwMode="auto">
          <a:xfrm>
            <a:off x="7673587" y="4884411"/>
            <a:ext cx="1412990" cy="763909"/>
          </a:xfrm>
          <a:prstGeom prst="rect">
            <a:avLst/>
          </a:prstGeom>
          <a:noFill/>
          <a:extLst>
            <a:ext uri="{909E8E84-426E-40DD-AFC4-6F175D3DCCD1}">
              <a14:hiddenFill xmlns:a14="http://schemas.microsoft.com/office/drawing/2010/main">
                <a:solidFill>
                  <a:srgbClr val="FFFFFF"/>
                </a:solidFill>
              </a14:hiddenFill>
            </a:ext>
          </a:extLst>
        </p:spPr>
      </p:pic>
      <p:pic>
        <p:nvPicPr>
          <p:cNvPr id="1078" name="Picture 54" descr="Thése | rodinná poradna a péče o seniory">
            <a:extLst>
              <a:ext uri="{FF2B5EF4-FFF2-40B4-BE49-F238E27FC236}">
                <a16:creationId xmlns:a16="http://schemas.microsoft.com/office/drawing/2014/main" id="{F3F5E915-18F9-BBF7-6677-0CCBA7D58B18}"/>
              </a:ext>
            </a:extLst>
          </p:cNvPr>
          <p:cNvPicPr>
            <a:picLocks noChangeAspect="1" noChangeArrowheads="1"/>
          </p:cNvPicPr>
          <p:nvPr/>
        </p:nvPicPr>
        <p:blipFill rotWithShape="1">
          <a:blip r:embed="rId27">
            <a:extLst>
              <a:ext uri="{28A0092B-C50C-407E-A947-70E740481C1C}">
                <a14:useLocalDpi xmlns:a14="http://schemas.microsoft.com/office/drawing/2010/main" val="0"/>
              </a:ext>
            </a:extLst>
          </a:blip>
          <a:srcRect l="5895" t="5809" r="9519" b="1031"/>
          <a:stretch/>
        </p:blipFill>
        <p:spPr bwMode="auto">
          <a:xfrm>
            <a:off x="9493199" y="5537544"/>
            <a:ext cx="1230585" cy="964511"/>
          </a:xfrm>
          <a:prstGeom prst="rect">
            <a:avLst/>
          </a:prstGeom>
          <a:noFill/>
          <a:extLst>
            <a:ext uri="{909E8E84-426E-40DD-AFC4-6F175D3DCCD1}">
              <a14:hiddenFill xmlns:a14="http://schemas.microsoft.com/office/drawing/2010/main">
                <a:solidFill>
                  <a:srgbClr val="FFFFFF"/>
                </a:solidFill>
              </a14:hiddenFill>
            </a:ext>
          </a:extLst>
        </p:spPr>
      </p:pic>
      <p:pic>
        <p:nvPicPr>
          <p:cNvPr id="1080" name="Picture 56" descr="Teen Challenge">
            <a:extLst>
              <a:ext uri="{FF2B5EF4-FFF2-40B4-BE49-F238E27FC236}">
                <a16:creationId xmlns:a16="http://schemas.microsoft.com/office/drawing/2014/main" id="{2D7C4547-3613-5FF0-CFB5-969F1E9DF78B}"/>
              </a:ext>
            </a:extLst>
          </p:cNvPr>
          <p:cNvPicPr>
            <a:picLocks noChangeAspect="1" noChangeArrowheads="1"/>
          </p:cNvPicPr>
          <p:nvPr/>
        </p:nvPicPr>
        <p:blipFill rotWithShape="1">
          <a:blip r:embed="rId28">
            <a:extLst>
              <a:ext uri="{28A0092B-C50C-407E-A947-70E740481C1C}">
                <a14:useLocalDpi xmlns:a14="http://schemas.microsoft.com/office/drawing/2010/main" val="0"/>
              </a:ext>
            </a:extLst>
          </a:blip>
          <a:srcRect t="26264" b="29284"/>
          <a:stretch/>
        </p:blipFill>
        <p:spPr bwMode="auto">
          <a:xfrm>
            <a:off x="126489" y="3819515"/>
            <a:ext cx="1910172" cy="445783"/>
          </a:xfrm>
          <a:prstGeom prst="rect">
            <a:avLst/>
          </a:prstGeom>
          <a:noFill/>
          <a:extLst>
            <a:ext uri="{909E8E84-426E-40DD-AFC4-6F175D3DCCD1}">
              <a14:hiddenFill xmlns:a14="http://schemas.microsoft.com/office/drawing/2010/main">
                <a:solidFill>
                  <a:srgbClr val="FFFFFF"/>
                </a:solidFill>
              </a14:hiddenFill>
            </a:ext>
          </a:extLst>
        </p:spPr>
      </p:pic>
      <p:pic>
        <p:nvPicPr>
          <p:cNvPr id="1086" name="Picture 62" descr="Anima - terapie, z.ú. | Givt">
            <a:extLst>
              <a:ext uri="{FF2B5EF4-FFF2-40B4-BE49-F238E27FC236}">
                <a16:creationId xmlns:a16="http://schemas.microsoft.com/office/drawing/2014/main" id="{ECC99FBE-593E-7110-C1CB-0E3DC1AE3FFC}"/>
              </a:ext>
            </a:extLst>
          </p:cNvPr>
          <p:cNvPicPr>
            <a:picLocks noChangeAspect="1" noChangeArrowheads="1"/>
          </p:cNvPicPr>
          <p:nvPr/>
        </p:nvPicPr>
        <p:blipFill rotWithShape="1">
          <a:blip r:embed="rId29">
            <a:extLst>
              <a:ext uri="{28A0092B-C50C-407E-A947-70E740481C1C}">
                <a14:useLocalDpi xmlns:a14="http://schemas.microsoft.com/office/drawing/2010/main" val="0"/>
              </a:ext>
            </a:extLst>
          </a:blip>
          <a:srcRect l="16846" t="30286" r="15931" b="30198"/>
          <a:stretch/>
        </p:blipFill>
        <p:spPr bwMode="auto">
          <a:xfrm>
            <a:off x="6232119" y="6311703"/>
            <a:ext cx="1343374" cy="504522"/>
          </a:xfrm>
          <a:prstGeom prst="rect">
            <a:avLst/>
          </a:prstGeom>
          <a:noFill/>
          <a:extLst>
            <a:ext uri="{909E8E84-426E-40DD-AFC4-6F175D3DCCD1}">
              <a14:hiddenFill xmlns:a14="http://schemas.microsoft.com/office/drawing/2010/main">
                <a:solidFill>
                  <a:srgbClr val="FFFFFF"/>
                </a:solidFill>
              </a14:hiddenFill>
            </a:ext>
          </a:extLst>
        </p:spPr>
      </p:pic>
      <p:pic>
        <p:nvPicPr>
          <p:cNvPr id="1082" name="Picture 58" descr="Husitské centrum o.p.s. | Givt">
            <a:extLst>
              <a:ext uri="{FF2B5EF4-FFF2-40B4-BE49-F238E27FC236}">
                <a16:creationId xmlns:a16="http://schemas.microsoft.com/office/drawing/2014/main" id="{2F998A0D-9702-493F-3C93-F7D5091638EF}"/>
              </a:ext>
            </a:extLst>
          </p:cNvPr>
          <p:cNvPicPr>
            <a:picLocks noChangeAspect="1" noChangeArrowheads="1"/>
          </p:cNvPicPr>
          <p:nvPr/>
        </p:nvPicPr>
        <p:blipFill rotWithShape="1">
          <a:blip r:embed="rId30">
            <a:extLst>
              <a:ext uri="{28A0092B-C50C-407E-A947-70E740481C1C}">
                <a14:useLocalDpi xmlns:a14="http://schemas.microsoft.com/office/drawing/2010/main" val="0"/>
              </a:ext>
            </a:extLst>
          </a:blip>
          <a:srcRect l="20588" r="17700"/>
          <a:stretch/>
        </p:blipFill>
        <p:spPr bwMode="auto">
          <a:xfrm>
            <a:off x="6425838" y="5245016"/>
            <a:ext cx="1079961" cy="1118047"/>
          </a:xfrm>
          <a:prstGeom prst="rect">
            <a:avLst/>
          </a:prstGeom>
          <a:noFill/>
          <a:extLst>
            <a:ext uri="{909E8E84-426E-40DD-AFC4-6F175D3DCCD1}">
              <a14:hiddenFill xmlns:a14="http://schemas.microsoft.com/office/drawing/2010/main">
                <a:solidFill>
                  <a:srgbClr val="FFFFFF"/>
                </a:solidFill>
              </a14:hiddenFill>
            </a:ext>
          </a:extLst>
        </p:spPr>
      </p:pic>
      <p:pic>
        <p:nvPicPr>
          <p:cNvPr id="1084" name="Picture 60" descr="Letní dům, z.ú. | Darujme.cz">
            <a:extLst>
              <a:ext uri="{FF2B5EF4-FFF2-40B4-BE49-F238E27FC236}">
                <a16:creationId xmlns:a16="http://schemas.microsoft.com/office/drawing/2014/main" id="{9E53C627-1489-EED2-0B49-C67788D2F5DA}"/>
              </a:ext>
            </a:extLst>
          </p:cNvPr>
          <p:cNvPicPr>
            <a:picLocks noChangeAspect="1" noChangeArrowheads="1"/>
          </p:cNvPicPr>
          <p:nvPr/>
        </p:nvPicPr>
        <p:blipFill rotWithShape="1">
          <a:blip r:embed="rId31">
            <a:extLst>
              <a:ext uri="{28A0092B-C50C-407E-A947-70E740481C1C}">
                <a14:useLocalDpi xmlns:a14="http://schemas.microsoft.com/office/drawing/2010/main" val="0"/>
              </a:ext>
            </a:extLst>
          </a:blip>
          <a:srcRect l="9821" t="16515" r="10819" b="17912"/>
          <a:stretch/>
        </p:blipFill>
        <p:spPr bwMode="auto">
          <a:xfrm>
            <a:off x="7708571" y="5947484"/>
            <a:ext cx="1456390" cy="651029"/>
          </a:xfrm>
          <a:prstGeom prst="rect">
            <a:avLst/>
          </a:prstGeom>
          <a:noFill/>
          <a:extLst>
            <a:ext uri="{909E8E84-426E-40DD-AFC4-6F175D3DCCD1}">
              <a14:hiddenFill xmlns:a14="http://schemas.microsoft.com/office/drawing/2010/main">
                <a:solidFill>
                  <a:srgbClr val="FFFFFF"/>
                </a:solidFill>
              </a14:hiddenFill>
            </a:ext>
          </a:extLst>
        </p:spPr>
      </p:pic>
      <p:pic>
        <p:nvPicPr>
          <p:cNvPr id="1088" name="Picture 64" descr="Pomáháme dětem a jejich rodičům vyrovnat se s rozpadem rodiny - Mikuláš 365,  o.p.s.">
            <a:extLst>
              <a:ext uri="{FF2B5EF4-FFF2-40B4-BE49-F238E27FC236}">
                <a16:creationId xmlns:a16="http://schemas.microsoft.com/office/drawing/2014/main" id="{4444F448-EC54-40B6-C83A-3863388630FE}"/>
              </a:ext>
            </a:extLst>
          </p:cNvPr>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10171759" y="3184701"/>
            <a:ext cx="1549949" cy="634070"/>
          </a:xfrm>
          <a:prstGeom prst="rect">
            <a:avLst/>
          </a:prstGeom>
          <a:noFill/>
          <a:extLst>
            <a:ext uri="{909E8E84-426E-40DD-AFC4-6F175D3DCCD1}">
              <a14:hiddenFill xmlns:a14="http://schemas.microsoft.com/office/drawing/2010/main">
                <a:solidFill>
                  <a:srgbClr val="FFFFFF"/>
                </a:solidFill>
              </a14:hiddenFill>
            </a:ext>
          </a:extLst>
        </p:spPr>
      </p:pic>
      <p:pic>
        <p:nvPicPr>
          <p:cNvPr id="1090" name="Picture 66" descr="Rodinné a komunitní centrum Paleček">
            <a:extLst>
              <a:ext uri="{FF2B5EF4-FFF2-40B4-BE49-F238E27FC236}">
                <a16:creationId xmlns:a16="http://schemas.microsoft.com/office/drawing/2014/main" id="{54DC44BB-3A48-2BF6-93CE-1C95774D5BA0}"/>
              </a:ext>
            </a:extLst>
          </p:cNvPr>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123463" y="1562949"/>
            <a:ext cx="909447" cy="1226221"/>
          </a:xfrm>
          <a:prstGeom prst="rect">
            <a:avLst/>
          </a:prstGeom>
          <a:noFill/>
          <a:extLst>
            <a:ext uri="{909E8E84-426E-40DD-AFC4-6F175D3DCCD1}">
              <a14:hiddenFill xmlns:a14="http://schemas.microsoft.com/office/drawing/2010/main">
                <a:solidFill>
                  <a:srgbClr val="FFFFFF"/>
                </a:solidFill>
              </a14:hiddenFill>
            </a:ext>
          </a:extLst>
        </p:spPr>
      </p:pic>
      <p:pic>
        <p:nvPicPr>
          <p:cNvPr id="1094" name="Picture 70" descr="Domů">
            <a:extLst>
              <a:ext uri="{FF2B5EF4-FFF2-40B4-BE49-F238E27FC236}">
                <a16:creationId xmlns:a16="http://schemas.microsoft.com/office/drawing/2014/main" id="{B22B09A1-62BE-DB24-A6BB-0569401BCB99}"/>
              </a:ext>
            </a:extLst>
          </p:cNvPr>
          <p:cNvPicPr>
            <a:picLocks noChangeAspect="1" noChangeArrowheads="1"/>
          </p:cNvPicPr>
          <p:nvPr/>
        </p:nvPicPr>
        <p:blipFill rotWithShape="1">
          <a:blip r:embed="rId34">
            <a:extLst>
              <a:ext uri="{28A0092B-C50C-407E-A947-70E740481C1C}">
                <a14:useLocalDpi xmlns:a14="http://schemas.microsoft.com/office/drawing/2010/main" val="0"/>
              </a:ext>
            </a:extLst>
          </a:blip>
          <a:srcRect l="23592" r="28722"/>
          <a:stretch/>
        </p:blipFill>
        <p:spPr bwMode="auto">
          <a:xfrm>
            <a:off x="5169930" y="6011623"/>
            <a:ext cx="1154522" cy="580223"/>
          </a:xfrm>
          <a:prstGeom prst="rect">
            <a:avLst/>
          </a:prstGeom>
          <a:noFill/>
          <a:extLst>
            <a:ext uri="{909E8E84-426E-40DD-AFC4-6F175D3DCCD1}">
              <a14:hiddenFill xmlns:a14="http://schemas.microsoft.com/office/drawing/2010/main">
                <a:solidFill>
                  <a:srgbClr val="FFFFFF"/>
                </a:solidFill>
              </a14:hiddenFill>
            </a:ext>
          </a:extLst>
        </p:spPr>
      </p:pic>
      <p:pic>
        <p:nvPicPr>
          <p:cNvPr id="1098" name="Picture 74" descr="Sdružení na ochranu ohrožených dětí, z. s. | Givt">
            <a:extLst>
              <a:ext uri="{FF2B5EF4-FFF2-40B4-BE49-F238E27FC236}">
                <a16:creationId xmlns:a16="http://schemas.microsoft.com/office/drawing/2014/main" id="{123542D9-E13F-7983-5729-5A8EFFC0F5A4}"/>
              </a:ext>
            </a:extLst>
          </p:cNvPr>
          <p:cNvPicPr>
            <a:picLocks noChangeAspect="1" noChangeArrowheads="1"/>
          </p:cNvPicPr>
          <p:nvPr/>
        </p:nvPicPr>
        <p:blipFill rotWithShape="1">
          <a:blip r:embed="rId35">
            <a:extLst>
              <a:ext uri="{28A0092B-C50C-407E-A947-70E740481C1C}">
                <a14:useLocalDpi xmlns:a14="http://schemas.microsoft.com/office/drawing/2010/main" val="0"/>
              </a:ext>
            </a:extLst>
          </a:blip>
          <a:srcRect l="17546" t="17321" r="17614" b="22576"/>
          <a:stretch/>
        </p:blipFill>
        <p:spPr bwMode="auto">
          <a:xfrm>
            <a:off x="2350247" y="4690302"/>
            <a:ext cx="1231611" cy="7293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51841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B7AE711-20FD-EFB5-8F86-5A30AA6F54E7}"/>
              </a:ext>
            </a:extLst>
          </p:cNvPr>
          <p:cNvSpPr>
            <a:spLocks noGrp="1"/>
          </p:cNvSpPr>
          <p:nvPr>
            <p:ph type="title"/>
          </p:nvPr>
        </p:nvSpPr>
        <p:spPr>
          <a:xfrm>
            <a:off x="585216" y="1055964"/>
            <a:ext cx="10094976" cy="706964"/>
          </a:xfrm>
        </p:spPr>
        <p:txBody>
          <a:bodyPr/>
          <a:lstStyle/>
          <a:p>
            <a:r>
              <a:rPr lang="cs-CZ" dirty="0"/>
              <a:t>Po konci přechodného období (31.12.2026)</a:t>
            </a:r>
          </a:p>
        </p:txBody>
      </p:sp>
      <p:sp>
        <p:nvSpPr>
          <p:cNvPr id="3" name="Zástupný obsah 2">
            <a:extLst>
              <a:ext uri="{FF2B5EF4-FFF2-40B4-BE49-F238E27FC236}">
                <a16:creationId xmlns:a16="http://schemas.microsoft.com/office/drawing/2014/main" id="{0F9D984E-865D-C87E-7838-4F042FE2D710}"/>
              </a:ext>
            </a:extLst>
          </p:cNvPr>
          <p:cNvSpPr>
            <a:spLocks noGrp="1"/>
          </p:cNvSpPr>
          <p:nvPr>
            <p:ph idx="1"/>
          </p:nvPr>
        </p:nvSpPr>
        <p:spPr/>
        <p:txBody>
          <a:bodyPr/>
          <a:lstStyle/>
          <a:p>
            <a:r>
              <a:rPr lang="cs-CZ" dirty="0"/>
              <a:t>Pod pověřením pouze organizace NRP + ZDVOP</a:t>
            </a:r>
          </a:p>
          <a:p>
            <a:pPr lvl="1"/>
            <a:r>
              <a:rPr lang="cs-CZ" dirty="0"/>
              <a:t>cca 17 organizací</a:t>
            </a:r>
          </a:p>
          <a:p>
            <a:pPr marL="457200" lvl="1" indent="0">
              <a:buNone/>
            </a:pPr>
            <a:endParaRPr lang="cs-CZ" dirty="0"/>
          </a:p>
          <a:p>
            <a:r>
              <a:rPr lang="cs-CZ" dirty="0"/>
              <a:t>§ 41 služby dětem ohroženým násilím</a:t>
            </a:r>
          </a:p>
          <a:p>
            <a:pPr lvl="1"/>
            <a:r>
              <a:rPr lang="cs-CZ" dirty="0"/>
              <a:t>zvažuje cca 5 organizací</a:t>
            </a:r>
          </a:p>
          <a:p>
            <a:pPr lvl="1"/>
            <a:r>
              <a:rPr lang="cs-CZ" dirty="0"/>
              <a:t>prozatím nedefinovaná služba</a:t>
            </a:r>
          </a:p>
        </p:txBody>
      </p:sp>
    </p:spTree>
    <p:extLst>
      <p:ext uri="{BB962C8B-B14F-4D97-AF65-F5344CB8AC3E}">
        <p14:creationId xmlns:p14="http://schemas.microsoft.com/office/powerpoint/2010/main" val="77841854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{0F4A76B6-6C5B-427C-9B91-4F6E7BD3A171}TF229edf6a-8a49-49ee-a0a6-5037052947480f4a46ea-0dda3e35fabf</Template>
  <TotalTime>514</TotalTime>
  <Words>1729</Words>
  <Application>Microsoft Office PowerPoint</Application>
  <PresentationFormat>Širokoúhlá obrazovka</PresentationFormat>
  <Paragraphs>123</Paragraphs>
  <Slides>23</Slides>
  <Notes>1</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23</vt:i4>
      </vt:variant>
    </vt:vector>
  </HeadingPairs>
  <TitlesOfParts>
    <vt:vector size="28" baseType="lpstr">
      <vt:lpstr>Aptos</vt:lpstr>
      <vt:lpstr>Arial</vt:lpstr>
      <vt:lpstr>Century Gothic</vt:lpstr>
      <vt:lpstr>Wingdings 3</vt:lpstr>
      <vt:lpstr>Ion Boardroom</vt:lpstr>
      <vt:lpstr>Aktuální situace u osob pověřených k výkonu SPOD</vt:lpstr>
      <vt:lpstr>Co přinesla novela SPOD pro NNO?</vt:lpstr>
      <vt:lpstr>Prezentace aplikace PowerPoint</vt:lpstr>
      <vt:lpstr>Prezentace aplikace PowerPoint</vt:lpstr>
      <vt:lpstr>Co dělal a dělá MHMP?</vt:lpstr>
      <vt:lpstr>Prezentace aplikace PowerPoint</vt:lpstr>
      <vt:lpstr>LIMITY LEGISLATIVNÍ ZMĚNY</vt:lpstr>
      <vt:lpstr>Situace v hlavním městě Praze</vt:lpstr>
      <vt:lpstr>Po konci přechodného období (31.12.2026)</vt:lpstr>
      <vt:lpstr>NEJVÍCE OHROŽENÉ ČINNOSTI</vt:lpstr>
      <vt:lpstr>OSTATNÍ KRAJE</vt:lpstr>
      <vt:lpstr>OSTATNÍ KRAJE</vt:lpstr>
      <vt:lpstr>Ohrožené činnosti z průzkumu ADAR (mimo HMP)</vt:lpstr>
      <vt:lpstr>Ohrožené činnosti z průzkumu ADAR (mimo HMP)</vt:lpstr>
      <vt:lpstr>Ohrožené činnosti z průzkumu ADAR (mimo HMP)</vt:lpstr>
      <vt:lpstr>Ohrožené činnosti z průzkumu ADAR (mimo HMP)</vt:lpstr>
      <vt:lpstr>Vzkazy organizací napříč ČR:</vt:lpstr>
      <vt:lpstr>Vzkazy organizací napříč ČR:</vt:lpstr>
      <vt:lpstr>Vzkazy organizací napříč ČR:</vt:lpstr>
      <vt:lpstr>Vzkazy organizací napříč ČR:</vt:lpstr>
      <vt:lpstr>Vzkazy organizací napříč ČR:</vt:lpstr>
      <vt:lpstr>Vzkazy organizací napříč ČR:</vt:lpstr>
      <vt:lpstr>Vzkazy organizací napříč ČR: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Klinecká Jana (MHMP, OSZ)</dc:creator>
  <cp:lastModifiedBy>Klinecká Jana (MHMP, OSZ)</cp:lastModifiedBy>
  <cp:revision>7</cp:revision>
  <dcterms:created xsi:type="dcterms:W3CDTF">2026-04-08T09:16:48Z</dcterms:created>
  <dcterms:modified xsi:type="dcterms:W3CDTF">2026-04-10T06:51:53Z</dcterms:modified>
</cp:coreProperties>
</file>