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68" r:id="rId5"/>
    <p:sldId id="269" r:id="rId6"/>
    <p:sldId id="270" r:id="rId7"/>
    <p:sldId id="272" r:id="rId8"/>
    <p:sldId id="273" r:id="rId9"/>
    <p:sldId id="274" r:id="rId10"/>
    <p:sldId id="275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13" autoAdjust="0"/>
    <p:restoredTop sz="94660"/>
  </p:normalViewPr>
  <p:slideViewPr>
    <p:cSldViewPr snapToGrid="0">
      <p:cViewPr>
        <p:scale>
          <a:sx n="112" d="100"/>
          <a:sy n="112" d="100"/>
        </p:scale>
        <p:origin x="-2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3A8CF0-E80E-44CB-A46D-43194204E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C52377F-AF63-42C8-8EB7-5028679B9A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74243F-50F5-4EA1-84BA-6316DD26C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6A16B2-0D31-4A2A-B71D-2C31F805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B428BC-B45F-42B0-B4AF-0B87DC9C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41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1CCA24-003B-4E39-AE46-5B8CC3CC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66EAA3A-0FB0-47DE-8DF4-B3FAC9785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728555-B0AE-4891-A4C6-59A6E0488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71F9D9-A583-4564-96FF-76355313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663C57-EA0C-4F95-A638-AA228B6D0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1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E62C0D7-E6CD-454A-AF42-CEEEEF24F1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185603B-4211-4938-93C1-D41E35F99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D41D88B-BBAD-4FCB-8C32-9B14E974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1C26F0-1646-4DEE-B883-C3A95A1E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6CD09B-05CC-478A-9A68-B37FAB5D2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61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1FBAEF-E32C-4C86-B8E0-322601DCE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744AA0-831C-4A1F-A6D5-52919874B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85FAC5-1E62-42AC-8D18-2C1A22DA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6D9AE6-3769-4820-AC5F-B115EC09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04FDA6-9BE0-47D5-8FA9-2A07978E0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36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F2FA2E-D7CB-4D78-BBEE-29B71DAE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51DFD36-20BC-41B3-9AB5-00721128E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209628-5C5B-45C7-86AA-3B771D2D6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23EA0B-A24B-495D-B8B4-E764B31CE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5C9270-AF7E-445E-B279-87C755C5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35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1A4B9-84C5-4CA0-9ACD-708ACB0E5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7F2759-5509-4E8D-BD1B-EE6F4DCDB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56C5943-E813-4FC2-A3A3-0915F76B1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9665EB-21AB-4AA8-AC60-6AF0BD85C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4BB9C1-78A1-4BDB-AED8-50E0312F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CD1726-1DEE-47A2-A010-EF001A66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466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75D7CC-1038-4CA1-BE3E-3B1A67D1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F71575D-CF17-45A4-A7A4-5F19EEE3F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1CAD363-8054-44DD-A50D-A821F1C9D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A57907A-C3B1-4E27-B101-FFCD5F6E9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B03CD3A-E49B-4C30-888F-E69F0A6FB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21586D6-F749-4B03-9CE5-72722C0FD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EA44582-612D-417E-8E8D-83DAC3111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BB88EDF-A34F-4273-98FC-F1F99FCDC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420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BFDD-ABDC-4EAB-9EFE-254640E8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5862AE8-8D4F-4B3F-9F10-E1D79C6A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CAC482B-F1EF-479A-B2DE-5C56E630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BFC70D-3F99-42C1-A95D-70E1A96F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663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F56BC9A-748A-4C31-ACAF-C87F3F14E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9F85828-7C48-4855-BFEE-147DA0F30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A47810-5041-482B-A9AA-C0EE27EE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42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E007EF-C9A7-415C-99C7-A875C5EB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456277-78B0-4AC1-A070-637910C1D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2059CE6-397F-4C41-A5BE-BA54F46CE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5030C2-E7FB-44B9-ACD2-6A83030D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80300F-B4BA-4011-B811-6FABB9C5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4F2AB7C-3308-4D7F-8278-CFF21427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818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8B2CF9-894B-423E-A49A-2270EA909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DC77499-BCBD-4120-B89D-B2A554D9E2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B8194A9-4EFC-4F6A-AAC0-913C6D15D1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C056BF9-FB9F-4A95-A8B0-6D6C74171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D94C87-4182-4092-8A81-F296B8EE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4BB1AE-D89F-448E-A454-2D381C66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917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2E923C8-D1D1-46DC-81E6-7C752260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0C6A3D-484D-4CA6-99F9-C0A8C719B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EB284B-EB8A-491D-9B3B-77E84E4D2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1D60B-620B-4160-98B3-17782E6D2BA2}" type="datetimeFigureOut">
              <a:rPr lang="cs-CZ" smtClean="0"/>
              <a:t>14.04.2026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9511A02-E2F2-46FC-B8D4-1078E8E85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9FE36A-4281-4A3D-8D8A-8C83ED486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64F11-C269-4E72-A1BB-8F83891F88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58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C449A3A-D012-4B14-9778-592BDFB16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3886" cy="689789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63543" y="4441089"/>
            <a:ext cx="6702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cs-CZ" sz="2400" b="1" dirty="0">
                <a:solidFill>
                  <a:srgbClr val="FF0000"/>
                </a:solidFill>
              </a:rPr>
            </a:br>
            <a:r>
              <a:rPr lang="cs-CZ" sz="2400" b="1" dirty="0">
                <a:solidFill>
                  <a:srgbClr val="FF0000"/>
                </a:solidFill>
              </a:rPr>
              <a:t>www.hostcz.org</a:t>
            </a:r>
            <a:endParaRPr lang="cs-CZ" sz="2400" b="1" i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99C0161-7227-4742-97BF-843A25FCF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2" y="1559059"/>
            <a:ext cx="4026416" cy="184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04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FD940C-1049-42A9-AC0C-31D723318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52395"/>
            <a:ext cx="10515600" cy="5218610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Naše organizace vznikla v roce 2003 jako registrovaná sociální služba (SAS). </a:t>
            </a:r>
          </a:p>
          <a:p>
            <a:r>
              <a:rPr lang="cs-CZ" dirty="0">
                <a:solidFill>
                  <a:schemeClr val="tx1"/>
                </a:solidFill>
              </a:rPr>
              <a:t>V roce 2016 jsme SAS ukončili a přešli na práci v režimu </a:t>
            </a:r>
            <a:r>
              <a:rPr lang="cs-CZ" b="1" dirty="0">
                <a:solidFill>
                  <a:schemeClr val="tx1"/>
                </a:solidFill>
              </a:rPr>
              <a:t>pověření k výkonu sociálně-právní ochrany dětí (SPOD)</a:t>
            </a:r>
            <a:r>
              <a:rPr lang="cs-CZ" dirty="0">
                <a:solidFill>
                  <a:schemeClr val="tx1"/>
                </a:solidFill>
              </a:rPr>
              <a:t>, protože charakter naší cílové skupiny a způsob práce vyžadovaly metodiku odpovídající SPOD. </a:t>
            </a:r>
          </a:p>
          <a:p>
            <a:r>
              <a:rPr lang="cs-CZ" sz="2200" dirty="0"/>
              <a:t>Naše pověření zahrnovalo tyto konkrétní oblasti:</a:t>
            </a:r>
          </a:p>
          <a:p>
            <a:r>
              <a:rPr lang="cs-CZ" sz="2200" b="1" dirty="0"/>
              <a:t>§ 11 odst. 1 písm. a) ZSPOD</a:t>
            </a:r>
            <a:r>
              <a:rPr lang="cs-CZ" sz="2200" dirty="0"/>
              <a:t> – pomoc rodičům při řešení výchovných nebo jiných problémů souvisejících s péčí o dítě</a:t>
            </a:r>
          </a:p>
          <a:p>
            <a:r>
              <a:rPr lang="cs-CZ" sz="2200" b="1" dirty="0"/>
              <a:t>§ 11 odst. 1 písm. b) ZSPOD</a:t>
            </a:r>
            <a:r>
              <a:rPr lang="cs-CZ" sz="2200" dirty="0"/>
              <a:t> – poskytování nebo zprostředkování poradenství rodičům při výchově a vzdělávání dítěte a péči o dítě zdravotně postižené</a:t>
            </a:r>
          </a:p>
          <a:p>
            <a:r>
              <a:rPr lang="cs-CZ" sz="2200" b="1" dirty="0"/>
              <a:t>§ 31 a § 32 ZSPOD</a:t>
            </a:r>
            <a:r>
              <a:rPr lang="cs-CZ" sz="2200" dirty="0"/>
              <a:t> – činnost zaměřená na ochranu dětí před škodlivými vlivy a předcházení jejich vzniku</a:t>
            </a:r>
          </a:p>
          <a:p>
            <a:r>
              <a:rPr lang="cs-CZ" dirty="0">
                <a:solidFill>
                  <a:schemeClr val="tx1"/>
                </a:solidFill>
              </a:rPr>
              <a:t>Nová legislativa a novela SPOD s účinností od 31.12.2026 – ukončuje možnost fungovat na základě tohoto pověření pro organizace našeho typu</a:t>
            </a:r>
            <a:r>
              <a:rPr lang="cs-CZ" b="1" dirty="0">
                <a:solidFill>
                  <a:schemeClr val="tx1"/>
                </a:solidFill>
              </a:rPr>
              <a:t>. </a:t>
            </a:r>
          </a:p>
          <a:p>
            <a:r>
              <a:rPr lang="cs-CZ" b="1" dirty="0">
                <a:solidFill>
                  <a:schemeClr val="tx1"/>
                </a:solidFill>
              </a:rPr>
              <a:t>Náš dosavadní model financování a poskytování podpory se stává neudržitelným a ohrožuje kontinuitu péče pro rodiny, které podporujeme.</a:t>
            </a:r>
          </a:p>
          <a:p>
            <a:pPr marL="0" indent="0" algn="ctr">
              <a:buNone/>
            </a:pP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31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9ECD5-0558-44CC-B991-8D5C2755F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917"/>
            <a:ext cx="10515600" cy="874730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Century Gothic" panose="020B0502020202020204" pitchFamily="34" charset="0"/>
              </a:rPr>
              <a:t>Děkujeme za pozornost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FD940C-1049-42A9-AC0C-31D723318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39164"/>
            <a:ext cx="10515600" cy="1500187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>
                <a:latin typeface="Century Gothic" panose="020B0502020202020204" pitchFamily="34" charset="0"/>
              </a:rPr>
              <a:t>Mgr. Kateřina Vápenková</a:t>
            </a:r>
          </a:p>
          <a:p>
            <a:pPr marL="0" indent="0" algn="ctr">
              <a:buNone/>
            </a:pPr>
            <a:r>
              <a:rPr lang="cs-CZ" dirty="0">
                <a:latin typeface="Century Gothic" panose="020B0502020202020204" pitchFamily="34" charset="0"/>
              </a:rPr>
              <a:t>Mgr. Martina Zahradníková</a:t>
            </a:r>
          </a:p>
        </p:txBody>
      </p:sp>
    </p:spTree>
    <p:extLst>
      <p:ext uri="{BB962C8B-B14F-4D97-AF65-F5344CB8AC3E}">
        <p14:creationId xmlns:p14="http://schemas.microsoft.com/office/powerpoint/2010/main" val="268131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61483"/>
            <a:ext cx="10515600" cy="4351338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cs-CZ" altLang="cs-CZ" sz="2000" dirty="0">
                <a:latin typeface="Century Gothic" panose="020B0502020202020204" pitchFamily="34" charset="0"/>
              </a:rPr>
              <a:t>založen v roce 2003; navazujeme na více jak padesátiletou tradici programu Home-Start ve Velké Británii. V současnosti je HOST rozšířen do 22 zemí </a:t>
            </a:r>
            <a:br>
              <a:rPr lang="cs-CZ" altLang="cs-CZ" sz="2000" dirty="0">
                <a:latin typeface="Century Gothic" panose="020B0502020202020204" pitchFamily="34" charset="0"/>
              </a:rPr>
            </a:br>
            <a:r>
              <a:rPr lang="cs-CZ" altLang="cs-CZ" sz="2000" dirty="0">
                <a:latin typeface="Century Gothic" panose="020B0502020202020204" pitchFamily="34" charset="0"/>
              </a:rPr>
              <a:t>na 5 kontinentech.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2000" dirty="0"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cs-CZ" altLang="cs-CZ" sz="2000" dirty="0">
                <a:latin typeface="Century Gothic" panose="020B0502020202020204" pitchFamily="34" charset="0"/>
              </a:rPr>
              <a:t>v se ČR specializujeme na práci se sociálně ohroženými rodinami s </a:t>
            </a:r>
            <a:r>
              <a:rPr lang="cs-CZ" altLang="cs-CZ" sz="2000" b="1" dirty="0">
                <a:latin typeface="Century Gothic" panose="020B0502020202020204" pitchFamily="34" charset="0"/>
              </a:rPr>
              <a:t>dětmi do 8 let, </a:t>
            </a:r>
            <a:r>
              <a:rPr lang="cs-CZ" altLang="cs-CZ" sz="2000" dirty="0">
                <a:latin typeface="Century Gothic" panose="020B0502020202020204" pitchFamily="34" charset="0"/>
              </a:rPr>
              <a:t>podpora interakce „rodič – dítě“ v raném vývojovém období</a:t>
            </a:r>
            <a:endParaRPr lang="cs-CZ" altLang="cs-CZ" sz="2000" b="1" dirty="0"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defRPr/>
            </a:pPr>
            <a:endParaRPr lang="cs-CZ" altLang="cs-CZ" sz="2000" dirty="0"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cs-CZ" altLang="cs-CZ" sz="2000" dirty="0">
                <a:latin typeface="Century Gothic" panose="020B0502020202020204" pitchFamily="34" charset="0"/>
              </a:rPr>
              <a:t>přinášíme do neziskového sektoru v České republice trend dobrovolnické práce založené na principu vzájemné rodičovské podpory </a:t>
            </a:r>
          </a:p>
          <a:p>
            <a:pPr marL="0" indent="0" algn="just">
              <a:spcBef>
                <a:spcPct val="0"/>
              </a:spcBef>
              <a:buNone/>
              <a:defRPr/>
            </a:pPr>
            <a:endParaRPr lang="cs-CZ" altLang="cs-CZ" sz="2000" dirty="0"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cs-CZ" altLang="cs-CZ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PRAHA – OSTRAVA – BRNO – HRADEC KRÁLOVÉ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0987ECF-8CBB-42B1-94E1-2AA89B70D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00" y="4062805"/>
            <a:ext cx="3953600" cy="279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1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114" y="177390"/>
            <a:ext cx="7716140" cy="1325563"/>
          </a:xfrm>
        </p:spPr>
        <p:txBody>
          <a:bodyPr>
            <a:normAutofit/>
          </a:bodyPr>
          <a:lstStyle/>
          <a:p>
            <a:pPr algn="r"/>
            <a:r>
              <a:rPr lang="cs-CZ" sz="3200" b="1" dirty="0">
                <a:latin typeface="Century Gothic" panose="020B0502020202020204" pitchFamily="34" charset="0"/>
              </a:rPr>
              <a:t>Rodinám poskytujeme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C506F99-62FC-45B3-A3A7-73CA4FF6CA70}"/>
              </a:ext>
            </a:extLst>
          </p:cNvPr>
          <p:cNvSpPr/>
          <p:nvPr/>
        </p:nvSpPr>
        <p:spPr>
          <a:xfrm>
            <a:off x="838200" y="1574533"/>
            <a:ext cx="10061429" cy="4180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cs-CZ" b="1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20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Terénní sociální práci </a:t>
            </a:r>
          </a:p>
          <a:p>
            <a:pPr>
              <a:spcBef>
                <a:spcPts val="600"/>
              </a:spcBef>
            </a:pPr>
            <a:r>
              <a:rPr lang="cs-CZ" dirty="0">
                <a:latin typeface="Century Gothic" panose="020B0502020202020204" pitchFamily="34" charset="0"/>
              </a:rPr>
              <a:t>Denně vcházíme do obýváků, dětských pokojů a kuchyní. </a:t>
            </a:r>
            <a:br>
              <a:rPr lang="cs-CZ" dirty="0">
                <a:latin typeface="Century Gothic" panose="020B0502020202020204" pitchFamily="34" charset="0"/>
              </a:rPr>
            </a:br>
            <a:r>
              <a:rPr lang="cs-CZ" dirty="0">
                <a:latin typeface="Century Gothic" panose="020B0502020202020204" pitchFamily="34" charset="0"/>
              </a:rPr>
              <a:t>S respektem, s nabídkou profesionální podpory sociálních pracovníků.</a:t>
            </a:r>
          </a:p>
          <a:p>
            <a:pPr>
              <a:lnSpc>
                <a:spcPct val="107000"/>
              </a:lnSpc>
            </a:pPr>
            <a:endParaRPr lang="cs-CZ" sz="2000" b="1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sz="20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Terénní program </a:t>
            </a:r>
            <a:r>
              <a:rPr lang="cs-CZ" sz="2000" b="1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Máma mámě - </a:t>
            </a:r>
            <a:r>
              <a:rPr lang="cs-CZ" sz="20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rodičovské dobrovolnictví </a:t>
            </a:r>
            <a:endParaRPr lang="cs-CZ" sz="20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Neformální podpora rodičů skrze mentoringový vztah. </a:t>
            </a:r>
            <a:br>
              <a:rPr lang="cs-CZ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Dobrovolnice docházejí pravidelně do rodin až 2 roky.</a:t>
            </a:r>
          </a:p>
          <a:p>
            <a:pPr>
              <a:lnSpc>
                <a:spcPct val="107000"/>
              </a:lnSpc>
            </a:pPr>
            <a:endParaRPr lang="cs-CZ" b="1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cs-CZ" sz="2000" b="1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Skupinový program TEP (Terapeuticko-edukativní program s prvky montessori pedagogiky) </a:t>
            </a:r>
          </a:p>
          <a:p>
            <a:pPr>
              <a:lnSpc>
                <a:spcPct val="107000"/>
              </a:lnSpc>
            </a:pPr>
            <a:r>
              <a:rPr lang="cs-CZ" dirty="0">
                <a:latin typeface="Century Gothic" panose="020B0502020202020204" pitchFamily="34" charset="0"/>
              </a:rPr>
              <a:t>Ambulantní forma. Program je určen pro rodiče s dětmi od 18 měsíců do 6 let. Podpora vztahu mezi dítětem a rodičem. Rozvoj dítěte a příprava na nástup do MŠ/ZŠ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7AE8A8F-27A5-44A7-8771-81765F05F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2" t="1466" r="19409"/>
          <a:stretch>
            <a:fillRect/>
          </a:stretch>
        </p:blipFill>
        <p:spPr>
          <a:xfrm>
            <a:off x="8607628" y="302712"/>
            <a:ext cx="3303997" cy="370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69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21639"/>
            <a:ext cx="10515600" cy="1325563"/>
          </a:xfrm>
        </p:spPr>
        <p:txBody>
          <a:bodyPr>
            <a:normAutofit/>
          </a:bodyPr>
          <a:lstStyle/>
          <a:p>
            <a:pPr algn="r"/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20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7E111F6-75B5-48BB-BDB4-9186A9AF4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12653" r="9053"/>
          <a:stretch>
            <a:fillRect/>
          </a:stretch>
        </p:blipFill>
        <p:spPr>
          <a:xfrm>
            <a:off x="702460" y="467059"/>
            <a:ext cx="10651340" cy="570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74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7981" y="438560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cs-CZ" sz="3200" b="1" dirty="0">
                <a:latin typeface="Century Gothic" panose="020B0502020202020204" pitchFamily="34" charset="0"/>
              </a:rPr>
              <a:t>Podpořené rodiny/ přímá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20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81B6E8F-0D93-E982-F7FB-C55435DE10EB}"/>
              </a:ext>
            </a:extLst>
          </p:cNvPr>
          <p:cNvSpPr txBox="1"/>
          <p:nvPr/>
        </p:nvSpPr>
        <p:spPr>
          <a:xfrm>
            <a:off x="838200" y="2078966"/>
            <a:ext cx="1070538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Souhrnné údaje za poslední 2 kalendářní roky (2024/2025)</a:t>
            </a:r>
          </a:p>
          <a:p>
            <a:pPr algn="r"/>
            <a:endParaRPr lang="cs-CZ" sz="16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cs-CZ" dirty="0"/>
          </a:p>
          <a:p>
            <a:r>
              <a:rPr lang="cs-CZ" sz="2800" dirty="0"/>
              <a:t>74 rodin v SPOD</a:t>
            </a:r>
          </a:p>
          <a:p>
            <a:endParaRPr lang="cs-CZ" sz="2800" dirty="0"/>
          </a:p>
          <a:p>
            <a:r>
              <a:rPr lang="cs-CZ" sz="2800" dirty="0"/>
              <a:t>19 mentoringových vztahů Máma mámě</a:t>
            </a:r>
            <a:r>
              <a:rPr lang="cs-CZ" sz="2400" dirty="0"/>
              <a:t>…2.088 hodin PP dobrovolnic</a:t>
            </a:r>
          </a:p>
          <a:p>
            <a:endParaRPr lang="cs-CZ" sz="2800" dirty="0"/>
          </a:p>
          <a:p>
            <a:r>
              <a:rPr lang="cs-CZ" sz="2800" dirty="0"/>
              <a:t>4.995,6 hodin přímé práce sociálních pracovníků</a:t>
            </a:r>
          </a:p>
          <a:p>
            <a:endParaRPr lang="cs-CZ" sz="2800" dirty="0"/>
          </a:p>
          <a:p>
            <a:r>
              <a:rPr lang="cs-CZ" sz="2800" dirty="0"/>
              <a:t>2,5 úvazku v přímé práci</a:t>
            </a:r>
          </a:p>
        </p:txBody>
      </p:sp>
    </p:spTree>
    <p:extLst>
      <p:ext uri="{BB962C8B-B14F-4D97-AF65-F5344CB8AC3E}">
        <p14:creationId xmlns:p14="http://schemas.microsoft.com/office/powerpoint/2010/main" val="158658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21639"/>
            <a:ext cx="10515600" cy="1325563"/>
          </a:xfrm>
        </p:spPr>
        <p:txBody>
          <a:bodyPr>
            <a:normAutofit/>
          </a:bodyPr>
          <a:lstStyle/>
          <a:p>
            <a:pPr algn="r"/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endParaRPr lang="cs-CZ" altLang="cs-CZ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20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E4F470D-D5AD-4A13-BD00-716690937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30"/>
          <a:stretch/>
        </p:blipFill>
        <p:spPr>
          <a:xfrm>
            <a:off x="0" y="445286"/>
            <a:ext cx="12192000" cy="56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4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429934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cs-CZ" sz="3200" b="1" dirty="0">
                <a:latin typeface="Century Gothic" panose="020B0502020202020204" pitchFamily="34" charset="0"/>
              </a:rPr>
              <a:t>Kazuistika 1</a:t>
            </a:r>
            <a:br>
              <a:rPr lang="cs-CZ" sz="3200" b="1" dirty="0">
                <a:latin typeface="Century Gothic" panose="020B0502020202020204" pitchFamily="34" charset="0"/>
              </a:rPr>
            </a:b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Kontext spolupráce</a:t>
            </a:r>
          </a:p>
          <a:p>
            <a:r>
              <a:rPr lang="cs-CZ" sz="2000" dirty="0"/>
              <a:t>OSPOD, klientka s novorozeným dítětem. </a:t>
            </a:r>
          </a:p>
          <a:p>
            <a:r>
              <a:rPr lang="cs-CZ" sz="2000" dirty="0"/>
              <a:t>Klientka sdílela domácnost se svým bývalým partnerem (aktivní uživatel). </a:t>
            </a:r>
          </a:p>
          <a:p>
            <a:r>
              <a:rPr lang="cs-CZ" sz="2000" dirty="0"/>
              <a:t>Klientka sama přiznávala užívání marihuany.</a:t>
            </a:r>
            <a:endParaRPr lang="cs-CZ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Násilí ze strany bývalého partnera</a:t>
            </a:r>
          </a:p>
          <a:p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Klientka svěřuje dítě do péče spolubydlícího, když potřebuje něco zařídit</a:t>
            </a:r>
          </a:p>
          <a:p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Zhoršení komunikace</a:t>
            </a:r>
          </a:p>
          <a:p>
            <a:r>
              <a:rPr 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Zpráva na OSPOD</a:t>
            </a:r>
            <a:endParaRPr lang="cs-CZ" sz="20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C506F99-62FC-45B3-A3A7-73CA4FF6CA70}"/>
              </a:ext>
            </a:extLst>
          </p:cNvPr>
          <p:cNvSpPr/>
          <p:nvPr/>
        </p:nvSpPr>
        <p:spPr>
          <a:xfrm>
            <a:off x="1065285" y="2247202"/>
            <a:ext cx="10061429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2400" b="1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58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21639"/>
            <a:ext cx="10515600" cy="1325563"/>
          </a:xfrm>
        </p:spPr>
        <p:txBody>
          <a:bodyPr>
            <a:normAutofit/>
          </a:bodyPr>
          <a:lstStyle/>
          <a:p>
            <a:pPr algn="r"/>
            <a:br>
              <a:rPr lang="cs-CZ" sz="3200" b="1" dirty="0">
                <a:latin typeface="Century Gothic" panose="020B0502020202020204" pitchFamily="34" charset="0"/>
              </a:rPr>
            </a:br>
            <a:endParaRPr lang="cs-CZ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b="1" dirty="0"/>
              <a:t> Průběh spolupráce</a:t>
            </a:r>
          </a:p>
          <a:p>
            <a:r>
              <a:rPr lang="cs-CZ" sz="2000" dirty="0"/>
              <a:t>Možnost nástupu klientky s dítětem do krizového centra. </a:t>
            </a:r>
          </a:p>
          <a:p>
            <a:r>
              <a:rPr lang="cs-CZ" sz="2000" dirty="0"/>
              <a:t>Cíl řešení bytové situace, ale také podpořit abstinenci klientky pod dohledem odborného personálu a umožnit následný vstup do terapeutické komunity pro matky s dětmi.</a:t>
            </a:r>
          </a:p>
          <a:p>
            <a:r>
              <a:rPr lang="cs-CZ" sz="2000" dirty="0"/>
              <a:t>Pracovnice doprovází klientku k lékařům, aby pomohla zajistit potřebnou dokumentaci a osobně ji doprovodila do krizového centra, kde klientka nastoupila pobyt.</a:t>
            </a:r>
          </a:p>
          <a:p>
            <a:r>
              <a:rPr lang="cs-CZ" sz="2000" dirty="0"/>
              <a:t>Během prvních 24 hodin pobytu přichází v intoxikovaném stavu. Testování prokázalo přítomnost THC a metamfetamin. </a:t>
            </a:r>
          </a:p>
          <a:p>
            <a:r>
              <a:rPr lang="cs-CZ" sz="2000" dirty="0"/>
              <a:t>Zajištěné bezpečí pro dítě</a:t>
            </a:r>
          </a:p>
          <a:p>
            <a:pPr marL="0" indent="0">
              <a:buNone/>
            </a:pPr>
            <a:r>
              <a:rPr lang="cs-CZ" sz="2000" b="1" dirty="0"/>
              <a:t>Spolupráce s matkou</a:t>
            </a:r>
          </a:p>
          <a:p>
            <a:r>
              <a:rPr lang="cs-CZ" sz="2000" dirty="0"/>
              <a:t>spolupráce mezi pracovníky HOST, OSPOD a rodinnými příslušníky klientky s cílem podpořit klientku v období abstinence a připravit ji na nástup do terapeutické komunity.</a:t>
            </a:r>
          </a:p>
          <a:p>
            <a:r>
              <a:rPr lang="cs-CZ" sz="2000" dirty="0"/>
              <a:t>stabilizace klientky prostřednictvím podpory abstinence.</a:t>
            </a:r>
          </a:p>
          <a:p>
            <a:endParaRPr lang="cs-CZ" sz="2000" dirty="0"/>
          </a:p>
          <a:p>
            <a:pPr marL="0" indent="0">
              <a:spcBef>
                <a:spcPct val="0"/>
              </a:spcBef>
              <a:buNone/>
              <a:defRPr/>
            </a:pPr>
            <a:endParaRPr lang="cs-CZ" altLang="cs-CZ" sz="2000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C506F99-62FC-45B3-A3A7-73CA4FF6CA70}"/>
              </a:ext>
            </a:extLst>
          </p:cNvPr>
          <p:cNvSpPr/>
          <p:nvPr/>
        </p:nvSpPr>
        <p:spPr>
          <a:xfrm>
            <a:off x="1065285" y="2247202"/>
            <a:ext cx="10061429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2400" b="1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51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3B44C19-E196-4976-A81D-13267B2E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9072" y="253829"/>
            <a:ext cx="10515600" cy="1325563"/>
          </a:xfrm>
        </p:spPr>
        <p:txBody>
          <a:bodyPr>
            <a:normAutofit/>
          </a:bodyPr>
          <a:lstStyle/>
          <a:p>
            <a:pPr algn="r"/>
            <a:br>
              <a:rPr lang="cs-CZ" sz="3200" b="1" dirty="0">
                <a:latin typeface="Century Gothic" panose="020B0502020202020204" pitchFamily="34" charset="0"/>
              </a:rPr>
            </a:br>
            <a:r>
              <a:rPr lang="cs-CZ" sz="3200" b="1" dirty="0">
                <a:latin typeface="Century Gothic" panose="020B0502020202020204" pitchFamily="34" charset="0"/>
              </a:rPr>
              <a:t>Kazuistika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79392"/>
            <a:ext cx="10515600" cy="488956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cs-CZ" altLang="cs-CZ" sz="2000" b="1" dirty="0">
                <a:ea typeface="Calibri" panose="020F0502020204030204" pitchFamily="34" charset="0"/>
                <a:cs typeface="Calibri" panose="020F0502020204030204" pitchFamily="34" charset="0"/>
              </a:rPr>
              <a:t>Kontext spolupráce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mladá matka téměř ročního syna, </a:t>
            </a:r>
            <a:r>
              <a:rPr lang="cs-CZ" altLang="cs-CZ" sz="2000" dirty="0" err="1">
                <a:ea typeface="Calibri" panose="020F0502020204030204" pitchFamily="34" charset="0"/>
                <a:cs typeface="Calibri" panose="020F0502020204030204" pitchFamily="34" charset="0"/>
              </a:rPr>
              <a:t>kombinové</a:t>
            </a: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 zdravotní vady, častá hospitalizace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kontakt na základě doporučení perinatální psychiatrické 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bydlení s otcem dítěte (nyní bývalý partner)omezená sociální síť v místě bydliště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Matka  od 3 let v pěstounské péči (biologická matka – závislost na návykových látkách), vztahy s pěstouny komplikované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cs-CZ" altLang="cs-CZ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cs-CZ" altLang="cs-CZ" sz="2000" b="1" dirty="0">
                <a:ea typeface="Calibri" panose="020F0502020204030204" pitchFamily="34" charset="0"/>
                <a:cs typeface="Calibri" panose="020F0502020204030204" pitchFamily="34" charset="0"/>
              </a:rPr>
              <a:t>Průběh spolupráce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Sociální pracovnice  - stabilizace psychického stavu, podpora v péči o dítě a domácnost, 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Dobrovolnice – pravidelná neformální podpora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cs-CZ" sz="2000" i="1" dirty="0"/>
              <a:t>„Klientka má radost ze společných zážitků, k nimž se sama bez podpory neodhodlala, a těší se na další. Chválí si konkrétní, praktické věci například když proberou jak pomocí syna unavit před spaním“</a:t>
            </a:r>
            <a:endParaRPr lang="cs-CZ" altLang="cs-CZ" sz="2000" i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cs-CZ" altLang="cs-CZ" sz="2000" b="1" dirty="0">
                <a:ea typeface="Calibri" panose="020F0502020204030204" pitchFamily="34" charset="0"/>
                <a:cs typeface="Calibri" panose="020F0502020204030204" pitchFamily="34" charset="0"/>
              </a:rPr>
              <a:t>Stabilizace 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Nové zážitky aktivizace, snížení poctu osamělosti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cs-CZ" altLang="cs-CZ" sz="2000" dirty="0">
                <a:ea typeface="Calibri" panose="020F0502020204030204" pitchFamily="34" charset="0"/>
                <a:cs typeface="Calibri" panose="020F0502020204030204" pitchFamily="34" charset="0"/>
              </a:rPr>
              <a:t>podání žádosti o sociální bydlení, odchod od bývalého partnera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C506F99-62FC-45B3-A3A7-73CA4FF6CA70}"/>
              </a:ext>
            </a:extLst>
          </p:cNvPr>
          <p:cNvSpPr/>
          <p:nvPr/>
        </p:nvSpPr>
        <p:spPr>
          <a:xfrm>
            <a:off x="1065285" y="2247202"/>
            <a:ext cx="10061429" cy="455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endParaRPr lang="cs-CZ" sz="2400" b="1" dirty="0"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300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715</Words>
  <Application>Microsoft Office PowerPoint</Application>
  <PresentationFormat>Širokoúhlá obrazovka</PresentationFormat>
  <Paragraphs>73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Motiv Office</vt:lpstr>
      <vt:lpstr>Prezentace aplikace PowerPoint</vt:lpstr>
      <vt:lpstr>Prezentace aplikace PowerPoint</vt:lpstr>
      <vt:lpstr>Rodinám poskytujeme</vt:lpstr>
      <vt:lpstr>Prezentace aplikace PowerPoint</vt:lpstr>
      <vt:lpstr>Podpořené rodiny/ přímá práce</vt:lpstr>
      <vt:lpstr>Prezentace aplikace PowerPoint</vt:lpstr>
      <vt:lpstr>Kazuistika 1 </vt:lpstr>
      <vt:lpstr> </vt:lpstr>
      <vt:lpstr> Kazuistika 2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kvapenkova</dc:creator>
  <cp:lastModifiedBy>kvapenkova</cp:lastModifiedBy>
  <cp:revision>39</cp:revision>
  <dcterms:created xsi:type="dcterms:W3CDTF">2025-08-27T10:29:10Z</dcterms:created>
  <dcterms:modified xsi:type="dcterms:W3CDTF">2026-04-14T07:51:29Z</dcterms:modified>
</cp:coreProperties>
</file>