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1" r:id="rId2"/>
    <p:sldId id="272" r:id="rId3"/>
    <p:sldId id="274" r:id="rId4"/>
    <p:sldId id="270" r:id="rId5"/>
    <p:sldId id="273" r:id="rId6"/>
    <p:sldId id="276" r:id="rId7"/>
    <p:sldId id="264" r:id="rId8"/>
    <p:sldId id="263" r:id="rId9"/>
    <p:sldId id="265" r:id="rId10"/>
    <p:sldId id="277" r:id="rId11"/>
    <p:sldId id="278" r:id="rId12"/>
    <p:sldId id="279" r:id="rId13"/>
    <p:sldId id="267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4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2" autoAdjust="0"/>
    <p:restoredTop sz="94675" autoAdjust="0"/>
  </p:normalViewPr>
  <p:slideViewPr>
    <p:cSldViewPr>
      <p:cViewPr varScale="1">
        <p:scale>
          <a:sx n="108" d="100"/>
          <a:sy n="108" d="100"/>
        </p:scale>
        <p:origin x="171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318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ilsakova\Desktop\Se&#353;it1.od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800" dirty="0"/>
              <a:t>Investice do cyklistické infrastruktury v mil. Kč</a:t>
            </a:r>
          </a:p>
          <a:p>
            <a:pPr>
              <a:defRPr/>
            </a:pPr>
            <a:endParaRPr lang="cs-CZ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List1!$E$2</c:f>
              <c:strCache>
                <c:ptCount val="1"/>
                <c:pt idx="0">
                  <c:v>mil Kč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;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List1!$D$3:$D$13</c:f>
              <c:numCache>
                <c:formatCode>General</c:formatCod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</c:numCache>
            </c:numRef>
          </c:cat>
          <c:val>
            <c:numRef>
              <c:f>List1!$E$3:$E$13</c:f>
              <c:numCache>
                <c:formatCode>0.0</c:formatCode>
                <c:ptCount val="11"/>
                <c:pt idx="0">
                  <c:v>67.599999999999994</c:v>
                </c:pt>
                <c:pt idx="1">
                  <c:v>73</c:v>
                </c:pt>
                <c:pt idx="2">
                  <c:v>60</c:v>
                </c:pt>
                <c:pt idx="3">
                  <c:v>62</c:v>
                </c:pt>
                <c:pt idx="4">
                  <c:v>10</c:v>
                </c:pt>
                <c:pt idx="5">
                  <c:v>18</c:v>
                </c:pt>
                <c:pt idx="6">
                  <c:v>29.9</c:v>
                </c:pt>
                <c:pt idx="7">
                  <c:v>25.1</c:v>
                </c:pt>
                <c:pt idx="8">
                  <c:v>32.200000000000003</c:v>
                </c:pt>
                <c:pt idx="9">
                  <c:v>17.899999999999999</c:v>
                </c:pt>
                <c:pt idx="10">
                  <c:v>73.400000000000006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EA-4CC1-91B2-99ABC84101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48636752"/>
        <c:axId val="148636360"/>
      </c:barChart>
      <c:valAx>
        <c:axId val="148636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8636752"/>
        <c:crosses val="autoZero"/>
        <c:crossBetween val="between"/>
      </c:valAx>
      <c:catAx>
        <c:axId val="148636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86363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07EE1A-823B-4AA8-B196-5D5491A14995}" type="datetimeFigureOut">
              <a:rPr lang="cs-CZ" smtClean="0"/>
              <a:t>26.3.2019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089E08-3FC8-4B26-B95A-E87C8471AB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25117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C066E-167C-4772-9B36-AC548142D80D}" type="datetimeFigureOut">
              <a:rPr lang="cs-CZ" smtClean="0"/>
              <a:t>26.3.2019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AF637C-CEAE-4928-BB0D-567A24CB2C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0072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AF637C-CEAE-4928-BB0D-567A24CB2C12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7761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cistoustopou.cz/" TargetMode="Externa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stoustopou.cz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95" y="162797"/>
            <a:ext cx="8728509" cy="6516288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04664"/>
            <a:ext cx="3017558" cy="1307537"/>
          </a:xfrm>
          <a:prstGeom prst="rect">
            <a:avLst/>
          </a:prstGeom>
        </p:spPr>
      </p:pic>
      <p:sp>
        <p:nvSpPr>
          <p:cNvPr id="17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83568" y="2132856"/>
            <a:ext cx="5904656" cy="38884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13" name="TextovéPole 12"/>
          <p:cNvSpPr txBox="1"/>
          <p:nvPr userDrawn="1"/>
        </p:nvSpPr>
        <p:spPr>
          <a:xfrm>
            <a:off x="582377" y="609329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www.cistoustopou.cz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Nadpis 4"/>
          <p:cNvSpPr>
            <a:spLocks noGrp="1"/>
          </p:cNvSpPr>
          <p:nvPr>
            <p:ph type="ctrTitle" hasCustomPrompt="1"/>
          </p:nvPr>
        </p:nvSpPr>
        <p:spPr>
          <a:xfrm>
            <a:off x="582376" y="44624"/>
            <a:ext cx="7873591" cy="2160240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/>
              <a:t>Nadpis PREZENTACE</a:t>
            </a:r>
            <a:br>
              <a:rPr lang="cs-CZ" dirty="0"/>
            </a:br>
            <a:r>
              <a:rPr lang="cs-CZ" dirty="0"/>
              <a:t>SE VEJDE MAXIMÁLNĚ</a:t>
            </a:r>
            <a:br>
              <a:rPr lang="cs-CZ" dirty="0"/>
            </a:br>
            <a:r>
              <a:rPr lang="cs-CZ" dirty="0"/>
              <a:t>DO TŘÍ </a:t>
            </a:r>
            <a:r>
              <a:rPr lang="cs-CZ" dirty="0" err="1"/>
              <a:t>ŘÁDků</a:t>
            </a:r>
            <a:endParaRPr lang="cs-CZ" dirty="0"/>
          </a:p>
        </p:txBody>
      </p:sp>
      <p:sp>
        <p:nvSpPr>
          <p:cNvPr id="22" name="Zástupný symbol pro text 2"/>
          <p:cNvSpPr>
            <a:spLocks noGrp="1"/>
          </p:cNvSpPr>
          <p:nvPr>
            <p:ph type="body" idx="10" hasCustomPrompt="1"/>
          </p:nvPr>
        </p:nvSpPr>
        <p:spPr>
          <a:xfrm>
            <a:off x="6660232" y="3068960"/>
            <a:ext cx="1944216" cy="2088232"/>
          </a:xfrm>
        </p:spPr>
        <p:txBody>
          <a:bodyPr anchor="t" anchorCtr="0">
            <a:normAutofit/>
          </a:bodyPr>
          <a:lstStyle>
            <a:lvl1pPr marL="0" indent="0" algn="r">
              <a:buNone/>
              <a:defRPr sz="1700" b="1" baseline="0">
                <a:solidFill>
                  <a:srgbClr val="00B4C8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Menší podnadpis</a:t>
            </a:r>
          </a:p>
        </p:txBody>
      </p:sp>
    </p:spTree>
    <p:extLst>
      <p:ext uri="{BB962C8B-B14F-4D97-AF65-F5344CB8AC3E}">
        <p14:creationId xmlns:p14="http://schemas.microsoft.com/office/powerpoint/2010/main" val="2606919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323528" y="6185647"/>
            <a:ext cx="2853680" cy="344782"/>
          </a:xfrm>
        </p:spPr>
        <p:txBody>
          <a:bodyPr/>
          <a:lstStyle>
            <a:lvl1pPr algn="l">
              <a:defRPr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cs-CZ" dirty="0"/>
              <a:t>NÁZEV PREZENTACE </a:t>
            </a:r>
            <a:r>
              <a:rPr lang="en-US" dirty="0"/>
              <a:t>  </a:t>
            </a:r>
            <a:r>
              <a:rPr lang="cs-CZ" dirty="0"/>
              <a:t> </a:t>
            </a:r>
            <a:r>
              <a:rPr lang="en-US" dirty="0"/>
              <a:t>|</a:t>
            </a:r>
            <a:r>
              <a:rPr lang="cs-CZ" dirty="0"/>
              <a:t>   </a:t>
            </a:r>
            <a:fld id="{1CE6B4F3-0419-46D1-9339-7D046C73832B}" type="slidenum">
              <a:rPr lang="cs-CZ" smtClean="0">
                <a:solidFill>
                  <a:srgbClr val="00B4C8"/>
                </a:solidFill>
              </a:rPr>
              <a:pPr/>
              <a:t>‹#›</a:t>
            </a:fld>
            <a:endParaRPr lang="cs-CZ" dirty="0">
              <a:solidFill>
                <a:srgbClr val="00B4C8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409" y="6237312"/>
            <a:ext cx="1097280" cy="493776"/>
          </a:xfrm>
          <a:prstGeom prst="rect">
            <a:avLst/>
          </a:prstGeom>
        </p:spPr>
      </p:pic>
      <p:cxnSp>
        <p:nvCxnSpPr>
          <p:cNvPr id="10" name="Přímá spojnice 9"/>
          <p:cNvCxnSpPr/>
          <p:nvPr userDrawn="1"/>
        </p:nvCxnSpPr>
        <p:spPr>
          <a:xfrm>
            <a:off x="395536" y="6133490"/>
            <a:ext cx="8418212" cy="0"/>
          </a:xfrm>
          <a:prstGeom prst="line">
            <a:avLst/>
          </a:prstGeom>
          <a:ln w="76200">
            <a:solidFill>
              <a:srgbClr val="00B4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359607" y="-99392"/>
            <a:ext cx="7164721" cy="1196752"/>
          </a:xfrm>
        </p:spPr>
        <p:txBody>
          <a:bodyPr>
            <a:normAutofit/>
          </a:bodyPr>
          <a:lstStyle>
            <a:lvl1pPr algn="l">
              <a:defRPr sz="3000" baseline="0">
                <a:latin typeface="Arial Black" panose="020B0A04020102020204" pitchFamily="34" charset="0"/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</p:spTree>
    <p:extLst>
      <p:ext uri="{BB962C8B-B14F-4D97-AF65-F5344CB8AC3E}">
        <p14:creationId xmlns:p14="http://schemas.microsoft.com/office/powerpoint/2010/main" val="2788193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092280" y="274638"/>
            <a:ext cx="2057400" cy="5851525"/>
          </a:xfrm>
        </p:spPr>
        <p:txBody>
          <a:bodyPr vert="eaVert"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56456" y="274638"/>
            <a:ext cx="6019800" cy="5851525"/>
          </a:xfrm>
        </p:spPr>
        <p:txBody>
          <a:bodyPr vert="eaVert"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323528" y="6185647"/>
            <a:ext cx="2853680" cy="3447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NÁZEV PREZENTACE </a:t>
            </a:r>
            <a:r>
              <a:rPr lang="en-US" dirty="0"/>
              <a:t>  </a:t>
            </a:r>
            <a:r>
              <a:rPr lang="cs-CZ" dirty="0"/>
              <a:t> </a:t>
            </a:r>
            <a:r>
              <a:rPr lang="en-US" dirty="0"/>
              <a:t>|</a:t>
            </a:r>
            <a:r>
              <a:rPr lang="cs-CZ" dirty="0"/>
              <a:t>   </a:t>
            </a:r>
            <a:fld id="{1CE6B4F3-0419-46D1-9339-7D046C73832B}" type="slidenum">
              <a:rPr lang="cs-CZ" smtClean="0">
                <a:solidFill>
                  <a:srgbClr val="00B4C8"/>
                </a:solidFill>
              </a:rPr>
              <a:pPr/>
              <a:t>‹#›</a:t>
            </a:fld>
            <a:endParaRPr lang="cs-CZ" dirty="0">
              <a:solidFill>
                <a:srgbClr val="00B4C8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409" y="6237312"/>
            <a:ext cx="1097280" cy="493776"/>
          </a:xfrm>
          <a:prstGeom prst="rect">
            <a:avLst/>
          </a:prstGeom>
        </p:spPr>
      </p:pic>
      <p:cxnSp>
        <p:nvCxnSpPr>
          <p:cNvPr id="9" name="Přímá spojnice 8"/>
          <p:cNvCxnSpPr/>
          <p:nvPr userDrawn="1"/>
        </p:nvCxnSpPr>
        <p:spPr>
          <a:xfrm>
            <a:off x="395536" y="6133490"/>
            <a:ext cx="8418212" cy="0"/>
          </a:xfrm>
          <a:prstGeom prst="line">
            <a:avLst/>
          </a:prstGeom>
          <a:ln w="76200">
            <a:solidFill>
              <a:srgbClr val="00B4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8963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 prezent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95" y="162797"/>
            <a:ext cx="8728509" cy="6516288"/>
          </a:xfrm>
          <a:prstGeom prst="rect">
            <a:avLst/>
          </a:prstGeom>
        </p:spPr>
      </p:pic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39752" y="2060848"/>
            <a:ext cx="1944216" cy="1944216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7" name="TextovéPole 6"/>
          <p:cNvSpPr txBox="1"/>
          <p:nvPr userDrawn="1"/>
        </p:nvSpPr>
        <p:spPr>
          <a:xfrm>
            <a:off x="539552" y="6093296"/>
            <a:ext cx="2326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www.cistoustopou.cz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text 2"/>
          <p:cNvSpPr>
            <a:spLocks noGrp="1"/>
          </p:cNvSpPr>
          <p:nvPr>
            <p:ph type="body" idx="10" hasCustomPrompt="1"/>
          </p:nvPr>
        </p:nvSpPr>
        <p:spPr>
          <a:xfrm>
            <a:off x="4427984" y="2582830"/>
            <a:ext cx="2614374" cy="864096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70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Autor a </a:t>
            </a:r>
            <a:r>
              <a:rPr lang="cs-CZ" dirty="0" err="1"/>
              <a:t>adresa:Kliknutím</a:t>
            </a:r>
            <a:r>
              <a:rPr lang="cs-CZ" dirty="0"/>
              <a:t> lze upravit styly předlohy textu.</a:t>
            </a:r>
          </a:p>
        </p:txBody>
      </p:sp>
      <p:sp>
        <p:nvSpPr>
          <p:cNvPr id="5" name="TextovéPole 4"/>
          <p:cNvSpPr txBox="1"/>
          <p:nvPr userDrawn="1"/>
        </p:nvSpPr>
        <p:spPr>
          <a:xfrm>
            <a:off x="2742747" y="5173514"/>
            <a:ext cx="3699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baseline="0" dirty="0">
                <a:solidFill>
                  <a:srgbClr val="00B4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ZA POZORNOST!</a:t>
            </a:r>
          </a:p>
        </p:txBody>
      </p:sp>
    </p:spTree>
    <p:extLst>
      <p:ext uri="{BB962C8B-B14F-4D97-AF65-F5344CB8AC3E}">
        <p14:creationId xmlns:p14="http://schemas.microsoft.com/office/powerpoint/2010/main" val="1370323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chemeClr val="tx2"/>
              </a:buClr>
              <a:buFont typeface="Arial" panose="020B0604020202020204" pitchFamily="34" charset="0"/>
              <a:buChar char="•"/>
              <a:defRPr baseline="0">
                <a:latin typeface="Arial" panose="020B0604020202020204" pitchFamily="34" charset="0"/>
              </a:defRPr>
            </a:lvl1pPr>
            <a:lvl2pPr marL="742950" indent="-285750">
              <a:buClr>
                <a:schemeClr val="tx2"/>
              </a:buClr>
              <a:buFont typeface="Arial" panose="020B0604020202020204" pitchFamily="34" charset="0"/>
              <a:buChar char="•"/>
              <a:defRPr baseline="0">
                <a:latin typeface="Arial" panose="020B0604020202020204" pitchFamily="34" charset="0"/>
              </a:defRPr>
            </a:lvl2pPr>
            <a:lvl3pPr marL="1143000" indent="-228600">
              <a:buClr>
                <a:schemeClr val="tx2"/>
              </a:buClr>
              <a:buFont typeface="Arial" panose="020B0604020202020204" pitchFamily="34" charset="0"/>
              <a:buChar char="•"/>
              <a:defRPr baseline="0">
                <a:latin typeface="Arial" panose="020B0604020202020204" pitchFamily="34" charset="0"/>
              </a:defRPr>
            </a:lvl3pPr>
            <a:lvl4pPr marL="1600200" indent="-228600">
              <a:buClr>
                <a:schemeClr val="tx2"/>
              </a:buClr>
              <a:buFont typeface="Arial" panose="020B0604020202020204" pitchFamily="34" charset="0"/>
              <a:buChar char="•"/>
              <a:defRPr baseline="0">
                <a:latin typeface="Arial" panose="020B0604020202020204" pitchFamily="34" charset="0"/>
              </a:defRPr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•"/>
              <a:defRPr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323528" y="6185647"/>
            <a:ext cx="2853680" cy="344782"/>
          </a:xfrm>
        </p:spPr>
        <p:txBody>
          <a:bodyPr/>
          <a:lstStyle>
            <a:lvl1pPr algn="l">
              <a:defRPr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cs-CZ" dirty="0"/>
              <a:t>NÁZEV PREZENTACE </a:t>
            </a:r>
            <a:r>
              <a:rPr lang="en-US" dirty="0"/>
              <a:t>  </a:t>
            </a:r>
            <a:r>
              <a:rPr lang="cs-CZ" dirty="0"/>
              <a:t> </a:t>
            </a:r>
            <a:r>
              <a:rPr lang="en-US" dirty="0"/>
              <a:t>|</a:t>
            </a:r>
            <a:r>
              <a:rPr lang="cs-CZ" dirty="0"/>
              <a:t>   </a:t>
            </a:r>
            <a:fld id="{1CE6B4F3-0419-46D1-9339-7D046C73832B}" type="slidenum">
              <a:rPr lang="cs-CZ" smtClean="0">
                <a:solidFill>
                  <a:srgbClr val="00B4C8"/>
                </a:solidFill>
              </a:rPr>
              <a:pPr/>
              <a:t>‹#›</a:t>
            </a:fld>
            <a:endParaRPr lang="cs-CZ" dirty="0">
              <a:solidFill>
                <a:srgbClr val="00B4C8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409" y="6237312"/>
            <a:ext cx="1097280" cy="493776"/>
          </a:xfrm>
          <a:prstGeom prst="rect">
            <a:avLst/>
          </a:prstGeom>
        </p:spPr>
      </p:pic>
      <p:cxnSp>
        <p:nvCxnSpPr>
          <p:cNvPr id="9" name="Přímá spojnice 8"/>
          <p:cNvCxnSpPr/>
          <p:nvPr userDrawn="1"/>
        </p:nvCxnSpPr>
        <p:spPr>
          <a:xfrm>
            <a:off x="395536" y="6133490"/>
            <a:ext cx="8418212" cy="0"/>
          </a:xfrm>
          <a:prstGeom prst="line">
            <a:avLst/>
          </a:prstGeom>
          <a:ln w="76200">
            <a:solidFill>
              <a:srgbClr val="00B4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05239"/>
            <a:ext cx="2685195" cy="1163521"/>
          </a:xfrm>
          <a:prstGeom prst="rect">
            <a:avLst/>
          </a:prstGeom>
        </p:spPr>
      </p:pic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323529" y="105239"/>
            <a:ext cx="5760640" cy="1307537"/>
          </a:xfrm>
        </p:spPr>
        <p:txBody>
          <a:bodyPr>
            <a:normAutofit/>
          </a:bodyPr>
          <a:lstStyle>
            <a:lvl1pPr algn="l">
              <a:defRPr sz="3000" baseline="0">
                <a:latin typeface="Arial Black" panose="020B0A04020102020204" pitchFamily="34" charset="0"/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</p:spTree>
    <p:extLst>
      <p:ext uri="{BB962C8B-B14F-4D97-AF65-F5344CB8AC3E}">
        <p14:creationId xmlns:p14="http://schemas.microsoft.com/office/powerpoint/2010/main" val="400491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51520" y="369667"/>
            <a:ext cx="7772400" cy="660053"/>
          </a:xfrm>
        </p:spPr>
        <p:txBody>
          <a:bodyPr anchor="t">
            <a:normAutofit/>
          </a:bodyPr>
          <a:lstStyle>
            <a:lvl1pPr algn="l">
              <a:defRPr sz="2000" b="1" i="0" cap="none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1520" y="764704"/>
            <a:ext cx="7772400" cy="792088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700" baseline="0">
                <a:solidFill>
                  <a:srgbClr val="00B4C8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323528" y="6185647"/>
            <a:ext cx="2853680" cy="344782"/>
          </a:xfrm>
        </p:spPr>
        <p:txBody>
          <a:bodyPr/>
          <a:lstStyle>
            <a:lvl1pPr algn="l">
              <a:defRPr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cs-CZ" dirty="0"/>
              <a:t>NÁZEV PREZENTACE </a:t>
            </a:r>
            <a:r>
              <a:rPr lang="en-US" dirty="0"/>
              <a:t>  </a:t>
            </a:r>
            <a:r>
              <a:rPr lang="cs-CZ" dirty="0"/>
              <a:t> </a:t>
            </a:r>
            <a:r>
              <a:rPr lang="en-US" dirty="0"/>
              <a:t>|</a:t>
            </a:r>
            <a:r>
              <a:rPr lang="cs-CZ" dirty="0"/>
              <a:t>   </a:t>
            </a:r>
            <a:fld id="{1CE6B4F3-0419-46D1-9339-7D046C73832B}" type="slidenum">
              <a:rPr lang="cs-CZ" smtClean="0">
                <a:solidFill>
                  <a:srgbClr val="00B4C8"/>
                </a:solidFill>
              </a:rPr>
              <a:pPr/>
              <a:t>‹#›</a:t>
            </a:fld>
            <a:endParaRPr lang="cs-CZ" dirty="0">
              <a:solidFill>
                <a:srgbClr val="00B4C8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409" y="6237312"/>
            <a:ext cx="1097280" cy="493776"/>
          </a:xfrm>
          <a:prstGeom prst="rect">
            <a:avLst/>
          </a:prstGeom>
        </p:spPr>
      </p:pic>
      <p:cxnSp>
        <p:nvCxnSpPr>
          <p:cNvPr id="9" name="Přímá spojnice 8"/>
          <p:cNvCxnSpPr/>
          <p:nvPr userDrawn="1"/>
        </p:nvCxnSpPr>
        <p:spPr>
          <a:xfrm>
            <a:off x="395536" y="6133490"/>
            <a:ext cx="8418212" cy="0"/>
          </a:xfrm>
          <a:prstGeom prst="line">
            <a:avLst/>
          </a:prstGeom>
          <a:ln w="76200">
            <a:solidFill>
              <a:srgbClr val="00B4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05239"/>
            <a:ext cx="2685195" cy="11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911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buClr>
                <a:schemeClr val="accent1">
                  <a:lumMod val="60000"/>
                  <a:lumOff val="40000"/>
                </a:schemeClr>
              </a:buCl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buClr>
                <a:schemeClr val="accent1">
                  <a:lumMod val="60000"/>
                  <a:lumOff val="40000"/>
                </a:schemeClr>
              </a:buCl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323528" y="6185647"/>
            <a:ext cx="2853680" cy="344782"/>
          </a:xfrm>
        </p:spPr>
        <p:txBody>
          <a:bodyPr/>
          <a:lstStyle>
            <a:lvl1pPr algn="l">
              <a:defRPr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cs-CZ" dirty="0"/>
              <a:t>NÁZEV PREZENTACE </a:t>
            </a:r>
            <a:r>
              <a:rPr lang="en-US" dirty="0"/>
              <a:t>  </a:t>
            </a:r>
            <a:r>
              <a:rPr lang="cs-CZ" dirty="0"/>
              <a:t> </a:t>
            </a:r>
            <a:r>
              <a:rPr lang="en-US" dirty="0"/>
              <a:t>|</a:t>
            </a:r>
            <a:r>
              <a:rPr lang="cs-CZ" dirty="0"/>
              <a:t>   </a:t>
            </a:r>
            <a:fld id="{1CE6B4F3-0419-46D1-9339-7D046C73832B}" type="slidenum">
              <a:rPr lang="cs-CZ" smtClean="0">
                <a:solidFill>
                  <a:srgbClr val="00B4C8"/>
                </a:solidFill>
              </a:rPr>
              <a:pPr/>
              <a:t>‹#›</a:t>
            </a:fld>
            <a:endParaRPr lang="cs-CZ" dirty="0">
              <a:solidFill>
                <a:srgbClr val="00B4C8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409" y="6237312"/>
            <a:ext cx="1097280" cy="493776"/>
          </a:xfrm>
          <a:prstGeom prst="rect">
            <a:avLst/>
          </a:prstGeom>
        </p:spPr>
      </p:pic>
      <p:cxnSp>
        <p:nvCxnSpPr>
          <p:cNvPr id="10" name="Přímá spojnice 9"/>
          <p:cNvCxnSpPr/>
          <p:nvPr userDrawn="1"/>
        </p:nvCxnSpPr>
        <p:spPr>
          <a:xfrm>
            <a:off x="395536" y="6133490"/>
            <a:ext cx="8418212" cy="0"/>
          </a:xfrm>
          <a:prstGeom prst="line">
            <a:avLst/>
          </a:prstGeom>
          <a:ln w="76200">
            <a:solidFill>
              <a:srgbClr val="00B4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05239"/>
            <a:ext cx="2685195" cy="1163521"/>
          </a:xfrm>
          <a:prstGeom prst="rect">
            <a:avLst/>
          </a:prstGeom>
        </p:spPr>
      </p:pic>
      <p:sp>
        <p:nvSpPr>
          <p:cNvPr id="15" name="Nadpis 1"/>
          <p:cNvSpPr>
            <a:spLocks noGrp="1"/>
          </p:cNvSpPr>
          <p:nvPr>
            <p:ph type="ctrTitle"/>
          </p:nvPr>
        </p:nvSpPr>
        <p:spPr>
          <a:xfrm>
            <a:off x="323529" y="105239"/>
            <a:ext cx="5760640" cy="1307537"/>
          </a:xfrm>
        </p:spPr>
        <p:txBody>
          <a:bodyPr>
            <a:normAutofit/>
          </a:bodyPr>
          <a:lstStyle>
            <a:lvl1pPr algn="l">
              <a:defRPr sz="3000" baseline="0">
                <a:latin typeface="Arial Black" panose="020B0A04020102020204" pitchFamily="34" charset="0"/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</p:spTree>
    <p:extLst>
      <p:ext uri="{BB962C8B-B14F-4D97-AF65-F5344CB8AC3E}">
        <p14:creationId xmlns:p14="http://schemas.microsoft.com/office/powerpoint/2010/main" val="2451748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7728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502048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buClr>
                <a:schemeClr val="accent1">
                  <a:lumMod val="60000"/>
                  <a:lumOff val="40000"/>
                </a:schemeClr>
              </a:buCl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7728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02048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buClr>
                <a:schemeClr val="accent1">
                  <a:lumMod val="60000"/>
                  <a:lumOff val="40000"/>
                </a:schemeClr>
              </a:buCl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323528" y="6185647"/>
            <a:ext cx="2853680" cy="344782"/>
          </a:xfrm>
        </p:spPr>
        <p:txBody>
          <a:bodyPr/>
          <a:lstStyle>
            <a:lvl1pPr algn="l">
              <a:defRPr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cs-CZ" dirty="0"/>
              <a:t>NÁZEV PREZENTACE </a:t>
            </a:r>
            <a:r>
              <a:rPr lang="en-US" dirty="0"/>
              <a:t>  </a:t>
            </a:r>
            <a:r>
              <a:rPr lang="cs-CZ" dirty="0"/>
              <a:t> </a:t>
            </a:r>
            <a:r>
              <a:rPr lang="en-US" dirty="0"/>
              <a:t>|</a:t>
            </a:r>
            <a:r>
              <a:rPr lang="cs-CZ" dirty="0"/>
              <a:t>   </a:t>
            </a:r>
            <a:fld id="{1CE6B4F3-0419-46D1-9339-7D046C73832B}" type="slidenum">
              <a:rPr lang="cs-CZ" smtClean="0">
                <a:solidFill>
                  <a:srgbClr val="00B4C8"/>
                </a:solidFill>
              </a:rPr>
              <a:pPr/>
              <a:t>‹#›</a:t>
            </a:fld>
            <a:endParaRPr lang="cs-CZ" dirty="0">
              <a:solidFill>
                <a:srgbClr val="00B4C8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409" y="6237312"/>
            <a:ext cx="1097280" cy="493776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6133490"/>
            <a:ext cx="8418212" cy="0"/>
          </a:xfrm>
          <a:prstGeom prst="line">
            <a:avLst/>
          </a:prstGeom>
          <a:ln w="76200">
            <a:solidFill>
              <a:srgbClr val="00B4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Nadpis 1"/>
          <p:cNvSpPr>
            <a:spLocks noGrp="1"/>
          </p:cNvSpPr>
          <p:nvPr>
            <p:ph type="ctrTitle"/>
          </p:nvPr>
        </p:nvSpPr>
        <p:spPr>
          <a:xfrm>
            <a:off x="323529" y="105239"/>
            <a:ext cx="5760640" cy="1307537"/>
          </a:xfrm>
        </p:spPr>
        <p:txBody>
          <a:bodyPr>
            <a:normAutofit/>
          </a:bodyPr>
          <a:lstStyle>
            <a:lvl1pPr algn="l">
              <a:defRPr sz="3000" baseline="0">
                <a:latin typeface="Arial Black" panose="020B0A04020102020204" pitchFamily="34" charset="0"/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pic>
        <p:nvPicPr>
          <p:cNvPr id="16" name="Obrázek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05239"/>
            <a:ext cx="2685195" cy="11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860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5832648" cy="1143000"/>
          </a:xfrm>
        </p:spPr>
        <p:txBody>
          <a:bodyPr>
            <a:normAutofit/>
          </a:bodyPr>
          <a:lstStyle>
            <a:lvl1pPr algn="l">
              <a:defRPr sz="30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323528" y="6185647"/>
            <a:ext cx="2853680" cy="344782"/>
          </a:xfrm>
        </p:spPr>
        <p:txBody>
          <a:bodyPr/>
          <a:lstStyle>
            <a:lvl1pPr algn="l">
              <a:defRPr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cs-CZ" dirty="0"/>
              <a:t>NÁZEV PREZENTACE </a:t>
            </a:r>
            <a:r>
              <a:rPr lang="en-US" dirty="0"/>
              <a:t>  </a:t>
            </a:r>
            <a:r>
              <a:rPr lang="cs-CZ" dirty="0"/>
              <a:t> </a:t>
            </a:r>
            <a:r>
              <a:rPr lang="en-US" dirty="0"/>
              <a:t>|</a:t>
            </a:r>
            <a:r>
              <a:rPr lang="cs-CZ" dirty="0"/>
              <a:t>   </a:t>
            </a:r>
            <a:fld id="{1CE6B4F3-0419-46D1-9339-7D046C73832B}" type="slidenum">
              <a:rPr lang="cs-CZ" smtClean="0">
                <a:solidFill>
                  <a:srgbClr val="00B4C8"/>
                </a:solidFill>
              </a:rPr>
              <a:pPr/>
              <a:t>‹#›</a:t>
            </a:fld>
            <a:endParaRPr lang="cs-CZ" dirty="0">
              <a:solidFill>
                <a:srgbClr val="00B4C8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409" y="6237312"/>
            <a:ext cx="1097280" cy="493776"/>
          </a:xfrm>
          <a:prstGeom prst="rect">
            <a:avLst/>
          </a:prstGeom>
        </p:spPr>
      </p:pic>
      <p:cxnSp>
        <p:nvCxnSpPr>
          <p:cNvPr id="8" name="Přímá spojnice 7"/>
          <p:cNvCxnSpPr/>
          <p:nvPr userDrawn="1"/>
        </p:nvCxnSpPr>
        <p:spPr>
          <a:xfrm>
            <a:off x="395536" y="6133490"/>
            <a:ext cx="8418212" cy="0"/>
          </a:xfrm>
          <a:prstGeom prst="line">
            <a:avLst/>
          </a:prstGeom>
          <a:ln w="76200">
            <a:solidFill>
              <a:srgbClr val="00B4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05239"/>
            <a:ext cx="2685195" cy="11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456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80C7-6780-4AD6-AA25-B4D6308FE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7271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-27384"/>
            <a:ext cx="9180512" cy="613349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323528" y="5733256"/>
            <a:ext cx="6955160" cy="438944"/>
          </a:xfr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l">
              <a:buNone/>
              <a:defRPr sz="1400" b="0" cap="none" spc="0" baseline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/>
              <a:t>Zde popisek obrázku</a:t>
            </a: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409" y="6237312"/>
            <a:ext cx="1097280" cy="493776"/>
          </a:xfrm>
          <a:prstGeom prst="rect">
            <a:avLst/>
          </a:prstGeom>
        </p:spPr>
      </p:pic>
      <p:cxnSp>
        <p:nvCxnSpPr>
          <p:cNvPr id="10" name="Přímá spojnice 9"/>
          <p:cNvCxnSpPr/>
          <p:nvPr userDrawn="1"/>
        </p:nvCxnSpPr>
        <p:spPr>
          <a:xfrm>
            <a:off x="0" y="6133490"/>
            <a:ext cx="9180512" cy="0"/>
          </a:xfrm>
          <a:prstGeom prst="line">
            <a:avLst/>
          </a:prstGeom>
          <a:ln w="76200">
            <a:solidFill>
              <a:srgbClr val="00B4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323528" y="6185647"/>
            <a:ext cx="2853680" cy="344782"/>
          </a:xfrm>
        </p:spPr>
        <p:txBody>
          <a:bodyPr/>
          <a:lstStyle>
            <a:lvl1pPr algn="l">
              <a:defRPr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cs-CZ" dirty="0"/>
              <a:t>NÁZEV PREZENTACE </a:t>
            </a:r>
            <a:r>
              <a:rPr lang="en-US" dirty="0"/>
              <a:t>  </a:t>
            </a:r>
            <a:r>
              <a:rPr lang="cs-CZ" dirty="0"/>
              <a:t> </a:t>
            </a:r>
            <a:r>
              <a:rPr lang="en-US" dirty="0"/>
              <a:t>|</a:t>
            </a:r>
            <a:r>
              <a:rPr lang="cs-CZ" dirty="0"/>
              <a:t>   </a:t>
            </a:r>
            <a:fld id="{1CE6B4F3-0419-46D1-9339-7D046C73832B}" type="slidenum">
              <a:rPr lang="cs-CZ" smtClean="0">
                <a:solidFill>
                  <a:srgbClr val="00B4C8"/>
                </a:solidFill>
              </a:rPr>
              <a:pPr/>
              <a:t>‹#›</a:t>
            </a:fld>
            <a:endParaRPr lang="cs-CZ" dirty="0">
              <a:solidFill>
                <a:srgbClr val="00B4C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824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067718"/>
          </a:xfrm>
        </p:spPr>
        <p:txBody>
          <a:bodyPr anchor="b">
            <a:normAutofit/>
          </a:bodyPr>
          <a:lstStyle>
            <a:lvl1pPr algn="l">
              <a:defRPr sz="2400" b="1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Nadpis 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buClr>
                <a:schemeClr val="accent1">
                  <a:lumMod val="60000"/>
                  <a:lumOff val="40000"/>
                </a:schemeClr>
              </a:buCl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První úroveň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/>
              <a:t>Nadpis 2</a:t>
            </a:r>
          </a:p>
        </p:txBody>
      </p:sp>
      <p:sp>
        <p:nvSpPr>
          <p:cNvPr id="8" name="Zástupný symbol pro číslo snímku 5"/>
          <p:cNvSpPr txBox="1">
            <a:spLocks/>
          </p:cNvSpPr>
          <p:nvPr userDrawn="1"/>
        </p:nvSpPr>
        <p:spPr>
          <a:xfrm>
            <a:off x="323528" y="6185647"/>
            <a:ext cx="2853680" cy="3447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NÁZEV PREZENTACE </a:t>
            </a:r>
            <a:r>
              <a:rPr lang="en-US"/>
              <a:t>  </a:t>
            </a:r>
            <a:r>
              <a:rPr lang="cs-CZ"/>
              <a:t> </a:t>
            </a:r>
            <a:r>
              <a:rPr lang="en-US"/>
              <a:t>|</a:t>
            </a:r>
            <a:r>
              <a:rPr lang="cs-CZ"/>
              <a:t>   </a:t>
            </a:r>
            <a:fld id="{1CE6B4F3-0419-46D1-9339-7D046C73832B}" type="slidenum">
              <a:rPr lang="cs-CZ" smtClean="0">
                <a:solidFill>
                  <a:srgbClr val="00B4C8"/>
                </a:solidFill>
              </a:rPr>
              <a:pPr/>
              <a:t>‹#›</a:t>
            </a:fld>
            <a:endParaRPr lang="cs-CZ" dirty="0">
              <a:solidFill>
                <a:srgbClr val="00B4C8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409" y="6237312"/>
            <a:ext cx="1097280" cy="493776"/>
          </a:xfrm>
          <a:prstGeom prst="rect">
            <a:avLst/>
          </a:prstGeom>
        </p:spPr>
      </p:pic>
      <p:cxnSp>
        <p:nvCxnSpPr>
          <p:cNvPr id="10" name="Přímá spojnice 9"/>
          <p:cNvCxnSpPr/>
          <p:nvPr userDrawn="1"/>
        </p:nvCxnSpPr>
        <p:spPr>
          <a:xfrm>
            <a:off x="395536" y="6133490"/>
            <a:ext cx="8418212" cy="0"/>
          </a:xfrm>
          <a:prstGeom prst="line">
            <a:avLst/>
          </a:prstGeom>
          <a:ln w="76200">
            <a:solidFill>
              <a:srgbClr val="00B4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3585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380C7-6780-4AD6-AA25-B4D6308FE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7853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6" r:id="rId9"/>
    <p:sldLayoutId id="2147483658" r:id="rId10"/>
    <p:sldLayoutId id="2147483659" r:id="rId11"/>
    <p:sldLayoutId id="2147483660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3000" kern="1200" cap="all" baseline="0">
          <a:solidFill>
            <a:schemeClr val="tx1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B4C8"/>
        </a:buClr>
        <a:buFont typeface="Arial" panose="020B0604020202020204" pitchFamily="34" charset="0"/>
        <a:buChar char="•"/>
        <a:defRPr sz="30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1">
            <a:lumMod val="60000"/>
            <a:lumOff val="40000"/>
          </a:schemeClr>
        </a:buClr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00B4C8"/>
        </a:buClr>
        <a:buFont typeface="Arial" panose="020B0604020202020204" pitchFamily="34" charset="0"/>
        <a:buChar char="»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dropbox.com/sh/parj2bok76myy78/AAAPjFbaxM9JzME2zoc-kqzha?dl=0&amp;preview=V2_Stezky_titulky.mp4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ctrTitle"/>
          </p:nvPr>
        </p:nvSpPr>
        <p:spPr>
          <a:xfrm>
            <a:off x="611560" y="1196752"/>
            <a:ext cx="7873591" cy="2160240"/>
          </a:xfrm>
        </p:spPr>
        <p:txBody>
          <a:bodyPr>
            <a:normAutofit/>
          </a:bodyPr>
          <a:lstStyle/>
          <a:p>
            <a:r>
              <a:rPr lang="cs-CZ" sz="2800" dirty="0"/>
              <a:t>Tisková konference</a:t>
            </a:r>
            <a:br>
              <a:rPr lang="cs-CZ" sz="2800" dirty="0"/>
            </a:br>
            <a:r>
              <a:rPr lang="cs-CZ" sz="2800" dirty="0"/>
              <a:t>26. 3. 2019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idx="10"/>
          </p:nvPr>
        </p:nvSpPr>
        <p:spPr>
          <a:xfrm>
            <a:off x="611560" y="3068960"/>
            <a:ext cx="7992888" cy="2088232"/>
          </a:xfrm>
        </p:spPr>
        <p:txBody>
          <a:bodyPr>
            <a:normAutofit/>
          </a:bodyPr>
          <a:lstStyle/>
          <a:p>
            <a:pPr algn="ctr"/>
            <a:r>
              <a:rPr lang="cs-CZ" sz="2800" cap="all" dirty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rPr>
              <a:t>Vstup do cyklistické sezony 2019</a:t>
            </a:r>
          </a:p>
          <a:p>
            <a:pPr algn="ctr"/>
            <a:endParaRPr lang="cs-CZ" sz="2800" cap="all" dirty="0">
              <a:solidFill>
                <a:schemeClr val="tx1"/>
              </a:solidFill>
              <a:latin typeface="Arial Black" panose="020B0A04020102020204" pitchFamily="34" charset="0"/>
              <a:ea typeface="+mj-ea"/>
              <a:cs typeface="+mj-cs"/>
            </a:endParaRPr>
          </a:p>
          <a:p>
            <a:pPr algn="ctr"/>
            <a:r>
              <a:rPr lang="cs-CZ" sz="2800" cap="all" dirty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rPr>
              <a:t>Praha cyklistická 2019</a:t>
            </a:r>
          </a:p>
        </p:txBody>
      </p:sp>
    </p:spTree>
    <p:extLst>
      <p:ext uri="{BB962C8B-B14F-4D97-AF65-F5344CB8AC3E}">
        <p14:creationId xmlns:p14="http://schemas.microsoft.com/office/powerpoint/2010/main" val="2161962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323528" y="6185647"/>
            <a:ext cx="3384376" cy="344782"/>
          </a:xfrm>
        </p:spPr>
        <p:txBody>
          <a:bodyPr/>
          <a:lstStyle/>
          <a:p>
            <a:r>
              <a:rPr lang="cs-CZ" dirty="0"/>
              <a:t>ZAHÁJENÍ CYKLISTICKÉ SEZÓNY 2019 </a:t>
            </a:r>
            <a:r>
              <a:rPr lang="en-US" dirty="0"/>
              <a:t>|</a:t>
            </a:r>
            <a:r>
              <a:rPr lang="cs-CZ" dirty="0"/>
              <a:t>   </a:t>
            </a:r>
            <a:fld id="{1CE6B4F3-0419-46D1-9339-7D046C73832B}" type="slidenum">
              <a:rPr lang="cs-CZ" smtClean="0">
                <a:solidFill>
                  <a:srgbClr val="00B4C8"/>
                </a:solidFill>
              </a:rPr>
              <a:pPr/>
              <a:t>10</a:t>
            </a:fld>
            <a:endParaRPr lang="cs-CZ" dirty="0">
              <a:solidFill>
                <a:srgbClr val="00B4C8"/>
              </a:solidFill>
            </a:endParaRPr>
          </a:p>
        </p:txBody>
      </p:sp>
      <p:sp>
        <p:nvSpPr>
          <p:cNvPr id="7" name="Nadpis 6"/>
          <p:cNvSpPr>
            <a:spLocks noGrp="1"/>
          </p:cNvSpPr>
          <p:nvPr>
            <p:ph type="ctrTitle"/>
          </p:nvPr>
        </p:nvSpPr>
        <p:spPr>
          <a:xfrm>
            <a:off x="323528" y="260104"/>
            <a:ext cx="8204448" cy="1196752"/>
          </a:xfrm>
        </p:spPr>
        <p:txBody>
          <a:bodyPr/>
          <a:lstStyle/>
          <a:p>
            <a:r>
              <a:rPr lang="cs-CZ" dirty="0"/>
              <a:t>Bezpečnost </a:t>
            </a:r>
            <a:br>
              <a:rPr lang="cs-CZ" dirty="0"/>
            </a:br>
            <a:r>
              <a:rPr lang="cs-CZ" dirty="0"/>
              <a:t>a podpora</a:t>
            </a:r>
          </a:p>
        </p:txBody>
      </p:sp>
      <p:pic>
        <p:nvPicPr>
          <p:cNvPr id="4098" name="Picture 2" descr="2018_nehody_cyklist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8380049" cy="314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1475656" y="2249992"/>
            <a:ext cx="3672408" cy="314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395536" y="1564023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cap="all" dirty="0">
                <a:latin typeface="Arial Black" panose="020B0A04020102020204" pitchFamily="34" charset="0"/>
                <a:ea typeface="+mj-ea"/>
                <a:cs typeface="+mj-cs"/>
              </a:rPr>
              <a:t>Nehodovost cyklistů v PRAZE</a:t>
            </a:r>
          </a:p>
        </p:txBody>
      </p:sp>
    </p:spTree>
    <p:extLst>
      <p:ext uri="{BB962C8B-B14F-4D97-AF65-F5344CB8AC3E}">
        <p14:creationId xmlns:p14="http://schemas.microsoft.com/office/powerpoint/2010/main" val="867880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323528" y="6185647"/>
            <a:ext cx="3384376" cy="344782"/>
          </a:xfrm>
        </p:spPr>
        <p:txBody>
          <a:bodyPr/>
          <a:lstStyle/>
          <a:p>
            <a:r>
              <a:rPr lang="cs-CZ" dirty="0"/>
              <a:t>ZAHÁJENÍ CYKLISTICKÉ SEZÓNY 2019 </a:t>
            </a:r>
            <a:r>
              <a:rPr lang="en-US" dirty="0"/>
              <a:t>|</a:t>
            </a:r>
            <a:r>
              <a:rPr lang="cs-CZ" dirty="0"/>
              <a:t>   </a:t>
            </a:r>
            <a:fld id="{1CE6B4F3-0419-46D1-9339-7D046C73832B}" type="slidenum">
              <a:rPr lang="cs-CZ" smtClean="0">
                <a:solidFill>
                  <a:srgbClr val="00B4C8"/>
                </a:solidFill>
              </a:rPr>
              <a:pPr/>
              <a:t>11</a:t>
            </a:fld>
            <a:endParaRPr lang="cs-CZ" dirty="0">
              <a:solidFill>
                <a:srgbClr val="00B4C8"/>
              </a:solidFill>
            </a:endParaRPr>
          </a:p>
        </p:txBody>
      </p:sp>
      <p:sp>
        <p:nvSpPr>
          <p:cNvPr id="7" name="Nadpis 6"/>
          <p:cNvSpPr>
            <a:spLocks noGrp="1"/>
          </p:cNvSpPr>
          <p:nvPr>
            <p:ph type="ctrTitle"/>
          </p:nvPr>
        </p:nvSpPr>
        <p:spPr>
          <a:xfrm>
            <a:off x="323528" y="260104"/>
            <a:ext cx="8204448" cy="1196752"/>
          </a:xfrm>
        </p:spPr>
        <p:txBody>
          <a:bodyPr/>
          <a:lstStyle/>
          <a:p>
            <a:r>
              <a:rPr lang="cs-CZ" dirty="0"/>
              <a:t>Bezpečnost </a:t>
            </a:r>
            <a:br>
              <a:rPr lang="cs-CZ" dirty="0"/>
            </a:br>
            <a:r>
              <a:rPr lang="cs-CZ" dirty="0"/>
              <a:t>a podpora</a:t>
            </a:r>
          </a:p>
        </p:txBody>
      </p:sp>
      <p:sp>
        <p:nvSpPr>
          <p:cNvPr id="13" name="Zástupný symbol pro obsah 1"/>
          <p:cNvSpPr>
            <a:spLocks noGrp="1"/>
          </p:cNvSpPr>
          <p:nvPr>
            <p:ph sz="half" idx="1"/>
          </p:nvPr>
        </p:nvSpPr>
        <p:spPr>
          <a:xfrm>
            <a:off x="453988" y="1844824"/>
            <a:ext cx="8182246" cy="278990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Aplikace Na kole Prahou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dirty="0"/>
              <a:t>V roce 2018 deset tisíc nových uživatelů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dirty="0"/>
              <a:t>Uživatelé ujeli téměř 1 milion km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dirty="0"/>
              <a:t>Nahlášeno 417 komunitních upozornění (náročnost terénu, nové </a:t>
            </a:r>
            <a:r>
              <a:rPr lang="cs-CZ" dirty="0" err="1"/>
              <a:t>cyklostojany</a:t>
            </a:r>
            <a:r>
              <a:rPr lang="cs-CZ" dirty="0"/>
              <a:t>, apod.)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sz="2400" b="1" dirty="0"/>
          </a:p>
        </p:txBody>
      </p:sp>
      <p:pic>
        <p:nvPicPr>
          <p:cNvPr id="5" name="Obrázek 4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2749" t="12200" r="15351" b="6601"/>
          <a:stretch/>
        </p:blipFill>
        <p:spPr>
          <a:xfrm>
            <a:off x="5424482" y="3780476"/>
            <a:ext cx="3285702" cy="1832411"/>
          </a:xfrm>
          <a:prstGeom prst="rect">
            <a:avLst/>
          </a:prstGeom>
        </p:spPr>
      </p:pic>
      <p:sp>
        <p:nvSpPr>
          <p:cNvPr id="8" name="Zástupný symbol pro obsah 1"/>
          <p:cNvSpPr>
            <a:spLocks noGrp="1"/>
          </p:cNvSpPr>
          <p:nvPr>
            <p:ph sz="half" idx="1"/>
          </p:nvPr>
        </p:nvSpPr>
        <p:spPr>
          <a:xfrm>
            <a:off x="490700" y="4070765"/>
            <a:ext cx="4766610" cy="252027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Informační videa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Informační kampaň k </a:t>
            </a:r>
            <a:r>
              <a:rPr lang="cs-CZ" dirty="0" err="1"/>
              <a:t>cykloopatřením</a:t>
            </a: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552708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323528" y="6185647"/>
            <a:ext cx="3384376" cy="344782"/>
          </a:xfrm>
        </p:spPr>
        <p:txBody>
          <a:bodyPr/>
          <a:lstStyle/>
          <a:p>
            <a:r>
              <a:rPr lang="cs-CZ" dirty="0"/>
              <a:t>ZAHÁJENÍ CYKLISTICKÉ SEZÓNY 2019 </a:t>
            </a:r>
            <a:r>
              <a:rPr lang="en-US" dirty="0"/>
              <a:t>|</a:t>
            </a:r>
            <a:r>
              <a:rPr lang="cs-CZ" dirty="0"/>
              <a:t>   </a:t>
            </a:r>
            <a:fld id="{1CE6B4F3-0419-46D1-9339-7D046C73832B}" type="slidenum">
              <a:rPr lang="cs-CZ" smtClean="0">
                <a:solidFill>
                  <a:srgbClr val="00B4C8"/>
                </a:solidFill>
              </a:rPr>
              <a:pPr/>
              <a:t>12</a:t>
            </a:fld>
            <a:endParaRPr lang="cs-CZ" dirty="0">
              <a:solidFill>
                <a:srgbClr val="00B4C8"/>
              </a:solidFill>
            </a:endParaRPr>
          </a:p>
        </p:txBody>
      </p:sp>
      <p:sp>
        <p:nvSpPr>
          <p:cNvPr id="7" name="Nadpis 6"/>
          <p:cNvSpPr>
            <a:spLocks noGrp="1"/>
          </p:cNvSpPr>
          <p:nvPr>
            <p:ph type="ctrTitle"/>
          </p:nvPr>
        </p:nvSpPr>
        <p:spPr>
          <a:xfrm>
            <a:off x="323528" y="260104"/>
            <a:ext cx="8204448" cy="1196752"/>
          </a:xfrm>
        </p:spPr>
        <p:txBody>
          <a:bodyPr>
            <a:normAutofit fontScale="90000"/>
          </a:bodyPr>
          <a:lstStyle/>
          <a:p>
            <a:r>
              <a:rPr lang="cs-CZ" dirty="0"/>
              <a:t>Pozvánka</a:t>
            </a:r>
            <a:br>
              <a:rPr lang="cs-CZ" dirty="0"/>
            </a:b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Bikes</a:t>
            </a:r>
            <a:r>
              <a:rPr lang="cs-CZ" dirty="0"/>
              <a:t> A STÁNEK </a:t>
            </a:r>
            <a:br>
              <a:rPr lang="cs-CZ" dirty="0"/>
            </a:br>
            <a:r>
              <a:rPr lang="cs-CZ" dirty="0"/>
              <a:t>ČISTOU STOPOU PRAHOU</a:t>
            </a:r>
          </a:p>
        </p:txBody>
      </p:sp>
      <p:sp>
        <p:nvSpPr>
          <p:cNvPr id="13" name="Zástupný symbol pro obsah 1"/>
          <p:cNvSpPr>
            <a:spLocks noGrp="1"/>
          </p:cNvSpPr>
          <p:nvPr>
            <p:ph sz="half" idx="1"/>
          </p:nvPr>
        </p:nvSpPr>
        <p:spPr>
          <a:xfrm>
            <a:off x="539552" y="1519910"/>
            <a:ext cx="4896544" cy="244827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10. ročník veletrhu cyklistiky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29.–31. března 2019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PVA EXPO Praha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b="1" dirty="0"/>
          </a:p>
          <a:p>
            <a:endParaRPr lang="cs-CZ" sz="2400" b="1" dirty="0"/>
          </a:p>
        </p:txBody>
      </p:sp>
      <p:pic>
        <p:nvPicPr>
          <p:cNvPr id="2050" name="Picture 2" descr="https://storage.abf.cz/file/show?nl_id=7167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564904"/>
            <a:ext cx="4606280" cy="325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975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VÃ½sledek obrÃ¡zku pro Äistou stopou praho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704850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00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347197" y="6125536"/>
            <a:ext cx="3456384" cy="344782"/>
          </a:xfrm>
        </p:spPr>
        <p:txBody>
          <a:bodyPr/>
          <a:lstStyle/>
          <a:p>
            <a:r>
              <a:rPr lang="cs-CZ" dirty="0"/>
              <a:t>ZAHÁJENÍ CYKLISTICKÉ SEZÓNY 2019 </a:t>
            </a:r>
            <a:r>
              <a:rPr lang="en-US" dirty="0"/>
              <a:t>|</a:t>
            </a:r>
            <a:r>
              <a:rPr lang="cs-CZ" dirty="0"/>
              <a:t>   </a:t>
            </a:r>
            <a:fld id="{1CE6B4F3-0419-46D1-9339-7D046C73832B}" type="slidenum">
              <a:rPr lang="cs-CZ" smtClean="0">
                <a:solidFill>
                  <a:srgbClr val="00B4C8"/>
                </a:solidFill>
              </a:rPr>
              <a:pPr/>
              <a:t>2</a:t>
            </a:fld>
            <a:endParaRPr lang="cs-CZ" dirty="0">
              <a:solidFill>
                <a:srgbClr val="00B4C8"/>
              </a:solidFill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5760640" cy="1307537"/>
          </a:xfrm>
        </p:spPr>
        <p:txBody>
          <a:bodyPr>
            <a:normAutofit/>
          </a:bodyPr>
          <a:lstStyle/>
          <a:p>
            <a:r>
              <a:rPr lang="cs-CZ" dirty="0"/>
              <a:t>Pražský Cyklistický rok 2018 v číslech</a:t>
            </a:r>
          </a:p>
        </p:txBody>
      </p:sp>
      <p:sp>
        <p:nvSpPr>
          <p:cNvPr id="6" name="Zástupný symbol pro obsah 1"/>
          <p:cNvSpPr>
            <a:spLocks noGrp="1"/>
          </p:cNvSpPr>
          <p:nvPr>
            <p:ph sz="half" idx="1"/>
          </p:nvPr>
        </p:nvSpPr>
        <p:spPr>
          <a:xfrm>
            <a:off x="467544" y="1772816"/>
            <a:ext cx="6336704" cy="4320480"/>
          </a:xfrm>
        </p:spPr>
        <p:txBody>
          <a:bodyPr>
            <a:normAutofit lnSpcReduction="10000"/>
          </a:bodyPr>
          <a:lstStyle/>
          <a:p>
            <a:r>
              <a:rPr lang="cs-CZ" sz="2400" b="1" dirty="0"/>
              <a:t>27 sčítačů monitorovalo cyklisty</a:t>
            </a:r>
          </a:p>
          <a:p>
            <a:pPr lvl="1"/>
            <a:r>
              <a:rPr lang="cs-CZ" sz="2000" dirty="0"/>
              <a:t>Nejvyšší počet detekcí cyklistů:</a:t>
            </a:r>
          </a:p>
          <a:p>
            <a:pPr marL="457200" lvl="1" indent="0">
              <a:buNone/>
            </a:pPr>
            <a:r>
              <a:rPr lang="cs-CZ" sz="1800" dirty="0"/>
              <a:t>     		Podolské nábřeží: 341 931				Modřany: 391 355</a:t>
            </a:r>
          </a:p>
          <a:p>
            <a:pPr marL="457200" lvl="1" indent="0">
              <a:buNone/>
            </a:pPr>
            <a:r>
              <a:rPr lang="cs-CZ" sz="1800" dirty="0"/>
              <a:t>		</a:t>
            </a:r>
            <a:r>
              <a:rPr lang="cs-CZ" sz="1800" dirty="0" err="1"/>
              <a:t>Elsnicovo</a:t>
            </a:r>
            <a:r>
              <a:rPr lang="cs-CZ" sz="1800" dirty="0"/>
              <a:t> náměstí: 175 139 </a:t>
            </a:r>
          </a:p>
          <a:p>
            <a:pPr marL="457200" lvl="1" indent="0">
              <a:buNone/>
            </a:pPr>
            <a:endParaRPr lang="cs-CZ" sz="1800" dirty="0"/>
          </a:p>
          <a:p>
            <a:r>
              <a:rPr lang="cs-CZ" sz="2400" b="1" dirty="0"/>
              <a:t>3 951 737 cyklistů projelo kolem sčítačů</a:t>
            </a:r>
          </a:p>
          <a:p>
            <a:pPr lvl="1"/>
            <a:r>
              <a:rPr lang="cs-CZ" sz="2000" dirty="0"/>
              <a:t>2,44 % meziroční nárůst intenzity cyklistického provozu</a:t>
            </a:r>
          </a:p>
          <a:p>
            <a:pPr marL="457200" lvl="1" indent="0">
              <a:buNone/>
            </a:pPr>
            <a:endParaRPr lang="cs-CZ" sz="2000" dirty="0"/>
          </a:p>
          <a:p>
            <a:pPr marL="342900" lvl="1" indent="-342900"/>
            <a:r>
              <a:rPr lang="cs-CZ" sz="2400" b="1" dirty="0"/>
              <a:t>48,5 km vyhrazených </a:t>
            </a:r>
            <a:r>
              <a:rPr lang="cs-CZ" sz="2400" b="1" dirty="0" err="1"/>
              <a:t>cyklopruhů</a:t>
            </a:r>
            <a:endParaRPr lang="cs-CZ" sz="2400" b="1" dirty="0"/>
          </a:p>
          <a:p>
            <a:pPr marL="342900" lvl="1" indent="-342900"/>
            <a:r>
              <a:rPr lang="cs-CZ" sz="2400" b="1" dirty="0"/>
              <a:t>9,9 km ochranných </a:t>
            </a:r>
            <a:r>
              <a:rPr lang="cs-CZ" sz="2400" b="1" dirty="0" err="1"/>
              <a:t>cyklopruhů</a:t>
            </a:r>
            <a:endParaRPr lang="cs-CZ" sz="2400" b="1" dirty="0"/>
          </a:p>
        </p:txBody>
      </p:sp>
      <p:pic>
        <p:nvPicPr>
          <p:cNvPr id="1026" name="Picture 2" descr="SouvisejÃ­cÃ­ obrÃ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993304"/>
            <a:ext cx="1752129" cy="3548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692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5764"/>
            <a:ext cx="9164271" cy="5122236"/>
          </a:xfrm>
        </p:spPr>
      </p:pic>
      <p:sp>
        <p:nvSpPr>
          <p:cNvPr id="7" name="Nadpis 3"/>
          <p:cNvSpPr>
            <a:spLocks noGrp="1"/>
          </p:cNvSpPr>
          <p:nvPr>
            <p:ph type="ctrTitle"/>
          </p:nvPr>
        </p:nvSpPr>
        <p:spPr>
          <a:xfrm>
            <a:off x="323529" y="105239"/>
            <a:ext cx="5760640" cy="1451553"/>
          </a:xfrm>
        </p:spPr>
        <p:txBody>
          <a:bodyPr>
            <a:normAutofit/>
          </a:bodyPr>
          <a:lstStyle/>
          <a:p>
            <a:r>
              <a:rPr lang="cs-CZ" sz="2000" dirty="0" err="1"/>
              <a:t>Heatmapa</a:t>
            </a:r>
            <a:r>
              <a:rPr lang="cs-CZ" sz="2000" dirty="0"/>
              <a:t> Prahy</a:t>
            </a:r>
            <a:br>
              <a:rPr lang="cs-CZ" sz="2000" dirty="0"/>
            </a:br>
            <a:r>
              <a:rPr lang="cs-CZ" sz="2000" dirty="0"/>
              <a:t>četnost využívání cyklotras </a:t>
            </a:r>
            <a:br>
              <a:rPr lang="cs-CZ" sz="2000" dirty="0"/>
            </a:br>
            <a:r>
              <a:rPr lang="cs-CZ" sz="2000" dirty="0"/>
              <a:t>dle aplikace Na kole </a:t>
            </a:r>
            <a:r>
              <a:rPr lang="cs-CZ" sz="2000" dirty="0" err="1"/>
              <a:t>prahou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432631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323528" y="6185647"/>
            <a:ext cx="3456384" cy="344782"/>
          </a:xfrm>
        </p:spPr>
        <p:txBody>
          <a:bodyPr/>
          <a:lstStyle/>
          <a:p>
            <a:r>
              <a:rPr lang="cs-CZ" dirty="0"/>
              <a:t>ZAHÁJENÍ CYKLISTICKÉ SEZÓNY 2019 </a:t>
            </a:r>
            <a:r>
              <a:rPr lang="en-US" dirty="0"/>
              <a:t>|</a:t>
            </a:r>
            <a:r>
              <a:rPr lang="cs-CZ" dirty="0"/>
              <a:t>   </a:t>
            </a:r>
            <a:fld id="{1CE6B4F3-0419-46D1-9339-7D046C73832B}" type="slidenum">
              <a:rPr lang="cs-CZ" smtClean="0">
                <a:solidFill>
                  <a:srgbClr val="00B4C8"/>
                </a:solidFill>
              </a:rPr>
              <a:pPr/>
              <a:t>4</a:t>
            </a:fld>
            <a:endParaRPr lang="cs-CZ" dirty="0">
              <a:solidFill>
                <a:srgbClr val="00B4C8"/>
              </a:solidFill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5760640" cy="1307537"/>
          </a:xfrm>
        </p:spPr>
        <p:txBody>
          <a:bodyPr>
            <a:normAutofit/>
          </a:bodyPr>
          <a:lstStyle/>
          <a:p>
            <a:r>
              <a:rPr lang="cs-CZ" dirty="0"/>
              <a:t>Pražský Cyklistický rok 2018 v číslech</a:t>
            </a:r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6575468"/>
              </p:ext>
            </p:extLst>
          </p:nvPr>
        </p:nvGraphicFramePr>
        <p:xfrm>
          <a:off x="1403648" y="1772816"/>
          <a:ext cx="6120680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ástupný symbol pro obsah 1"/>
          <p:cNvSpPr>
            <a:spLocks noGrp="1"/>
          </p:cNvSpPr>
          <p:nvPr>
            <p:ph idx="1"/>
          </p:nvPr>
        </p:nvSpPr>
        <p:spPr>
          <a:xfrm>
            <a:off x="1511660" y="5504709"/>
            <a:ext cx="5904656" cy="444572"/>
          </a:xfrm>
        </p:spPr>
        <p:txBody>
          <a:bodyPr>
            <a:normAutofit fontScale="85000" lnSpcReduction="10000"/>
          </a:bodyPr>
          <a:lstStyle/>
          <a:p>
            <a:r>
              <a:rPr lang="cs-CZ" sz="1600" dirty="0"/>
              <a:t>Neinvestiční výdaje - dalších 11</a:t>
            </a:r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─</a:t>
            </a:r>
            <a:r>
              <a:rPr lang="cs-CZ" sz="1600" dirty="0"/>
              <a:t>15 milionů ročně na běžnou údržbu</a:t>
            </a:r>
            <a:endParaRPr lang="cs-CZ" sz="1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9401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323528" y="6185647"/>
            <a:ext cx="3456384" cy="344782"/>
          </a:xfrm>
        </p:spPr>
        <p:txBody>
          <a:bodyPr/>
          <a:lstStyle/>
          <a:p>
            <a:r>
              <a:rPr lang="cs-CZ" dirty="0"/>
              <a:t>ZAHÁJENÍ CYKLISTICKÉ SEZÓNY 2019 </a:t>
            </a:r>
            <a:r>
              <a:rPr lang="en-US" dirty="0"/>
              <a:t>|</a:t>
            </a:r>
            <a:r>
              <a:rPr lang="cs-CZ" dirty="0"/>
              <a:t>   </a:t>
            </a:r>
            <a:fld id="{1CE6B4F3-0419-46D1-9339-7D046C73832B}" type="slidenum">
              <a:rPr lang="cs-CZ" smtClean="0">
                <a:solidFill>
                  <a:srgbClr val="00B4C8"/>
                </a:solidFill>
              </a:rPr>
              <a:pPr/>
              <a:t>5</a:t>
            </a:fld>
            <a:endParaRPr lang="cs-CZ" dirty="0">
              <a:solidFill>
                <a:srgbClr val="00B4C8"/>
              </a:solidFill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5760640" cy="1307537"/>
          </a:xfrm>
        </p:spPr>
        <p:txBody>
          <a:bodyPr>
            <a:normAutofit/>
          </a:bodyPr>
          <a:lstStyle/>
          <a:p>
            <a:r>
              <a:rPr lang="cs-CZ" dirty="0"/>
              <a:t>Pražský Cyklistický rok 2018</a:t>
            </a:r>
          </a:p>
        </p:txBody>
      </p:sp>
      <p:sp>
        <p:nvSpPr>
          <p:cNvPr id="6" name="Zástupný symbol pro obsah 1"/>
          <p:cNvSpPr>
            <a:spLocks noGrp="1"/>
          </p:cNvSpPr>
          <p:nvPr>
            <p:ph sz="half" idx="1"/>
          </p:nvPr>
        </p:nvSpPr>
        <p:spPr>
          <a:xfrm>
            <a:off x="439269" y="1600843"/>
            <a:ext cx="8363272" cy="4421088"/>
          </a:xfrm>
        </p:spPr>
        <p:txBody>
          <a:bodyPr>
            <a:normAutofit/>
          </a:bodyPr>
          <a:lstStyle/>
          <a:p>
            <a:r>
              <a:rPr lang="cs-CZ" sz="2400" b="1" dirty="0"/>
              <a:t>Nové cyklostezky</a:t>
            </a:r>
          </a:p>
          <a:p>
            <a:pPr lvl="1">
              <a:lnSpc>
                <a:spcPct val="150000"/>
              </a:lnSpc>
            </a:pPr>
            <a:r>
              <a:rPr lang="cs-CZ" sz="2000" dirty="0"/>
              <a:t>Stezka kolem </a:t>
            </a:r>
            <a:r>
              <a:rPr lang="cs-CZ" sz="2000" dirty="0" err="1"/>
              <a:t>Košíkovského</a:t>
            </a:r>
            <a:r>
              <a:rPr lang="cs-CZ" sz="2000" dirty="0"/>
              <a:t> potoka</a:t>
            </a:r>
          </a:p>
          <a:p>
            <a:pPr lvl="1">
              <a:lnSpc>
                <a:spcPct val="150000"/>
              </a:lnSpc>
            </a:pPr>
            <a:r>
              <a:rPr lang="cs-CZ" sz="2000" dirty="0"/>
              <a:t>Koloděje – Újezd nad Lesy</a:t>
            </a:r>
          </a:p>
          <a:p>
            <a:pPr lvl="1">
              <a:lnSpc>
                <a:spcPct val="150000"/>
              </a:lnSpc>
            </a:pPr>
            <a:r>
              <a:rPr lang="cs-CZ" sz="2000" dirty="0"/>
              <a:t>Běchovice – Horní Počernice</a:t>
            </a:r>
          </a:p>
          <a:p>
            <a:pPr lvl="1">
              <a:lnSpc>
                <a:spcPct val="150000"/>
              </a:lnSpc>
            </a:pPr>
            <a:r>
              <a:rPr lang="cs-CZ" sz="2000" dirty="0"/>
              <a:t>Vestec – Kunratice</a:t>
            </a:r>
          </a:p>
          <a:p>
            <a:r>
              <a:rPr lang="cs-CZ" sz="2400" b="1" dirty="0"/>
              <a:t>Rozšířené cyklostezky</a:t>
            </a:r>
          </a:p>
          <a:p>
            <a:pPr lvl="1">
              <a:lnSpc>
                <a:spcPct val="150000"/>
              </a:lnSpc>
            </a:pPr>
            <a:r>
              <a:rPr lang="cs-CZ" sz="2000" dirty="0"/>
              <a:t>Šárovo kolo</a:t>
            </a:r>
          </a:p>
          <a:p>
            <a:pPr marL="457200" lvl="1" indent="0">
              <a:buNone/>
            </a:pP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603" y="1600201"/>
            <a:ext cx="3410513" cy="204630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603" y="3862909"/>
            <a:ext cx="3395869" cy="203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337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2151455"/>
            <a:ext cx="6048672" cy="3777283"/>
          </a:xfrm>
        </p:spPr>
        <p:txBody>
          <a:bodyPr/>
          <a:lstStyle/>
          <a:p>
            <a:pPr lvl="1"/>
            <a:r>
              <a:rPr lang="cs-CZ" sz="2000" dirty="0" err="1"/>
              <a:t>Cyklopruhy</a:t>
            </a:r>
            <a:r>
              <a:rPr lang="cs-CZ" sz="2000" dirty="0"/>
              <a:t> (V14 vyhrazený/ V14 ochranný)</a:t>
            </a:r>
          </a:p>
          <a:p>
            <a:pPr lvl="2"/>
            <a:r>
              <a:rPr lang="cs-CZ" sz="1600" dirty="0"/>
              <a:t>1515 m/7555 m</a:t>
            </a:r>
          </a:p>
          <a:p>
            <a:pPr lvl="1"/>
            <a:r>
              <a:rPr lang="cs-CZ" sz="2000" dirty="0"/>
              <a:t>Společné </a:t>
            </a:r>
            <a:r>
              <a:rPr lang="cs-CZ" sz="2000" dirty="0" err="1"/>
              <a:t>cyklopruhy</a:t>
            </a:r>
            <a:r>
              <a:rPr lang="cs-CZ" sz="2000" dirty="0"/>
              <a:t> (+ bus, taxi)</a:t>
            </a:r>
          </a:p>
          <a:p>
            <a:pPr lvl="2"/>
            <a:r>
              <a:rPr lang="cs-CZ" sz="1600" dirty="0"/>
              <a:t>1070 m</a:t>
            </a:r>
          </a:p>
          <a:p>
            <a:pPr lvl="1"/>
            <a:r>
              <a:rPr lang="cs-CZ" sz="2000" dirty="0" err="1"/>
              <a:t>Cykloobousměrky</a:t>
            </a:r>
            <a:r>
              <a:rPr lang="cs-CZ" sz="2000" dirty="0"/>
              <a:t> </a:t>
            </a:r>
          </a:p>
          <a:p>
            <a:pPr lvl="2"/>
            <a:r>
              <a:rPr lang="cs-CZ" sz="1600" dirty="0"/>
              <a:t>2375 m</a:t>
            </a:r>
          </a:p>
          <a:p>
            <a:pPr lvl="1"/>
            <a:r>
              <a:rPr lang="cs-CZ" sz="2000" dirty="0" err="1"/>
              <a:t>Cyklopřejezdy</a:t>
            </a:r>
            <a:r>
              <a:rPr lang="cs-CZ" sz="2000" dirty="0"/>
              <a:t> </a:t>
            </a:r>
          </a:p>
          <a:p>
            <a:pPr lvl="2"/>
            <a:r>
              <a:rPr lang="cs-CZ" sz="1600" dirty="0"/>
              <a:t>21</a:t>
            </a:r>
          </a:p>
          <a:p>
            <a:pPr lvl="1"/>
            <a:r>
              <a:rPr lang="cs-CZ" sz="2000" dirty="0"/>
              <a:t>Stojany na kola  </a:t>
            </a:r>
          </a:p>
          <a:p>
            <a:pPr lvl="2"/>
            <a:r>
              <a:rPr lang="cs-CZ" sz="1600" dirty="0"/>
              <a:t>294 ks</a:t>
            </a:r>
          </a:p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323528" y="6185647"/>
            <a:ext cx="3456384" cy="344782"/>
          </a:xfrm>
        </p:spPr>
        <p:txBody>
          <a:bodyPr/>
          <a:lstStyle/>
          <a:p>
            <a:r>
              <a:rPr lang="cs-CZ" dirty="0"/>
              <a:t>ZAHÁJENÍ CYKLISTICKÉ SEZÓNY 2019 </a:t>
            </a:r>
            <a:r>
              <a:rPr lang="en-US" dirty="0"/>
              <a:t>|</a:t>
            </a:r>
            <a:r>
              <a:rPr lang="cs-CZ" dirty="0"/>
              <a:t>   </a:t>
            </a:r>
            <a:fld id="{1CE6B4F3-0419-46D1-9339-7D046C73832B}" type="slidenum">
              <a:rPr lang="cs-CZ" smtClean="0">
                <a:solidFill>
                  <a:srgbClr val="00B4C8"/>
                </a:solidFill>
              </a:rPr>
              <a:pPr/>
              <a:t>6</a:t>
            </a:fld>
            <a:endParaRPr lang="cs-CZ" dirty="0">
              <a:solidFill>
                <a:srgbClr val="00B4C8"/>
              </a:solidFill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323528" y="233179"/>
            <a:ext cx="5760640" cy="1307537"/>
          </a:xfrm>
        </p:spPr>
        <p:txBody>
          <a:bodyPr/>
          <a:lstStyle/>
          <a:p>
            <a:r>
              <a:rPr lang="cs-CZ" dirty="0"/>
              <a:t>Pražský Cyklistický rok 2018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604817"/>
            <a:ext cx="2547157" cy="3180876"/>
          </a:xfrm>
          <a:prstGeom prst="rect">
            <a:avLst/>
          </a:prstGeom>
        </p:spPr>
      </p:pic>
      <p:sp>
        <p:nvSpPr>
          <p:cNvPr id="6" name="Zástupný symbol pro obsah 1"/>
          <p:cNvSpPr txBox="1">
            <a:spLocks/>
          </p:cNvSpPr>
          <p:nvPr/>
        </p:nvSpPr>
        <p:spPr>
          <a:xfrm>
            <a:off x="395536" y="1600200"/>
            <a:ext cx="6779096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3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1" dirty="0"/>
              <a:t>Nové prvky cyklistické infrastruktury</a:t>
            </a:r>
          </a:p>
        </p:txBody>
      </p:sp>
    </p:spTree>
    <p:extLst>
      <p:ext uri="{BB962C8B-B14F-4D97-AF65-F5344CB8AC3E}">
        <p14:creationId xmlns:p14="http://schemas.microsoft.com/office/powerpoint/2010/main" val="2222157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323528" y="6185647"/>
            <a:ext cx="3528392" cy="344782"/>
          </a:xfrm>
        </p:spPr>
        <p:txBody>
          <a:bodyPr/>
          <a:lstStyle/>
          <a:p>
            <a:r>
              <a:rPr lang="cs-CZ" dirty="0"/>
              <a:t>ZAHÁJENÍ CYKLISTICKÉ SEZÓNY 2019 </a:t>
            </a:r>
            <a:r>
              <a:rPr lang="en-US" dirty="0"/>
              <a:t>|</a:t>
            </a:r>
            <a:r>
              <a:rPr lang="cs-CZ" dirty="0"/>
              <a:t>   </a:t>
            </a:r>
            <a:fld id="{1CE6B4F3-0419-46D1-9339-7D046C73832B}" type="slidenum">
              <a:rPr lang="cs-CZ" smtClean="0">
                <a:solidFill>
                  <a:srgbClr val="00B4C8"/>
                </a:solidFill>
              </a:rPr>
              <a:pPr/>
              <a:t>7</a:t>
            </a:fld>
            <a:endParaRPr lang="cs-CZ" dirty="0">
              <a:solidFill>
                <a:srgbClr val="00B4C8"/>
              </a:solidFill>
            </a:endParaRPr>
          </a:p>
        </p:txBody>
      </p:sp>
      <p:sp>
        <p:nvSpPr>
          <p:cNvPr id="5" name="Nadpis 4"/>
          <p:cNvSpPr>
            <a:spLocks noGrp="1"/>
          </p:cNvSpPr>
          <p:nvPr>
            <p:ph type="ctrTitle"/>
          </p:nvPr>
        </p:nvSpPr>
        <p:spPr>
          <a:xfrm>
            <a:off x="323528" y="516580"/>
            <a:ext cx="8204448" cy="1196752"/>
          </a:xfrm>
        </p:spPr>
        <p:txBody>
          <a:bodyPr>
            <a:normAutofit fontScale="90000"/>
          </a:bodyPr>
          <a:lstStyle/>
          <a:p>
            <a:r>
              <a:rPr lang="cs-CZ" dirty="0"/>
              <a:t>Plány investic do </a:t>
            </a:r>
            <a:br>
              <a:rPr lang="cs-CZ" dirty="0"/>
            </a:br>
            <a:r>
              <a:rPr lang="cs-CZ" dirty="0"/>
              <a:t>cyklistické </a:t>
            </a:r>
            <a:br>
              <a:rPr lang="cs-CZ" dirty="0"/>
            </a:br>
            <a:r>
              <a:rPr lang="cs-CZ" dirty="0"/>
              <a:t>infrastruktury</a:t>
            </a:r>
            <a:br>
              <a:rPr lang="cs-CZ" dirty="0"/>
            </a:br>
            <a:r>
              <a:rPr lang="cs-CZ" dirty="0"/>
              <a:t>na rok 2019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323528" y="1772816"/>
            <a:ext cx="8568952" cy="4353347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Investiční akce</a:t>
            </a:r>
          </a:p>
          <a:p>
            <a:pPr marL="457200" lvl="1" indent="0">
              <a:buNone/>
            </a:pPr>
            <a:endParaRPr lang="cs-CZ" dirty="0"/>
          </a:p>
          <a:p>
            <a:pPr marL="457200" lvl="1" indent="0">
              <a:buNone/>
            </a:pPr>
            <a:r>
              <a:rPr lang="cs-CZ" dirty="0"/>
              <a:t>•	</a:t>
            </a:r>
            <a:r>
              <a:rPr lang="cs-CZ" sz="1800" dirty="0"/>
              <a:t>Na Prostřední cestě v Kolodějích – 1 360 m</a:t>
            </a:r>
          </a:p>
          <a:p>
            <a:pPr marL="457200" lvl="1" indent="0">
              <a:buNone/>
            </a:pPr>
            <a:r>
              <a:rPr lang="cs-CZ" sz="1800" dirty="0"/>
              <a:t>•	Rokytka – vodní prostup – 230 m</a:t>
            </a:r>
          </a:p>
          <a:p>
            <a:pPr marL="457200" lvl="1" indent="0">
              <a:buNone/>
            </a:pPr>
            <a:r>
              <a:rPr lang="cs-CZ" sz="1800" dirty="0"/>
              <a:t>•	Dokončení chybějícího úseku na trase Zbraslav – Jarov, 2. etapa – 520 m</a:t>
            </a:r>
          </a:p>
          <a:p>
            <a:pPr marL="457200" lvl="1" indent="0">
              <a:buNone/>
            </a:pPr>
            <a:r>
              <a:rPr lang="cs-CZ" sz="1800" dirty="0"/>
              <a:t>•	Dokončení stezky Cholupice – Dolní Břežany – 1 400 m </a:t>
            </a:r>
          </a:p>
          <a:p>
            <a:pPr marL="457200" lvl="1" indent="0">
              <a:buNone/>
            </a:pPr>
            <a:r>
              <a:rPr lang="cs-CZ" sz="1800" dirty="0"/>
              <a:t>•	Suchdolská – V Sedlci – 280 m</a:t>
            </a:r>
          </a:p>
          <a:p>
            <a:pPr marL="457200" lvl="1" indent="0">
              <a:buNone/>
            </a:pPr>
            <a:r>
              <a:rPr lang="cs-CZ" dirty="0"/>
              <a:t>  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3133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/>
              <a:t>NÁZEV PREZENTACE </a:t>
            </a:r>
            <a:r>
              <a:rPr lang="en-US"/>
              <a:t>  </a:t>
            </a:r>
            <a:r>
              <a:rPr lang="cs-CZ"/>
              <a:t> </a:t>
            </a:r>
            <a:r>
              <a:rPr lang="en-US"/>
              <a:t>|</a:t>
            </a:r>
            <a:r>
              <a:rPr lang="cs-CZ"/>
              <a:t>   </a:t>
            </a:r>
            <a:fld id="{1CE6B4F3-0419-46D1-9339-7D046C73832B}" type="slidenum">
              <a:rPr lang="cs-CZ" smtClean="0">
                <a:solidFill>
                  <a:srgbClr val="00B4C8"/>
                </a:solidFill>
              </a:rPr>
              <a:pPr/>
              <a:t>8</a:t>
            </a:fld>
            <a:endParaRPr lang="cs-CZ" dirty="0">
              <a:solidFill>
                <a:srgbClr val="00B4C8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0" r="1020"/>
          <a:stretch/>
        </p:blipFill>
        <p:spPr>
          <a:xfrm>
            <a:off x="-19740" y="0"/>
            <a:ext cx="9163739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772400" cy="660053"/>
          </a:xfrm>
        </p:spPr>
        <p:txBody>
          <a:bodyPr/>
          <a:lstStyle/>
          <a:p>
            <a:r>
              <a:rPr lang="cs-CZ" dirty="0"/>
              <a:t>Postup realizace celoměstských cyklotras</a:t>
            </a:r>
          </a:p>
        </p:txBody>
      </p:sp>
    </p:spTree>
    <p:extLst>
      <p:ext uri="{BB962C8B-B14F-4D97-AF65-F5344CB8AC3E}">
        <p14:creationId xmlns:p14="http://schemas.microsoft.com/office/powerpoint/2010/main" val="2466851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323528" y="6185647"/>
            <a:ext cx="3384376" cy="344782"/>
          </a:xfrm>
        </p:spPr>
        <p:txBody>
          <a:bodyPr/>
          <a:lstStyle/>
          <a:p>
            <a:r>
              <a:rPr lang="cs-CZ" dirty="0"/>
              <a:t>ZAHÁJENÍ CYKLISTICKÉ SEZÓNY 2019 </a:t>
            </a:r>
            <a:r>
              <a:rPr lang="en-US" dirty="0"/>
              <a:t>|</a:t>
            </a:r>
            <a:r>
              <a:rPr lang="cs-CZ" dirty="0"/>
              <a:t>   </a:t>
            </a:r>
            <a:fld id="{1CE6B4F3-0419-46D1-9339-7D046C73832B}" type="slidenum">
              <a:rPr lang="cs-CZ" smtClean="0">
                <a:solidFill>
                  <a:srgbClr val="00B4C8"/>
                </a:solidFill>
              </a:rPr>
              <a:pPr/>
              <a:t>9</a:t>
            </a:fld>
            <a:endParaRPr lang="cs-CZ" dirty="0">
              <a:solidFill>
                <a:srgbClr val="00B4C8"/>
              </a:solidFill>
            </a:endParaRPr>
          </a:p>
        </p:txBody>
      </p:sp>
      <p:sp>
        <p:nvSpPr>
          <p:cNvPr id="7" name="Nadpis 6"/>
          <p:cNvSpPr>
            <a:spLocks noGrp="1"/>
          </p:cNvSpPr>
          <p:nvPr>
            <p:ph type="ctrTitle"/>
          </p:nvPr>
        </p:nvSpPr>
        <p:spPr>
          <a:xfrm>
            <a:off x="323528" y="260104"/>
            <a:ext cx="8204448" cy="1196752"/>
          </a:xfrm>
        </p:spPr>
        <p:txBody>
          <a:bodyPr/>
          <a:lstStyle/>
          <a:p>
            <a:r>
              <a:rPr lang="cs-CZ" dirty="0"/>
              <a:t>problematika</a:t>
            </a:r>
            <a:br>
              <a:rPr lang="cs-CZ" dirty="0"/>
            </a:br>
            <a:r>
              <a:rPr lang="cs-CZ" dirty="0"/>
              <a:t>Parkování cyklistů</a:t>
            </a:r>
          </a:p>
        </p:txBody>
      </p:sp>
      <p:sp>
        <p:nvSpPr>
          <p:cNvPr id="13" name="Zástupný symbol pro obsah 1"/>
          <p:cNvSpPr>
            <a:spLocks noGrp="1"/>
          </p:cNvSpPr>
          <p:nvPr>
            <p:ph sz="half" idx="1"/>
          </p:nvPr>
        </p:nvSpPr>
        <p:spPr>
          <a:xfrm>
            <a:off x="611560" y="1484785"/>
            <a:ext cx="4320480" cy="244827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Dosavadní možnosti</a:t>
            </a:r>
            <a:endParaRPr lang="cs-CZ" sz="24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b="1" dirty="0" err="1"/>
              <a:t>Cyklostojany</a:t>
            </a:r>
            <a:endParaRPr lang="cs-CZ" sz="20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dirty="0" err="1"/>
              <a:t>Cyklopřístřešky</a:t>
            </a:r>
            <a:endParaRPr lang="cs-CZ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dirty="0"/>
              <a:t>Servisní stojany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dirty="0" err="1"/>
              <a:t>Cykloboxy</a:t>
            </a:r>
            <a:endParaRPr lang="cs-CZ" dirty="0"/>
          </a:p>
          <a:p>
            <a:endParaRPr lang="cs-CZ" sz="2400" b="1" dirty="0"/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6" t="10127" r="35159" b="15605"/>
          <a:stretch/>
        </p:blipFill>
        <p:spPr>
          <a:xfrm>
            <a:off x="4782447" y="1700808"/>
            <a:ext cx="2297298" cy="1584177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1" b="15672"/>
          <a:stretch/>
        </p:blipFill>
        <p:spPr>
          <a:xfrm>
            <a:off x="7281836" y="1673884"/>
            <a:ext cx="1517249" cy="1638024"/>
          </a:xfrm>
          <a:prstGeom prst="rect">
            <a:avLst/>
          </a:prstGeom>
        </p:spPr>
      </p:pic>
      <p:pic>
        <p:nvPicPr>
          <p:cNvPr id="21" name="Obrázek 20"/>
          <p:cNvPicPr>
            <a:picLocks noChangeAspect="1"/>
          </p:cNvPicPr>
          <p:nvPr/>
        </p:nvPicPr>
        <p:blipFill rotWithShape="1">
          <a:blip r:embed="rId4"/>
          <a:srcRect l="19492" t="31608"/>
          <a:stretch/>
        </p:blipFill>
        <p:spPr>
          <a:xfrm>
            <a:off x="4776936" y="3645024"/>
            <a:ext cx="4022149" cy="2365845"/>
          </a:xfrm>
          <a:prstGeom prst="rect">
            <a:avLst/>
          </a:prstGeom>
        </p:spPr>
      </p:pic>
      <p:sp>
        <p:nvSpPr>
          <p:cNvPr id="22" name="Zástupný symbol pro obsah 1"/>
          <p:cNvSpPr>
            <a:spLocks noGrp="1"/>
          </p:cNvSpPr>
          <p:nvPr>
            <p:ph sz="half" idx="1"/>
          </p:nvPr>
        </p:nvSpPr>
        <p:spPr>
          <a:xfrm>
            <a:off x="683568" y="4016496"/>
            <a:ext cx="4320480" cy="1176706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Nová vize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dirty="0"/>
              <a:t>Projekt Kolárna</a:t>
            </a:r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43184254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ČSP BARVY">
      <a:dk1>
        <a:srgbClr val="595959"/>
      </a:dk1>
      <a:lt1>
        <a:srgbClr val="FFFFFF"/>
      </a:lt1>
      <a:dk2>
        <a:srgbClr val="00AFC0"/>
      </a:dk2>
      <a:lt2>
        <a:srgbClr val="FFDE10"/>
      </a:lt2>
      <a:accent1>
        <a:srgbClr val="FF0000"/>
      </a:accent1>
      <a:accent2>
        <a:srgbClr val="5F5F5F"/>
      </a:accent2>
      <a:accent3>
        <a:srgbClr val="000000"/>
      </a:accent3>
      <a:accent4>
        <a:srgbClr val="F2F2F2"/>
      </a:accent4>
      <a:accent5>
        <a:srgbClr val="DBEEF3"/>
      </a:accent5>
      <a:accent6>
        <a:srgbClr val="E3CBB7"/>
      </a:accent6>
      <a:hlink>
        <a:srgbClr val="7F7F7F"/>
      </a:hlink>
      <a:folHlink>
        <a:srgbClr val="00AFC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1463</TotalTime>
  <Words>258</Words>
  <Application>Microsoft Office PowerPoint</Application>
  <PresentationFormat>Předvádění na obrazovce (4:3)</PresentationFormat>
  <Paragraphs>83</Paragraphs>
  <Slides>13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Calibri</vt:lpstr>
      <vt:lpstr>Times New Roman</vt:lpstr>
      <vt:lpstr>Motiv systému Office</vt:lpstr>
      <vt:lpstr>Tisková konference 26. 3. 2019</vt:lpstr>
      <vt:lpstr>Pražský Cyklistický rok 2018 v číslech</vt:lpstr>
      <vt:lpstr>Heatmapa Prahy četnost využívání cyklotras  dle aplikace Na kole prahou</vt:lpstr>
      <vt:lpstr>Pražský Cyklistický rok 2018 v číslech</vt:lpstr>
      <vt:lpstr>Pražský Cyklistický rok 2018</vt:lpstr>
      <vt:lpstr>Pražský Cyklistický rok 2018</vt:lpstr>
      <vt:lpstr>Plány investic do  cyklistické  infrastruktury na rok 2019</vt:lpstr>
      <vt:lpstr>Postup realizace celoměstských cyklotras</vt:lpstr>
      <vt:lpstr>problematika Parkování cyklistů</vt:lpstr>
      <vt:lpstr>Bezpečnost  a podpora</vt:lpstr>
      <vt:lpstr>Bezpečnost  a podpora</vt:lpstr>
      <vt:lpstr>Pozvánka For Bikes A STÁNEK  ČISTOU STOPOU PRAHOU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we got people thinking  about walking in Prague?</dc:title>
  <dc:creator>OEM</dc:creator>
  <cp:lastModifiedBy>Martina Skočdopole</cp:lastModifiedBy>
  <cp:revision>70</cp:revision>
  <dcterms:created xsi:type="dcterms:W3CDTF">2017-09-03T14:07:07Z</dcterms:created>
  <dcterms:modified xsi:type="dcterms:W3CDTF">2019-03-26T08:57:54Z</dcterms:modified>
</cp:coreProperties>
</file>