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5" r:id="rId3"/>
    <p:sldId id="279" r:id="rId4"/>
    <p:sldId id="278" r:id="rId5"/>
    <p:sldId id="276" r:id="rId6"/>
    <p:sldId id="271" r:id="rId7"/>
    <p:sldId id="272" r:id="rId8"/>
    <p:sldId id="269" r:id="rId9"/>
    <p:sldId id="273" r:id="rId10"/>
    <p:sldId id="270" r:id="rId11"/>
    <p:sldId id="277" r:id="rId12"/>
    <p:sldId id="280" r:id="rId13"/>
    <p:sldId id="281" r:id="rId14"/>
    <p:sldId id="267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00943-8542-488E-95B2-C5044153F881}" type="datetimeFigureOut">
              <a:rPr lang="cs-CZ" smtClean="0"/>
              <a:pPr/>
              <a:t>17.2.2011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02907-6469-4A3B-AC1E-541FD6F6CBA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260B9-D96A-40E9-B13A-AB5A079E4DC7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41518-9E2F-43CE-8AC5-9687AF6A9D51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231F-1A18-437D-A7F8-298538D5EC32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ED01-E6A2-4506-8BCE-BB9FD054A4DC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9988-16FC-4EE0-8681-1C23D19FA03B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B523-1892-4ED9-BC35-5AE9B6AA8070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9757-372C-4C74-8832-EDD86F788DB6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9AED6-E0A4-4F3E-9290-A38868693B2B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C943D-95FF-43C4-B803-4D2C062A03BD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88B2-CA6F-4D26-98F6-71967F13CE3A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7F91-3F9F-4E32-9883-A08391E361C2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B734-B777-443F-8050-20C4650FF233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BCC0-E854-4BC4-B3A2-A0F7AEA400C2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7488832" cy="1752600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FF0000"/>
                </a:solidFill>
              </a:rPr>
              <a:t>Navržená technologie čištění</a:t>
            </a:r>
            <a:endParaRPr lang="cs-CZ" sz="4800" b="1" dirty="0">
              <a:solidFill>
                <a:srgbClr val="FF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cs-CZ" sz="4400" dirty="0">
                <a:solidFill>
                  <a:srgbClr val="002060"/>
                </a:solidFill>
                <a:latin typeface="Impact" pitchFamily="34" charset="0"/>
              </a:rPr>
              <a:t>Celková přestavba a rozšíření ÚČOV  Praha na Císařském ostrově             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</a:t>
            </a:fld>
            <a:endParaRPr lang="cs-CZ"/>
          </a:p>
        </p:txBody>
      </p:sp>
      <p:pic>
        <p:nvPicPr>
          <p:cNvPr id="2050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5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2051" name="Picture 3" descr="nová%20vodní%20l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16" y="1268760"/>
            <a:ext cx="8639548" cy="454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179512" y="11663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Technologické schéma nové vodní linky pro rozšíření ÚČOV Praha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79"/>
          <p:cNvGrpSpPr/>
          <p:nvPr/>
        </p:nvGrpSpPr>
        <p:grpSpPr>
          <a:xfrm>
            <a:off x="2483768" y="3637809"/>
            <a:ext cx="3721809" cy="2311471"/>
            <a:chOff x="1905000" y="3549650"/>
            <a:chExt cx="3662363" cy="2305050"/>
          </a:xfrm>
          <a:gradFill flip="none" rotWithShape="1">
            <a:gsLst>
              <a:gs pos="5000">
                <a:srgbClr val="984807">
                  <a:alpha val="50000"/>
                </a:srgbClr>
              </a:gs>
              <a:gs pos="50000">
                <a:srgbClr val="66CCFF">
                  <a:shade val="67500"/>
                  <a:satMod val="115000"/>
                </a:srgbClr>
              </a:gs>
              <a:gs pos="100000">
                <a:srgbClr val="66CC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81" name="AutoShape 106"/>
            <p:cNvSpPr>
              <a:spLocks noChangeArrowheads="1"/>
            </p:cNvSpPr>
            <p:nvPr/>
          </p:nvSpPr>
          <p:spPr bwMode="auto">
            <a:xfrm>
              <a:off x="3581400" y="3549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2" name="AutoShape 106"/>
            <p:cNvSpPr>
              <a:spLocks noChangeArrowheads="1"/>
            </p:cNvSpPr>
            <p:nvPr/>
          </p:nvSpPr>
          <p:spPr bwMode="auto">
            <a:xfrm>
              <a:off x="3492500" y="3638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3" name="AutoShape 106"/>
            <p:cNvSpPr>
              <a:spLocks noChangeArrowheads="1"/>
            </p:cNvSpPr>
            <p:nvPr/>
          </p:nvSpPr>
          <p:spPr bwMode="auto">
            <a:xfrm>
              <a:off x="3403600" y="3727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4" name="AutoShape 106"/>
            <p:cNvSpPr>
              <a:spLocks noChangeArrowheads="1"/>
            </p:cNvSpPr>
            <p:nvPr/>
          </p:nvSpPr>
          <p:spPr bwMode="auto">
            <a:xfrm>
              <a:off x="3314700" y="3816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5" name="AutoShape 106"/>
            <p:cNvSpPr>
              <a:spLocks noChangeArrowheads="1"/>
            </p:cNvSpPr>
            <p:nvPr/>
          </p:nvSpPr>
          <p:spPr bwMode="auto">
            <a:xfrm>
              <a:off x="3225800" y="3905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6" name="AutoShape 106"/>
            <p:cNvSpPr>
              <a:spLocks noChangeArrowheads="1"/>
            </p:cNvSpPr>
            <p:nvPr/>
          </p:nvSpPr>
          <p:spPr bwMode="auto">
            <a:xfrm>
              <a:off x="3136900" y="3994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7" name="AutoShape 106"/>
            <p:cNvSpPr>
              <a:spLocks noChangeArrowheads="1"/>
            </p:cNvSpPr>
            <p:nvPr/>
          </p:nvSpPr>
          <p:spPr bwMode="auto">
            <a:xfrm>
              <a:off x="3048000" y="4083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8" name="AutoShape 106"/>
            <p:cNvSpPr>
              <a:spLocks noChangeArrowheads="1"/>
            </p:cNvSpPr>
            <p:nvPr/>
          </p:nvSpPr>
          <p:spPr bwMode="auto">
            <a:xfrm>
              <a:off x="2959100" y="4171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9" name="AutoShape 106"/>
            <p:cNvSpPr>
              <a:spLocks noChangeArrowheads="1"/>
            </p:cNvSpPr>
            <p:nvPr/>
          </p:nvSpPr>
          <p:spPr bwMode="auto">
            <a:xfrm>
              <a:off x="2870200" y="4260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0" name="AutoShape 106"/>
            <p:cNvSpPr>
              <a:spLocks noChangeArrowheads="1"/>
            </p:cNvSpPr>
            <p:nvPr/>
          </p:nvSpPr>
          <p:spPr bwMode="auto">
            <a:xfrm>
              <a:off x="2781300" y="4349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1" name="AutoShape 106"/>
            <p:cNvSpPr>
              <a:spLocks noChangeArrowheads="1"/>
            </p:cNvSpPr>
            <p:nvPr/>
          </p:nvSpPr>
          <p:spPr bwMode="auto">
            <a:xfrm>
              <a:off x="2705100" y="4438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2" name="AutoShape 106"/>
            <p:cNvSpPr>
              <a:spLocks noChangeArrowheads="1"/>
            </p:cNvSpPr>
            <p:nvPr/>
          </p:nvSpPr>
          <p:spPr bwMode="auto">
            <a:xfrm>
              <a:off x="2616200" y="4527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3" name="AutoShape 106"/>
            <p:cNvSpPr>
              <a:spLocks noChangeArrowheads="1"/>
            </p:cNvSpPr>
            <p:nvPr/>
          </p:nvSpPr>
          <p:spPr bwMode="auto">
            <a:xfrm>
              <a:off x="2527300" y="4616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4" name="AutoShape 106"/>
            <p:cNvSpPr>
              <a:spLocks noChangeArrowheads="1"/>
            </p:cNvSpPr>
            <p:nvPr/>
          </p:nvSpPr>
          <p:spPr bwMode="auto">
            <a:xfrm>
              <a:off x="2438400" y="4705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5" name="AutoShape 106"/>
            <p:cNvSpPr>
              <a:spLocks noChangeArrowheads="1"/>
            </p:cNvSpPr>
            <p:nvPr/>
          </p:nvSpPr>
          <p:spPr bwMode="auto">
            <a:xfrm>
              <a:off x="2349500" y="4794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6" name="AutoShape 106"/>
            <p:cNvSpPr>
              <a:spLocks noChangeArrowheads="1"/>
            </p:cNvSpPr>
            <p:nvPr/>
          </p:nvSpPr>
          <p:spPr bwMode="auto">
            <a:xfrm>
              <a:off x="2260600" y="4883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7" name="AutoShape 106"/>
            <p:cNvSpPr>
              <a:spLocks noChangeArrowheads="1"/>
            </p:cNvSpPr>
            <p:nvPr/>
          </p:nvSpPr>
          <p:spPr bwMode="auto">
            <a:xfrm>
              <a:off x="2171700" y="4972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8" name="AutoShape 106"/>
            <p:cNvSpPr>
              <a:spLocks noChangeArrowheads="1"/>
            </p:cNvSpPr>
            <p:nvPr/>
          </p:nvSpPr>
          <p:spPr bwMode="auto">
            <a:xfrm>
              <a:off x="2082800" y="5060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9" name="AutoShape 106"/>
            <p:cNvSpPr>
              <a:spLocks noChangeArrowheads="1"/>
            </p:cNvSpPr>
            <p:nvPr/>
          </p:nvSpPr>
          <p:spPr bwMode="auto">
            <a:xfrm>
              <a:off x="1993900" y="5149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00" name="AutoShape 106"/>
            <p:cNvSpPr>
              <a:spLocks noChangeArrowheads="1"/>
            </p:cNvSpPr>
            <p:nvPr/>
          </p:nvSpPr>
          <p:spPr bwMode="auto">
            <a:xfrm>
              <a:off x="1905000" y="5238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</p:grpSp>
      <p:grpSp>
        <p:nvGrpSpPr>
          <p:cNvPr id="3" name="Skupina 79"/>
          <p:cNvGrpSpPr/>
          <p:nvPr/>
        </p:nvGrpSpPr>
        <p:grpSpPr>
          <a:xfrm>
            <a:off x="346135" y="3645024"/>
            <a:ext cx="3721809" cy="2311471"/>
            <a:chOff x="1905000" y="3549650"/>
            <a:chExt cx="3662363" cy="2305050"/>
          </a:xfrm>
          <a:gradFill flip="none" rotWithShape="1">
            <a:gsLst>
              <a:gs pos="5000">
                <a:srgbClr val="984807">
                  <a:alpha val="50000"/>
                </a:srgbClr>
              </a:gs>
              <a:gs pos="50000">
                <a:srgbClr val="66CCFF">
                  <a:shade val="67500"/>
                  <a:satMod val="115000"/>
                </a:srgbClr>
              </a:gs>
              <a:gs pos="100000">
                <a:srgbClr val="66CC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166" name="AutoShape 106"/>
            <p:cNvSpPr>
              <a:spLocks noChangeArrowheads="1"/>
            </p:cNvSpPr>
            <p:nvPr/>
          </p:nvSpPr>
          <p:spPr bwMode="auto">
            <a:xfrm>
              <a:off x="3581400" y="3549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67" name="AutoShape 106"/>
            <p:cNvSpPr>
              <a:spLocks noChangeArrowheads="1"/>
            </p:cNvSpPr>
            <p:nvPr/>
          </p:nvSpPr>
          <p:spPr bwMode="auto">
            <a:xfrm>
              <a:off x="3492500" y="3638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68" name="AutoShape 106"/>
            <p:cNvSpPr>
              <a:spLocks noChangeArrowheads="1"/>
            </p:cNvSpPr>
            <p:nvPr/>
          </p:nvSpPr>
          <p:spPr bwMode="auto">
            <a:xfrm>
              <a:off x="3403600" y="3727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69" name="AutoShape 106"/>
            <p:cNvSpPr>
              <a:spLocks noChangeArrowheads="1"/>
            </p:cNvSpPr>
            <p:nvPr/>
          </p:nvSpPr>
          <p:spPr bwMode="auto">
            <a:xfrm>
              <a:off x="3314700" y="3816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70" name="AutoShape 106"/>
            <p:cNvSpPr>
              <a:spLocks noChangeArrowheads="1"/>
            </p:cNvSpPr>
            <p:nvPr/>
          </p:nvSpPr>
          <p:spPr bwMode="auto">
            <a:xfrm>
              <a:off x="3225800" y="3905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71" name="AutoShape 106"/>
            <p:cNvSpPr>
              <a:spLocks noChangeArrowheads="1"/>
            </p:cNvSpPr>
            <p:nvPr/>
          </p:nvSpPr>
          <p:spPr bwMode="auto">
            <a:xfrm>
              <a:off x="3136900" y="3994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72" name="AutoShape 106"/>
            <p:cNvSpPr>
              <a:spLocks noChangeArrowheads="1"/>
            </p:cNvSpPr>
            <p:nvPr/>
          </p:nvSpPr>
          <p:spPr bwMode="auto">
            <a:xfrm>
              <a:off x="3048000" y="4083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94" name="AutoShape 106"/>
            <p:cNvSpPr>
              <a:spLocks noChangeArrowheads="1"/>
            </p:cNvSpPr>
            <p:nvPr/>
          </p:nvSpPr>
          <p:spPr bwMode="auto">
            <a:xfrm>
              <a:off x="2959100" y="4171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99" name="AutoShape 106"/>
            <p:cNvSpPr>
              <a:spLocks noChangeArrowheads="1"/>
            </p:cNvSpPr>
            <p:nvPr/>
          </p:nvSpPr>
          <p:spPr bwMode="auto">
            <a:xfrm>
              <a:off x="2870200" y="4260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0" name="AutoShape 106"/>
            <p:cNvSpPr>
              <a:spLocks noChangeArrowheads="1"/>
            </p:cNvSpPr>
            <p:nvPr/>
          </p:nvSpPr>
          <p:spPr bwMode="auto">
            <a:xfrm>
              <a:off x="2781300" y="4349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1" name="AutoShape 106"/>
            <p:cNvSpPr>
              <a:spLocks noChangeArrowheads="1"/>
            </p:cNvSpPr>
            <p:nvPr/>
          </p:nvSpPr>
          <p:spPr bwMode="auto">
            <a:xfrm>
              <a:off x="2705100" y="4438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4" name="AutoShape 106"/>
            <p:cNvSpPr>
              <a:spLocks noChangeArrowheads="1"/>
            </p:cNvSpPr>
            <p:nvPr/>
          </p:nvSpPr>
          <p:spPr bwMode="auto">
            <a:xfrm>
              <a:off x="2616200" y="4527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9" name="AutoShape 106"/>
            <p:cNvSpPr>
              <a:spLocks noChangeArrowheads="1"/>
            </p:cNvSpPr>
            <p:nvPr/>
          </p:nvSpPr>
          <p:spPr bwMode="auto">
            <a:xfrm>
              <a:off x="2527300" y="4616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16" name="AutoShape 106"/>
            <p:cNvSpPr>
              <a:spLocks noChangeArrowheads="1"/>
            </p:cNvSpPr>
            <p:nvPr/>
          </p:nvSpPr>
          <p:spPr bwMode="auto">
            <a:xfrm>
              <a:off x="2438400" y="4705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17" name="AutoShape 106"/>
            <p:cNvSpPr>
              <a:spLocks noChangeArrowheads="1"/>
            </p:cNvSpPr>
            <p:nvPr/>
          </p:nvSpPr>
          <p:spPr bwMode="auto">
            <a:xfrm>
              <a:off x="2349500" y="4794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18" name="AutoShape 106"/>
            <p:cNvSpPr>
              <a:spLocks noChangeArrowheads="1"/>
            </p:cNvSpPr>
            <p:nvPr/>
          </p:nvSpPr>
          <p:spPr bwMode="auto">
            <a:xfrm>
              <a:off x="2260600" y="4883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28" name="AutoShape 106"/>
            <p:cNvSpPr>
              <a:spLocks noChangeArrowheads="1"/>
            </p:cNvSpPr>
            <p:nvPr/>
          </p:nvSpPr>
          <p:spPr bwMode="auto">
            <a:xfrm>
              <a:off x="2171700" y="4972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29" name="AutoShape 106"/>
            <p:cNvSpPr>
              <a:spLocks noChangeArrowheads="1"/>
            </p:cNvSpPr>
            <p:nvPr/>
          </p:nvSpPr>
          <p:spPr bwMode="auto">
            <a:xfrm>
              <a:off x="2082800" y="5060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32" name="AutoShape 106"/>
            <p:cNvSpPr>
              <a:spLocks noChangeArrowheads="1"/>
            </p:cNvSpPr>
            <p:nvPr/>
          </p:nvSpPr>
          <p:spPr bwMode="auto">
            <a:xfrm>
              <a:off x="1993900" y="5149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33" name="AutoShape 106"/>
            <p:cNvSpPr>
              <a:spLocks noChangeArrowheads="1"/>
            </p:cNvSpPr>
            <p:nvPr/>
          </p:nvSpPr>
          <p:spPr bwMode="auto">
            <a:xfrm>
              <a:off x="1905000" y="5238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</p:grpSp>
      <p:sp>
        <p:nvSpPr>
          <p:cNvPr id="203" name="AutoShape 104"/>
          <p:cNvSpPr>
            <a:spLocks noChangeArrowheads="1"/>
          </p:cNvSpPr>
          <p:nvPr/>
        </p:nvSpPr>
        <p:spPr bwMode="auto">
          <a:xfrm>
            <a:off x="2627784" y="1556792"/>
            <a:ext cx="3960440" cy="3953225"/>
          </a:xfrm>
          <a:prstGeom prst="cube">
            <a:avLst>
              <a:gd name="adj" fmla="val 96536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2" name="AutoShape 104"/>
          <p:cNvSpPr>
            <a:spLocks noChangeArrowheads="1"/>
          </p:cNvSpPr>
          <p:nvPr/>
        </p:nvSpPr>
        <p:spPr bwMode="auto">
          <a:xfrm>
            <a:off x="2267744" y="1556792"/>
            <a:ext cx="3960440" cy="3953225"/>
          </a:xfrm>
          <a:prstGeom prst="cube">
            <a:avLst>
              <a:gd name="adj" fmla="val 96536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4" name="Skupina 172"/>
          <p:cNvGrpSpPr/>
          <p:nvPr/>
        </p:nvGrpSpPr>
        <p:grpSpPr>
          <a:xfrm>
            <a:off x="4427984" y="757489"/>
            <a:ext cx="936104" cy="1080120"/>
            <a:chOff x="1342718" y="1628800"/>
            <a:chExt cx="792088" cy="1080120"/>
          </a:xfrm>
          <a:solidFill>
            <a:srgbClr val="FF9900">
              <a:alpha val="49804"/>
            </a:srgbClr>
          </a:solidFill>
        </p:grpSpPr>
        <p:sp>
          <p:nvSpPr>
            <p:cNvPr id="174" name="Krychle 173"/>
            <p:cNvSpPr/>
            <p:nvPr/>
          </p:nvSpPr>
          <p:spPr>
            <a:xfrm>
              <a:off x="134271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5" name="Vývojový diagram: sloučení 174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5" name="Skupina 160"/>
          <p:cNvGrpSpPr/>
          <p:nvPr/>
        </p:nvGrpSpPr>
        <p:grpSpPr>
          <a:xfrm>
            <a:off x="5148064" y="757489"/>
            <a:ext cx="936104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62" name="Krychle 161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3" name="Vývojový diagram: sloučení 162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" name="Skupina 178"/>
          <p:cNvGrpSpPr/>
          <p:nvPr/>
        </p:nvGrpSpPr>
        <p:grpSpPr>
          <a:xfrm>
            <a:off x="6588224" y="757489"/>
            <a:ext cx="936104" cy="1080120"/>
            <a:chOff x="134271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80" name="Krychle 179"/>
            <p:cNvSpPr/>
            <p:nvPr/>
          </p:nvSpPr>
          <p:spPr>
            <a:xfrm>
              <a:off x="134271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1" name="Vývojový diagram: sloučení 180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" name="Skupina 181"/>
          <p:cNvGrpSpPr/>
          <p:nvPr/>
        </p:nvGrpSpPr>
        <p:grpSpPr>
          <a:xfrm>
            <a:off x="7308304" y="757489"/>
            <a:ext cx="936104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83" name="Krychle 182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4" name="Vývojový diagram: sloučení 183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08" name="AutoShape 107"/>
          <p:cNvSpPr>
            <a:spLocks noChangeArrowheads="1"/>
          </p:cNvSpPr>
          <p:nvPr/>
        </p:nvSpPr>
        <p:spPr bwMode="auto">
          <a:xfrm>
            <a:off x="3059832" y="2413673"/>
            <a:ext cx="1440160" cy="792088"/>
          </a:xfrm>
          <a:prstGeom prst="cube">
            <a:avLst>
              <a:gd name="adj" fmla="val 30945"/>
            </a:avLst>
          </a:prstGeom>
          <a:solidFill>
            <a:srgbClr val="B3A2C7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7" name="AutoShape 107"/>
          <p:cNvSpPr>
            <a:spLocks noChangeArrowheads="1"/>
          </p:cNvSpPr>
          <p:nvPr/>
        </p:nvSpPr>
        <p:spPr bwMode="auto">
          <a:xfrm>
            <a:off x="6012160" y="2413673"/>
            <a:ext cx="1440160" cy="792088"/>
          </a:xfrm>
          <a:prstGeom prst="cube">
            <a:avLst>
              <a:gd name="adj" fmla="val 30945"/>
            </a:avLst>
          </a:prstGeom>
          <a:solidFill>
            <a:srgbClr val="B3A2C7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8" name="Skupina 175"/>
          <p:cNvGrpSpPr/>
          <p:nvPr/>
        </p:nvGrpSpPr>
        <p:grpSpPr>
          <a:xfrm>
            <a:off x="5868144" y="757489"/>
            <a:ext cx="936104" cy="1080120"/>
            <a:chOff x="1403648" y="1628800"/>
            <a:chExt cx="792088" cy="1080120"/>
          </a:xfrm>
          <a:solidFill>
            <a:srgbClr val="FF9900">
              <a:alpha val="49804"/>
            </a:srgbClr>
          </a:solidFill>
        </p:grpSpPr>
        <p:sp>
          <p:nvSpPr>
            <p:cNvPr id="177" name="Krychle 176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8" name="Vývojový diagram: sloučení 177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0" name="AutoShape 92"/>
          <p:cNvSpPr>
            <a:spLocks noChangeArrowheads="1"/>
          </p:cNvSpPr>
          <p:nvPr/>
        </p:nvSpPr>
        <p:spPr bwMode="auto">
          <a:xfrm>
            <a:off x="5004048" y="541465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9" name="Skupina 113"/>
          <p:cNvGrpSpPr/>
          <p:nvPr/>
        </p:nvGrpSpPr>
        <p:grpSpPr>
          <a:xfrm>
            <a:off x="2051720" y="2701705"/>
            <a:ext cx="2952328" cy="1512168"/>
            <a:chOff x="2267744" y="2492896"/>
            <a:chExt cx="2952328" cy="1512168"/>
          </a:xfrm>
        </p:grpSpPr>
        <p:sp>
          <p:nvSpPr>
            <p:cNvPr id="58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1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46083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80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03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04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53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79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02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grpSp>
        <p:nvGrpSpPr>
          <p:cNvPr id="12" name="Skupina 114"/>
          <p:cNvGrpSpPr/>
          <p:nvPr/>
        </p:nvGrpSpPr>
        <p:grpSpPr>
          <a:xfrm>
            <a:off x="4283968" y="2701705"/>
            <a:ext cx="2952328" cy="1512168"/>
            <a:chOff x="2267744" y="2492896"/>
            <a:chExt cx="2952328" cy="1512168"/>
          </a:xfrm>
        </p:grpSpPr>
        <p:sp>
          <p:nvSpPr>
            <p:cNvPr id="116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3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118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19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0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1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2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3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4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grpSp>
        <p:nvGrpSpPr>
          <p:cNvPr id="14" name="Skupina 124"/>
          <p:cNvGrpSpPr/>
          <p:nvPr/>
        </p:nvGrpSpPr>
        <p:grpSpPr>
          <a:xfrm>
            <a:off x="5580112" y="1477569"/>
            <a:ext cx="2952328" cy="1512168"/>
            <a:chOff x="2267744" y="2492896"/>
            <a:chExt cx="2952328" cy="1512168"/>
          </a:xfrm>
        </p:grpSpPr>
        <p:sp>
          <p:nvSpPr>
            <p:cNvPr id="126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5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128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9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0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1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2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3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4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grpSp>
        <p:nvGrpSpPr>
          <p:cNvPr id="16" name="Skupina 134"/>
          <p:cNvGrpSpPr/>
          <p:nvPr/>
        </p:nvGrpSpPr>
        <p:grpSpPr>
          <a:xfrm>
            <a:off x="3275856" y="1477569"/>
            <a:ext cx="2952328" cy="1512168"/>
            <a:chOff x="2267744" y="2492896"/>
            <a:chExt cx="2952328" cy="1512168"/>
          </a:xfrm>
        </p:grpSpPr>
        <p:sp>
          <p:nvSpPr>
            <p:cNvPr id="136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7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138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9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0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1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2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3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4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sp>
        <p:nvSpPr>
          <p:cNvPr id="188" name="AutoShape 107"/>
          <p:cNvSpPr>
            <a:spLocks noChangeArrowheads="1"/>
          </p:cNvSpPr>
          <p:nvPr/>
        </p:nvSpPr>
        <p:spPr bwMode="auto">
          <a:xfrm>
            <a:off x="7524328" y="620688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89" name="AutoShape 107"/>
          <p:cNvSpPr>
            <a:spLocks noChangeArrowheads="1"/>
          </p:cNvSpPr>
          <p:nvPr/>
        </p:nvSpPr>
        <p:spPr bwMode="auto">
          <a:xfrm>
            <a:off x="7596336" y="548680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0" name="AutoShape 107"/>
          <p:cNvSpPr>
            <a:spLocks noChangeArrowheads="1"/>
          </p:cNvSpPr>
          <p:nvPr/>
        </p:nvSpPr>
        <p:spPr bwMode="auto">
          <a:xfrm>
            <a:off x="7668344" y="476672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1" name="AutoShape 107"/>
          <p:cNvSpPr>
            <a:spLocks noChangeArrowheads="1"/>
          </p:cNvSpPr>
          <p:nvPr/>
        </p:nvSpPr>
        <p:spPr bwMode="auto">
          <a:xfrm>
            <a:off x="7740352" y="404664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2" name="AutoShape 107"/>
          <p:cNvSpPr>
            <a:spLocks noChangeArrowheads="1"/>
          </p:cNvSpPr>
          <p:nvPr/>
        </p:nvSpPr>
        <p:spPr bwMode="auto">
          <a:xfrm>
            <a:off x="7812360" y="332656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3" name="AutoShape 107"/>
          <p:cNvSpPr>
            <a:spLocks noChangeArrowheads="1"/>
          </p:cNvSpPr>
          <p:nvPr/>
        </p:nvSpPr>
        <p:spPr bwMode="auto">
          <a:xfrm>
            <a:off x="7884368" y="260648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5" name="AutoShape 92"/>
          <p:cNvSpPr>
            <a:spLocks noChangeArrowheads="1"/>
          </p:cNvSpPr>
          <p:nvPr/>
        </p:nvSpPr>
        <p:spPr bwMode="auto">
          <a:xfrm>
            <a:off x="6228184" y="541465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6" name="AutoShape 92"/>
          <p:cNvSpPr>
            <a:spLocks noChangeArrowheads="1"/>
          </p:cNvSpPr>
          <p:nvPr/>
        </p:nvSpPr>
        <p:spPr bwMode="auto">
          <a:xfrm>
            <a:off x="5156448" y="397449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7" name="AutoShape 92"/>
          <p:cNvSpPr>
            <a:spLocks noChangeArrowheads="1"/>
          </p:cNvSpPr>
          <p:nvPr/>
        </p:nvSpPr>
        <p:spPr bwMode="auto">
          <a:xfrm>
            <a:off x="6372200" y="397449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8" name="AutoShape 104"/>
          <p:cNvSpPr>
            <a:spLocks noChangeArrowheads="1"/>
          </p:cNvSpPr>
          <p:nvPr/>
        </p:nvSpPr>
        <p:spPr bwMode="auto">
          <a:xfrm>
            <a:off x="7956376" y="404664"/>
            <a:ext cx="792088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5" name="AutoShape 104"/>
          <p:cNvSpPr>
            <a:spLocks noChangeArrowheads="1"/>
          </p:cNvSpPr>
          <p:nvPr/>
        </p:nvSpPr>
        <p:spPr bwMode="auto">
          <a:xfrm>
            <a:off x="4644008" y="685481"/>
            <a:ext cx="4320480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6" name="AutoShape 104"/>
          <p:cNvSpPr>
            <a:spLocks noChangeArrowheads="1"/>
          </p:cNvSpPr>
          <p:nvPr/>
        </p:nvSpPr>
        <p:spPr bwMode="auto">
          <a:xfrm>
            <a:off x="4427984" y="901505"/>
            <a:ext cx="4320480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18" name="Skupina 184"/>
          <p:cNvGrpSpPr/>
          <p:nvPr/>
        </p:nvGrpSpPr>
        <p:grpSpPr>
          <a:xfrm>
            <a:off x="8028384" y="757489"/>
            <a:ext cx="936104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86" name="Krychle 185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7" name="Vývojový diagram: sloučení 186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48" name="AutoShape 107"/>
          <p:cNvSpPr>
            <a:spLocks noChangeArrowheads="1"/>
          </p:cNvSpPr>
          <p:nvPr/>
        </p:nvSpPr>
        <p:spPr bwMode="auto">
          <a:xfrm>
            <a:off x="4283968" y="1333553"/>
            <a:ext cx="2016224" cy="792088"/>
          </a:xfrm>
          <a:prstGeom prst="cube">
            <a:avLst>
              <a:gd name="adj" fmla="val 14453"/>
            </a:avLst>
          </a:prstGeom>
          <a:solidFill>
            <a:srgbClr val="984807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7" name="AutoShape 107"/>
          <p:cNvSpPr>
            <a:spLocks noChangeArrowheads="1"/>
          </p:cNvSpPr>
          <p:nvPr/>
        </p:nvSpPr>
        <p:spPr bwMode="auto">
          <a:xfrm>
            <a:off x="6588224" y="1268760"/>
            <a:ext cx="2016224" cy="792088"/>
          </a:xfrm>
          <a:prstGeom prst="cube">
            <a:avLst>
              <a:gd name="adj" fmla="val 14453"/>
            </a:avLst>
          </a:prstGeom>
          <a:solidFill>
            <a:srgbClr val="984807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11" name="AutoShape 104"/>
          <p:cNvSpPr>
            <a:spLocks noChangeArrowheads="1"/>
          </p:cNvSpPr>
          <p:nvPr/>
        </p:nvSpPr>
        <p:spPr bwMode="auto">
          <a:xfrm>
            <a:off x="4427984" y="3709817"/>
            <a:ext cx="1800200" cy="1800200"/>
          </a:xfrm>
          <a:prstGeom prst="cube">
            <a:avLst>
              <a:gd name="adj" fmla="val 95297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12" name="AutoShape 104"/>
          <p:cNvSpPr>
            <a:spLocks noChangeArrowheads="1"/>
          </p:cNvSpPr>
          <p:nvPr/>
        </p:nvSpPr>
        <p:spPr bwMode="auto">
          <a:xfrm>
            <a:off x="251520" y="3709817"/>
            <a:ext cx="1800200" cy="1800200"/>
          </a:xfrm>
          <a:prstGeom prst="cube">
            <a:avLst>
              <a:gd name="adj" fmla="val 95297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19" name="Skupina 212"/>
          <p:cNvGrpSpPr/>
          <p:nvPr/>
        </p:nvGrpSpPr>
        <p:grpSpPr>
          <a:xfrm>
            <a:off x="107504" y="5445224"/>
            <a:ext cx="792088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214" name="Krychle 213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5" name="Vývojový diagram: sloučení 214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" name="Skupina 218"/>
          <p:cNvGrpSpPr/>
          <p:nvPr/>
        </p:nvGrpSpPr>
        <p:grpSpPr>
          <a:xfrm>
            <a:off x="755576" y="5445224"/>
            <a:ext cx="792088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220" name="Krychle 219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21" name="Vývojový diagram: sloučení 220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1" name="Skupina 221"/>
          <p:cNvGrpSpPr/>
          <p:nvPr/>
        </p:nvGrpSpPr>
        <p:grpSpPr>
          <a:xfrm>
            <a:off x="1403648" y="5445224"/>
            <a:ext cx="792088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223" name="Krychle 222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24" name="Vývojový diagram: sloučení 223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5" name="AutoShape 104"/>
          <p:cNvSpPr>
            <a:spLocks noChangeArrowheads="1"/>
          </p:cNvSpPr>
          <p:nvPr/>
        </p:nvSpPr>
        <p:spPr bwMode="auto">
          <a:xfrm>
            <a:off x="288032" y="5445224"/>
            <a:ext cx="4211960" cy="72008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26" name="AutoShape 104"/>
          <p:cNvSpPr>
            <a:spLocks noChangeArrowheads="1"/>
          </p:cNvSpPr>
          <p:nvPr/>
        </p:nvSpPr>
        <p:spPr bwMode="auto">
          <a:xfrm>
            <a:off x="72008" y="5733256"/>
            <a:ext cx="7236296" cy="216024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27" name="AutoShape 107"/>
          <p:cNvSpPr>
            <a:spLocks noChangeArrowheads="1"/>
          </p:cNvSpPr>
          <p:nvPr/>
        </p:nvSpPr>
        <p:spPr bwMode="auto">
          <a:xfrm>
            <a:off x="2987824" y="5517232"/>
            <a:ext cx="864096" cy="792088"/>
          </a:xfrm>
          <a:prstGeom prst="cube">
            <a:avLst>
              <a:gd name="adj" fmla="val 30945"/>
            </a:avLst>
          </a:prstGeom>
          <a:solidFill>
            <a:srgbClr val="DCE6F2">
              <a:alpha val="5098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31" name="AutoShape 107"/>
          <p:cNvSpPr>
            <a:spLocks noChangeArrowheads="1"/>
          </p:cNvSpPr>
          <p:nvPr/>
        </p:nvSpPr>
        <p:spPr bwMode="auto">
          <a:xfrm>
            <a:off x="4211960" y="260648"/>
            <a:ext cx="4752528" cy="2232248"/>
          </a:xfrm>
          <a:prstGeom prst="cube">
            <a:avLst>
              <a:gd name="adj" fmla="val 37777"/>
            </a:avLst>
          </a:prstGeom>
          <a:solidFill>
            <a:srgbClr val="00B050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5" name="AutoShape 104"/>
          <p:cNvSpPr>
            <a:spLocks noChangeArrowheads="1"/>
          </p:cNvSpPr>
          <p:nvPr/>
        </p:nvSpPr>
        <p:spPr bwMode="auto">
          <a:xfrm rot="8083844">
            <a:off x="7458166" y="520675"/>
            <a:ext cx="792088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6" name="AutoShape 107"/>
          <p:cNvSpPr>
            <a:spLocks noChangeArrowheads="1"/>
          </p:cNvSpPr>
          <p:nvPr/>
        </p:nvSpPr>
        <p:spPr bwMode="auto">
          <a:xfrm>
            <a:off x="4211960" y="260648"/>
            <a:ext cx="4752528" cy="2232248"/>
          </a:xfrm>
          <a:prstGeom prst="cube">
            <a:avLst>
              <a:gd name="adj" fmla="val 37777"/>
            </a:avLst>
          </a:prstGeom>
          <a:solidFill>
            <a:schemeClr val="bg1">
              <a:lumMod val="85000"/>
              <a:alpha val="47843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30" name="AutoShape 107"/>
          <p:cNvSpPr>
            <a:spLocks noChangeArrowheads="1"/>
          </p:cNvSpPr>
          <p:nvPr/>
        </p:nvSpPr>
        <p:spPr bwMode="auto">
          <a:xfrm>
            <a:off x="35496" y="980728"/>
            <a:ext cx="8712968" cy="5544616"/>
          </a:xfrm>
          <a:prstGeom prst="cube">
            <a:avLst>
              <a:gd name="adj" fmla="val 84340"/>
            </a:avLst>
          </a:prstGeom>
          <a:solidFill>
            <a:srgbClr val="00B050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9" name="Text Box 60"/>
          <p:cNvSpPr txBox="1">
            <a:spLocks noChangeArrowheads="1"/>
          </p:cNvSpPr>
          <p:nvPr/>
        </p:nvSpPr>
        <p:spPr bwMode="auto">
          <a:xfrm>
            <a:off x="323528" y="1268760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Jemné česle</a:t>
            </a:r>
            <a:endParaRPr lang="en-GB" sz="1200" b="1" i="1" u="sng" dirty="0"/>
          </a:p>
        </p:txBody>
      </p:sp>
      <p:sp>
        <p:nvSpPr>
          <p:cNvPr id="150" name="Text Box 60"/>
          <p:cNvSpPr txBox="1">
            <a:spLocks noChangeArrowheads="1"/>
          </p:cNvSpPr>
          <p:nvPr/>
        </p:nvSpPr>
        <p:spPr bwMode="auto">
          <a:xfrm>
            <a:off x="323528" y="1475975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Lapáky písku a tuku</a:t>
            </a:r>
            <a:endParaRPr lang="en-GB" sz="1200" b="1" i="1" u="sng" dirty="0"/>
          </a:p>
        </p:txBody>
      </p:sp>
      <p:sp>
        <p:nvSpPr>
          <p:cNvPr id="151" name="Text Box 60"/>
          <p:cNvSpPr txBox="1">
            <a:spLocks noChangeArrowheads="1"/>
          </p:cNvSpPr>
          <p:nvPr/>
        </p:nvSpPr>
        <p:spPr bwMode="auto">
          <a:xfrm>
            <a:off x="323528" y="166015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Lamelové usazovací nádrže</a:t>
            </a:r>
            <a:endParaRPr lang="en-GB" sz="1200" b="1" i="1" u="sng" dirty="0"/>
          </a:p>
        </p:txBody>
      </p:sp>
      <p:sp>
        <p:nvSpPr>
          <p:cNvPr id="152" name="Text Box 60"/>
          <p:cNvSpPr txBox="1">
            <a:spLocks noChangeArrowheads="1"/>
          </p:cNvSpPr>
          <p:nvPr/>
        </p:nvSpPr>
        <p:spPr bwMode="auto">
          <a:xfrm>
            <a:off x="323528" y="1844824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Regenerační nádrže</a:t>
            </a:r>
            <a:endParaRPr lang="en-GB" sz="1200" b="1" i="1" u="sng" dirty="0"/>
          </a:p>
        </p:txBody>
      </p:sp>
      <p:sp>
        <p:nvSpPr>
          <p:cNvPr id="153" name="Text Box 60"/>
          <p:cNvSpPr txBox="1">
            <a:spLocks noChangeArrowheads="1"/>
          </p:cNvSpPr>
          <p:nvPr/>
        </p:nvSpPr>
        <p:spPr bwMode="auto">
          <a:xfrm>
            <a:off x="323528" y="202019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3stupňové </a:t>
            </a:r>
            <a:r>
              <a:rPr lang="cs-CZ" sz="1200" b="1" u="sng" dirty="0" smtClean="0"/>
              <a:t>oběhové aktivační nádrže</a:t>
            </a:r>
            <a:endParaRPr lang="en-GB" sz="1200" b="1" i="1" u="sng" dirty="0"/>
          </a:p>
        </p:txBody>
      </p:sp>
      <p:sp>
        <p:nvSpPr>
          <p:cNvPr id="154" name="Text Box 60"/>
          <p:cNvSpPr txBox="1">
            <a:spLocks noChangeArrowheads="1"/>
          </p:cNvSpPr>
          <p:nvPr/>
        </p:nvSpPr>
        <p:spPr bwMode="auto">
          <a:xfrm>
            <a:off x="323528" y="242088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Dosazovací nádrže podélné</a:t>
            </a:r>
            <a:endParaRPr lang="en-GB" sz="1200" b="1" i="1" u="sng" dirty="0"/>
          </a:p>
        </p:txBody>
      </p:sp>
      <p:sp>
        <p:nvSpPr>
          <p:cNvPr id="155" name="Text Box 60"/>
          <p:cNvSpPr txBox="1">
            <a:spLocks noChangeArrowheads="1"/>
          </p:cNvSpPr>
          <p:nvPr/>
        </p:nvSpPr>
        <p:spPr bwMode="auto">
          <a:xfrm>
            <a:off x="323528" y="2236222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err="1" smtClean="0"/>
              <a:t>Dmychárny</a:t>
            </a:r>
            <a:r>
              <a:rPr lang="cs-CZ" sz="1200" b="1" u="sng" dirty="0" smtClean="0"/>
              <a:t> a trafostanice</a:t>
            </a:r>
            <a:endParaRPr lang="en-GB" sz="1200" b="1" i="1" u="sng" dirty="0"/>
          </a:p>
        </p:txBody>
      </p:sp>
      <p:sp>
        <p:nvSpPr>
          <p:cNvPr id="156" name="Text Box 60"/>
          <p:cNvSpPr txBox="1">
            <a:spLocks noChangeArrowheads="1"/>
          </p:cNvSpPr>
          <p:nvPr/>
        </p:nvSpPr>
        <p:spPr bwMode="auto">
          <a:xfrm>
            <a:off x="323528" y="2596262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3.st.čištění - lamelové usazovací nádrže</a:t>
            </a:r>
            <a:endParaRPr lang="en-GB" sz="1200" b="1" i="1" u="sng" dirty="0"/>
          </a:p>
        </p:txBody>
      </p:sp>
      <p:sp>
        <p:nvSpPr>
          <p:cNvPr id="157" name="Text Box 60"/>
          <p:cNvSpPr txBox="1">
            <a:spLocks noChangeArrowheads="1"/>
          </p:cNvSpPr>
          <p:nvPr/>
        </p:nvSpPr>
        <p:spPr bwMode="auto">
          <a:xfrm>
            <a:off x="323528" y="278092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Hygienické zabezpečení UV záření</a:t>
            </a:r>
            <a:endParaRPr lang="en-GB" sz="1200" b="1" i="1" u="sng" dirty="0"/>
          </a:p>
        </p:txBody>
      </p:sp>
      <p:pic>
        <p:nvPicPr>
          <p:cNvPr id="158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88640"/>
            <a:ext cx="792088" cy="79208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3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3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000"/>
                            </p:stCondLst>
                            <p:childTnLst>
                              <p:par>
                                <p:cTn id="1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3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3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3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500"/>
                            </p:stCondLst>
                            <p:childTnLst>
                              <p:par>
                                <p:cTn id="18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500"/>
                            </p:stCondLst>
                            <p:childTnLst>
                              <p:par>
                                <p:cTn id="1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00"/>
                            </p:stCondLst>
                            <p:childTnLst>
                              <p:par>
                                <p:cTn id="2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000"/>
                            </p:stCondLst>
                            <p:childTnLst>
                              <p:par>
                                <p:cTn id="2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3" dur="5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0"/>
                            </p:stCondLst>
                            <p:childTnLst>
                              <p:par>
                                <p:cTn id="2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7" dur="5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  <p:bldP spid="202" grpId="0" animBg="1"/>
      <p:bldP spid="208" grpId="0" animBg="1"/>
      <p:bldP spid="207" grpId="0" animBg="1"/>
      <p:bldP spid="10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5" grpId="0" animBg="1"/>
      <p:bldP spid="196" grpId="0" animBg="1"/>
      <p:bldP spid="197" grpId="0" animBg="1"/>
      <p:bldP spid="198" grpId="0" animBg="1"/>
      <p:bldP spid="205" grpId="0" animBg="1"/>
      <p:bldP spid="206" grpId="0" animBg="1"/>
      <p:bldP spid="148" grpId="0" animBg="1"/>
      <p:bldP spid="147" grpId="0" animBg="1"/>
      <p:bldP spid="211" grpId="0" animBg="1"/>
      <p:bldP spid="212" grpId="0" animBg="1"/>
      <p:bldP spid="225" grpId="0" animBg="1"/>
      <p:bldP spid="226" grpId="0" animBg="1"/>
      <p:bldP spid="227" grpId="0" animBg="1"/>
      <p:bldP spid="231" grpId="0" animBg="1"/>
      <p:bldP spid="145" grpId="0" animBg="1"/>
      <p:bldP spid="146" grpId="0" animBg="1"/>
      <p:bldP spid="230" grpId="0" animBg="1"/>
      <p:bldP spid="149" grpId="0" autoUpdateAnimBg="0"/>
      <p:bldP spid="150" grpId="0" autoUpdateAnimBg="0"/>
      <p:bldP spid="151" grpId="0" autoUpdateAnimBg="0"/>
      <p:bldP spid="152" grpId="0" autoUpdateAnimBg="0"/>
      <p:bldP spid="153" grpId="0" autoUpdateAnimBg="0"/>
      <p:bldP spid="154" grpId="0" autoUpdateAnimBg="0"/>
      <p:bldP spid="155" grpId="0" autoUpdateAnimBg="0"/>
      <p:bldP spid="156" grpId="0" autoUpdateAnimBg="0"/>
      <p:bldP spid="15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179512" y="-18256"/>
            <a:ext cx="8280920" cy="1143000"/>
          </a:xfrm>
        </p:spPr>
        <p:txBody>
          <a:bodyPr>
            <a:normAutofit/>
          </a:bodyPr>
          <a:lstStyle/>
          <a:p>
            <a:pPr algn="l"/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Specifikace podle ÚR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1550823"/>
            <a:ext cx="8892480" cy="42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179512" y="-18256"/>
            <a:ext cx="8280920" cy="1143000"/>
          </a:xfrm>
        </p:spPr>
        <p:txBody>
          <a:bodyPr>
            <a:normAutofit/>
          </a:bodyPr>
          <a:lstStyle/>
          <a:p>
            <a:pPr algn="l"/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Co lze při návrhu technologie řešit variantně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4929411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Počet jednotek – v ZD řešeno jako minimální požadavek </a:t>
            </a:r>
            <a:r>
              <a:rPr lang="sq-AL" sz="1600" dirty="0" smtClean="0">
                <a:solidFill>
                  <a:srgbClr val="FF0000"/>
                </a:solidFill>
                <a:latin typeface="Arial Black" pitchFamily="34" charset="0"/>
              </a:rPr>
              <a:t>“</a:t>
            </a:r>
            <a:r>
              <a:rPr lang="pt-BR" sz="1600" dirty="0" smtClean="0">
                <a:solidFill>
                  <a:srgbClr val="FF0000"/>
                </a:solidFill>
                <a:latin typeface="Arial Black" pitchFamily="34" charset="0"/>
              </a:rPr>
              <a:t>Zadavatel požaduje navržení minimálně </a:t>
            </a:r>
            <a:r>
              <a:rPr lang="cs-CZ" sz="1600" dirty="0" smtClean="0">
                <a:solidFill>
                  <a:srgbClr val="FF0000"/>
                </a:solidFill>
                <a:latin typeface="Arial Black" pitchFamily="34" charset="0"/>
              </a:rPr>
              <a:t>X</a:t>
            </a:r>
            <a:r>
              <a:rPr lang="pt-BR" sz="1600" dirty="0" smtClean="0">
                <a:solidFill>
                  <a:srgbClr val="FF0000"/>
                </a:solidFill>
                <a:latin typeface="Arial Black" pitchFamily="34" charset="0"/>
              </a:rPr>
              <a:t> paralelních linek</a:t>
            </a:r>
            <a:r>
              <a:rPr lang="cs-CZ" sz="1600" dirty="0" smtClean="0">
                <a:solidFill>
                  <a:srgbClr val="FF0000"/>
                </a:solidFill>
                <a:latin typeface="Arial Black" pitchFamily="34" charset="0"/>
              </a:rPr>
              <a:t>„</a:t>
            </a:r>
            <a:endParaRPr lang="sq-AL" sz="1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Typ kontrétní technologie – ZD nestanovuje konstrukční parametry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ZD nestanovuje dispozici technologických objektů 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ZD v některých případech nestanovuje druh technologie v detailu, např. dosazovací nádrže			           </a:t>
            </a:r>
            <a:r>
              <a:rPr lang="sq-AL" sz="1600" b="1" dirty="0" smtClean="0">
                <a:solidFill>
                  <a:srgbClr val="FF0000"/>
                </a:solidFill>
                <a:latin typeface="Arial Black" pitchFamily="34" charset="0"/>
              </a:rPr>
              <a:t>“</a:t>
            </a:r>
            <a:r>
              <a:rPr lang="cs-CZ" sz="1600" b="1" dirty="0" smtClean="0">
                <a:solidFill>
                  <a:srgbClr val="FF0000"/>
                </a:solidFill>
                <a:latin typeface="Arial Black" pitchFamily="34" charset="0"/>
              </a:rPr>
              <a:t>K separaci biologického kalu musí být použity podélné dosazovací nádrže„</a:t>
            </a:r>
            <a:endParaRPr lang="sq-AL" sz="16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 ZD nestanovuje provozní paramety technologií, pouze požaduje dodržení požadavků norem a kvality odtoku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ZD nepožaduje typ technologie a zařízení, např.</a:t>
            </a:r>
            <a:r>
              <a:rPr lang="cs-CZ" sz="2000" dirty="0" smtClean="0"/>
              <a:t>                       </a:t>
            </a:r>
            <a:r>
              <a:rPr lang="cs-CZ" sz="1600" b="1" dirty="0" smtClean="0">
                <a:solidFill>
                  <a:srgbClr val="FF0000"/>
                </a:solidFill>
                <a:latin typeface="Arial Black" pitchFamily="34" charset="0"/>
              </a:rPr>
              <a:t>„Zadavatel požaduje z důvodu flexibility provozu minimálně 3 paralelní linky zahuštění kalu včetně kompletního vybavení kalovými čerpadly“ </a:t>
            </a:r>
            <a:r>
              <a:rPr lang="sq-AL" sz="16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cs-CZ" sz="1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4474027"/>
            <a:ext cx="9144000" cy="8617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 algn="ctr" defTabSz="762000">
              <a:spcBef>
                <a:spcPct val="50000"/>
              </a:spcBef>
              <a:defRPr/>
            </a:pPr>
            <a:endParaRPr lang="cs-CZ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 defTabSz="762000">
              <a:spcBef>
                <a:spcPct val="50000"/>
              </a:spcBef>
              <a:defRPr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Děkuji za pozornost!</a:t>
            </a:r>
            <a:endParaRPr lang="cs-C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7" name="Obrázek 6" descr="Water+On+Le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78691"/>
            <a:ext cx="8640960" cy="3546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95536" y="764704"/>
            <a:ext cx="820891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Požadavky na volbu technologie:</a:t>
            </a:r>
          </a:p>
          <a:p>
            <a:endParaRPr lang="cs-CZ" b="1" dirty="0" smtClean="0">
              <a:latin typeface="Arial Black" pitchFamily="34" charset="0"/>
            </a:endParaRP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Naprosto ověřená technologie pro obdobné velikosti ČOV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Zahrnují nejmodernější prvky dílčích provozních celků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Kompatibilní se stávajícím aktivačním systémem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Kompaktní s ohledem na prostorové požadavky území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Řešená s ohledem na dezodorizaci prostor celé ČOV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S přímou provozní zkušeností v ČR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Vlastní proces ověřen přímým provozem na velké ČOV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Vysoce účinná na odstraňování N 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Provedení s minimálními nároky na provoz (míchání nádrží  nádrže, cirkulace)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spc="20" dirty="0" smtClean="0">
                <a:latin typeface="Arial Black" pitchFamily="34" charset="0"/>
              </a:rPr>
              <a:t>Velmi vysoký stupeň flexibility provozu (start-stop aerace)</a:t>
            </a:r>
          </a:p>
          <a:p>
            <a:pPr>
              <a:spcBef>
                <a:spcPts val="1200"/>
              </a:spcBef>
            </a:pPr>
            <a:endParaRPr lang="cs-CZ" b="1" dirty="0" smtClean="0">
              <a:latin typeface="Arial Black" pitchFamily="34" charset="0"/>
            </a:endParaRPr>
          </a:p>
        </p:txBody>
      </p:sp>
      <p:pic>
        <p:nvPicPr>
          <p:cNvPr id="4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95536" y="165402"/>
            <a:ext cx="8208911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Zdůvodnění volby technologie:</a:t>
            </a:r>
            <a:r>
              <a:rPr lang="cs-CZ" dirty="0" smtClean="0"/>
              <a:t> 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Při návrhu technologie čištění použité pro NVL se vycházelo z požadavků legislativy na dosažení koncentrace 10 mg/l celkového N na odtoku. 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Byla posouzena max. kapacita stávající  ÚČOV, prověřeny podmínky a možnost rekonstrukce, pak rozhodnuto o NVL.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Filosofie návrhu čištění odpadních vod pro Prahu vychází z předpokladu minimalizace výše investičních nákladů. Proto bylo rozhodnuto postavit NVL na cca 1/2 produkce odpadních vod a následně rekonstruovat stávající ÚČOV tak, aby odtoky z obou částí vyhověly požadavkům legislativy ČR a EU.</a:t>
            </a:r>
            <a:r>
              <a:rPr lang="cs-CZ" b="1" spc="20" dirty="0" smtClean="0">
                <a:latin typeface="Arial Black" pitchFamily="34" charset="0"/>
              </a:rPr>
              <a:t> 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Vzhledem ke koncentraci surové splaškové vody přitékající na stávající ÚČOV a požadované koncentraci celkového N na odtoku je potřeba dosáhnout efekt čištění nad 80 %.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Požadovaný vysoký efekt na odstranění N vyžaduje použití vysokého stupně interní recirkulace, což zvyšuje požadovaný objem aktivačních nádrží a tím i zvýšené investiční náklady a větší plochu potřebnou pro realizaci NVL. Z tohoto důvodu jsou systémy založené na interní recirkulaci nevhodné (D – N, R-D-N, </a:t>
            </a:r>
            <a:r>
              <a:rPr lang="cs-CZ" b="1" dirty="0" err="1" smtClean="0"/>
              <a:t>An</a:t>
            </a:r>
            <a:r>
              <a:rPr lang="cs-CZ" b="1" dirty="0" smtClean="0"/>
              <a:t>-D-N apod.)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Byla proto zvolena 3 stupňová kaskádová aktivace se střídanými denitrifikačními a nitrifikačními zónami, přičemž mechanicky předčištěná odpadní voda je zavedena vždy do denitrifikační zóny.</a:t>
            </a:r>
            <a:endParaRPr lang="cs-CZ" b="1" spc="20" dirty="0" smtClean="0">
              <a:latin typeface="Arial Black" pitchFamily="34" charset="0"/>
            </a:endParaRPr>
          </a:p>
        </p:txBody>
      </p:sp>
      <p:pic>
        <p:nvPicPr>
          <p:cNvPr id="4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95536" y="188640"/>
            <a:ext cx="820891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Zdůvodnění volby technologie (</a:t>
            </a:r>
            <a:r>
              <a:rPr lang="cs-CZ" sz="2400" b="1" u="sng" dirty="0" err="1" smtClean="0">
                <a:latin typeface="Arial Black" pitchFamily="34" charset="0"/>
              </a:rPr>
              <a:t>pokrač</a:t>
            </a:r>
            <a:r>
              <a:rPr lang="cs-CZ" sz="2400" b="1" u="sng" dirty="0" smtClean="0">
                <a:latin typeface="Arial Black" pitchFamily="34" charset="0"/>
              </a:rPr>
              <a:t>.):</a:t>
            </a:r>
          </a:p>
          <a:p>
            <a:r>
              <a:rPr lang="cs-CZ" dirty="0" smtClean="0"/>
              <a:t> 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Tento typ technologie čištění je provozně ověřen na větších čistírnách především v Německu (ČOV </a:t>
            </a:r>
            <a:r>
              <a:rPr lang="cs-CZ" b="1" dirty="0" err="1" smtClean="0"/>
              <a:t>Bottrop</a:t>
            </a:r>
            <a:r>
              <a:rPr lang="cs-CZ" b="1" dirty="0" smtClean="0"/>
              <a:t>), kde běžně dosahuje odtokové koncentrace pod 10 mg/l celkového N.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Vzhledem k možnosti budoucích oprav a rovněž i z dalších důvodů je biologický stupeň navržen v min. 4linkovém uspořádání.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Za dosazovacími nádržemi je zařazen třetí stupeň čištění pomocí chemického srážení fosforu s cílem minimalizovat ovlivnění Vltavy fosforem vypouštěným ve vyčištěných odpadních vodách. Z hlediska nedostatku místa jsou k separaci chemického kalu použity lamelové usazovací nádrže.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Rovněž z nedostatku místa jsou použity lamelové usazovací nádrže jako primární sedimentace. Kapacita primární sedimentace v cílovém stavu (po rekonstrukci stávající ÚČOV) bude dostatečná pro mechanicko-chemické vyčištění až 3,0 m</a:t>
            </a:r>
            <a:r>
              <a:rPr lang="cs-CZ" b="1" baseline="30000" dirty="0" smtClean="0"/>
              <a:t>3</a:t>
            </a:r>
            <a:r>
              <a:rPr lang="cs-CZ" b="1" dirty="0" smtClean="0"/>
              <a:t>/s srážkových vod.</a:t>
            </a:r>
          </a:p>
          <a:p>
            <a:pPr marL="360000" indent="-360000">
              <a:spcBef>
                <a:spcPts val="1200"/>
              </a:spcBef>
              <a:buClr>
                <a:srgbClr val="C00000"/>
              </a:buClr>
              <a:buSzPct val="150000"/>
              <a:buFont typeface="Arial Black" pitchFamily="34" charset="0"/>
              <a:buChar char="•"/>
            </a:pPr>
            <a:r>
              <a:rPr lang="cs-CZ" b="1" dirty="0" smtClean="0"/>
              <a:t>Po dobu rekonstrukce stávající ÚČOV zvládne navrhovaná NVL průtok splaškových vod až do výše 6,0 m</a:t>
            </a:r>
            <a:r>
              <a:rPr lang="cs-CZ" b="1" baseline="30000" dirty="0" smtClean="0"/>
              <a:t>3</a:t>
            </a:r>
            <a:r>
              <a:rPr lang="cs-CZ" b="1" dirty="0" smtClean="0"/>
              <a:t>/s, tj. budou biologicky čištěny veškeré splaškové vody bez naředění srážkovými vodami. V tomto období však samozřejmě nebude dosaženo cílových parametrů odtoku.</a:t>
            </a:r>
          </a:p>
        </p:txBody>
      </p:sp>
      <p:pic>
        <p:nvPicPr>
          <p:cNvPr id="4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1170" y="4901902"/>
            <a:ext cx="53911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83191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179512" y="1886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Kaskádová aktivace v sestavě ALPHA</a:t>
            </a:r>
          </a:p>
          <a:p>
            <a:r>
              <a:rPr lang="cs-CZ" sz="2400" b="1" u="sng" dirty="0" smtClean="0">
                <a:latin typeface="Arial Black" pitchFamily="34" charset="0"/>
              </a:rPr>
              <a:t>Základ technologie čištění pro NVL Praha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6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268685"/>
            <a:ext cx="67151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35496" y="221739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Kaskádová aktivace v sestavě ALPHA</a:t>
            </a:r>
          </a:p>
          <a:p>
            <a:r>
              <a:rPr lang="cs-CZ" sz="2400" b="1" u="sng" dirty="0" smtClean="0">
                <a:latin typeface="Arial Black" pitchFamily="34" charset="0"/>
              </a:rPr>
              <a:t>Srovnání se systémem předřazené denitrifikace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179512" y="1196752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latin typeface="Arial Black" pitchFamily="34" charset="0"/>
              </a:rPr>
              <a:t>Kaskádová aktivace má výrazně vyšší účinnost na odstranění dusíku než systém předřazené denitrifikace. </a:t>
            </a:r>
          </a:p>
          <a:p>
            <a:endParaRPr lang="cs-CZ" b="1" dirty="0" smtClean="0"/>
          </a:p>
          <a:p>
            <a:r>
              <a:rPr lang="cs-CZ" b="1" dirty="0" smtClean="0"/>
              <a:t>Vyšší účinnost</a:t>
            </a:r>
          </a:p>
          <a:p>
            <a:r>
              <a:rPr lang="cs-CZ" dirty="0" smtClean="0"/>
              <a:t>předřazená denitrifikace je dána vztahem ED = </a:t>
            </a:r>
            <a:r>
              <a:rPr lang="cs-CZ" dirty="0" err="1" smtClean="0"/>
              <a:t>Rc</a:t>
            </a:r>
            <a:r>
              <a:rPr lang="cs-CZ" dirty="0" smtClean="0"/>
              <a:t>/(</a:t>
            </a:r>
            <a:r>
              <a:rPr lang="cs-CZ" dirty="0" err="1" smtClean="0"/>
              <a:t>Rc</a:t>
            </a:r>
            <a:r>
              <a:rPr lang="cs-CZ" dirty="0" smtClean="0"/>
              <a:t>+1), u 4stupňové kaskády je N v prvních třech proudech odpadní vody nitrifikován i denitrifikován téměř úplně a teprve pro poslední kaskádu platí stejný vztah jako pro předřazenou denitrifikaci. Tzn., že při </a:t>
            </a:r>
            <a:r>
              <a:rPr lang="cs-CZ" dirty="0" err="1" smtClean="0"/>
              <a:t>Rc</a:t>
            </a:r>
            <a:r>
              <a:rPr lang="cs-CZ" dirty="0" smtClean="0"/>
              <a:t> = 100% Q bude u předřazené denitrifikace účinnost denitrifikace 50%, zatímco u 4° kaskády 87,5%. Aby předřazená denitrifikace dosáhla stejnou účinnost, musela by být celková recirkulace 700%.</a:t>
            </a:r>
          </a:p>
          <a:p>
            <a:endParaRPr lang="cs-CZ" dirty="0" smtClean="0"/>
          </a:p>
          <a:p>
            <a:r>
              <a:rPr lang="cs-CZ" b="1" dirty="0" smtClean="0"/>
              <a:t>Vyšší zásoba kalu v systému</a:t>
            </a:r>
          </a:p>
          <a:p>
            <a:r>
              <a:rPr lang="cs-CZ" dirty="0" smtClean="0"/>
              <a:t>vracený kal se ředí postupně. Z tohoto důvodu je v prvních sekcích kaskády vyšší koncentrace kalu. Vysoká zásoba kalu je nutná pro dodržení potřebného stáří kalu v aktivaci, a celkově je tak systém vysoce stabilní z hlediska nitrifikace. </a:t>
            </a:r>
          </a:p>
          <a:p>
            <a:endParaRPr lang="cs-CZ" dirty="0" smtClean="0"/>
          </a:p>
          <a:p>
            <a:r>
              <a:rPr lang="cs-CZ" b="1" dirty="0" smtClean="0"/>
              <a:t>Vyšší odolnost proti riziku inhibice aciditou vznikající v nitrifikaci</a:t>
            </a:r>
          </a:p>
          <a:p>
            <a:r>
              <a:rPr lang="cs-CZ" dirty="0" smtClean="0"/>
              <a:t>protože dusičnany jsou odstraňovány postupně ve čtyřech dílčích krocích</a:t>
            </a:r>
            <a:endParaRPr lang="cs-CZ" dirty="0"/>
          </a:p>
        </p:txBody>
      </p:sp>
      <p:pic>
        <p:nvPicPr>
          <p:cNvPr id="4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5496" y="221739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Kaskádová aktivace v sestavě ALPHA</a:t>
            </a:r>
          </a:p>
          <a:p>
            <a:r>
              <a:rPr lang="cs-CZ" sz="2400" b="1" u="sng" dirty="0" smtClean="0">
                <a:latin typeface="Arial Black" pitchFamily="34" charset="0"/>
              </a:rPr>
              <a:t>Výhody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471" y="5470551"/>
            <a:ext cx="8916025" cy="134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9419" y="836712"/>
            <a:ext cx="5087077" cy="464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:\Dokumenty\B2002\obrazky2002z\dokumenty\obrazky\Obrázky-Kos\Přerov\P711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978950"/>
            <a:ext cx="3384376" cy="253828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Picture 6" descr="C:\Dokumenty\B2002\obrazky2002z\dokumenty\obrazky\Obrázky-Kos\Přerov\DSCN15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908720"/>
            <a:ext cx="3361712" cy="223224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179512" y="11663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ČOV Přerov – provozní ověření technologie ALPHA (r. 2001) pro ÚČOV</a:t>
            </a:r>
          </a:p>
        </p:txBody>
      </p:sp>
      <p:sp>
        <p:nvSpPr>
          <p:cNvPr id="9" name="Elipsa 8"/>
          <p:cNvSpPr/>
          <p:nvPr/>
        </p:nvSpPr>
        <p:spPr>
          <a:xfrm>
            <a:off x="7812360" y="5733256"/>
            <a:ext cx="576064" cy="1080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79909"/>
            <a:ext cx="8640960" cy="4929411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NVL je řešena jako mechanicko biologická ČOV s chemickým srážením fosforu ve vyčištěné odpadní vodě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Odpadní voda po hrubém předčištění na česlích a provzdušňovaných lapačích písku se mechanicko chemicky předčišťuje v lamelových usazovacích nádržích. 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Předčištěné odpadní vody se biologicky čistí v kaskádové aktivaci – systém ALPHA s regenerací kalu a s podélnými dosazovacími nádržemi. Do poslední denitrifikační sekce je možnost dávkovat externí substrát. 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Za podélnými dosazovacími nádržemi je zařazeno chemické srážení fosforu. Vzniklý kal se separuje v lamelových usazovacích nádržích. </a:t>
            </a:r>
          </a:p>
          <a:p>
            <a:pPr>
              <a:spcBef>
                <a:spcPts val="1200"/>
              </a:spcBef>
              <a:buClr>
                <a:srgbClr val="FF0000"/>
              </a:buClr>
              <a:buSzPct val="150000"/>
            </a:pPr>
            <a:r>
              <a:rPr lang="sq-AL" sz="2000" dirty="0" smtClean="0">
                <a:latin typeface="Arial Black" pitchFamily="34" charset="0"/>
              </a:rPr>
              <a:t>Veškeré produkované kaly se čerpají na kalové hospodářství ÚČOV, které je společné pro obě vodní linky. 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79512" y="11663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u="sng" dirty="0" smtClean="0">
                <a:latin typeface="Arial Black" pitchFamily="34" charset="0"/>
              </a:rPr>
              <a:t>Charakteristika technologie nové vodní linky pro rozšíření ÚČOV Praha</a:t>
            </a:r>
          </a:p>
        </p:txBody>
      </p:sp>
      <p:pic>
        <p:nvPicPr>
          <p:cNvPr id="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TurningPageofBook.p3d 0"/>
  <p:tag name="POWER3D OPTIONS" val="Fast 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525</Words>
  <Application>Microsoft Office PowerPoint</Application>
  <PresentationFormat>Předvádění na obrazovce (4:3)</PresentationFormat>
  <Paragraphs>85</Paragraphs>
  <Slides>14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Celková přestavba a rozšíření ÚČOV  Praha na Císařském ostrově               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Specifikace podle ÚR</vt:lpstr>
      <vt:lpstr>Co lze při návrhu technologie řešit variantně</vt:lpstr>
      <vt:lpstr>Snímek 14</vt:lpstr>
    </vt:vector>
  </TitlesOfParts>
  <Company>HYDROPROJEKT CZ a.s.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Celková přestavba a rozšíření ÚČOV  Praha na Císařském ostrově</dc:title>
  <dc:creator>Kos, Miroslav</dc:creator>
  <cp:lastModifiedBy>INF</cp:lastModifiedBy>
  <cp:revision>50</cp:revision>
  <dcterms:created xsi:type="dcterms:W3CDTF">2011-02-13T14:47:54Z</dcterms:created>
  <dcterms:modified xsi:type="dcterms:W3CDTF">2011-02-17T11:47:32Z</dcterms:modified>
</cp:coreProperties>
</file>