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428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299" y="1774654"/>
            <a:ext cx="4799965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231F20"/>
                </a:solidFill>
                <a:latin typeface="Myriad Pro"/>
                <a:cs typeface="Myriad Pro"/>
              </a:defRPr>
            </a:lvl1pPr>
          </a:lstStyle>
          <a:p>
            <a:pPr marL="12700">
              <a:spcBef>
                <a:spcPts val="85"/>
              </a:spcBef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231F20"/>
                </a:solidFill>
                <a:latin typeface="Myriad Pro"/>
                <a:cs typeface="Myriad Pro"/>
              </a:defRPr>
            </a:lvl1pPr>
          </a:lstStyle>
          <a:p>
            <a:pPr marL="12700">
              <a:spcBef>
                <a:spcPts val="85"/>
              </a:spcBef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231F20"/>
                </a:solidFill>
                <a:latin typeface="Myriad Pro"/>
                <a:cs typeface="Myriad Pro"/>
              </a:defRPr>
            </a:lvl1pPr>
          </a:lstStyle>
          <a:p>
            <a:pPr marL="12700">
              <a:spcBef>
                <a:spcPts val="85"/>
              </a:spcBef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231F20"/>
                </a:solidFill>
                <a:latin typeface="Myriad Pro"/>
                <a:cs typeface="Myriad Pro"/>
              </a:defRPr>
            </a:lvl1pPr>
          </a:lstStyle>
          <a:p>
            <a:pPr marL="12700">
              <a:spcBef>
                <a:spcPts val="85"/>
              </a:spcBef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231F20"/>
                </a:solidFill>
                <a:latin typeface="Myriad Pro"/>
                <a:cs typeface="Myriad Pro"/>
              </a:defRPr>
            </a:lvl1pPr>
          </a:lstStyle>
          <a:p>
            <a:pPr marL="12700">
              <a:spcBef>
                <a:spcPts val="85"/>
              </a:spcBef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360001" y="6228003"/>
            <a:ext cx="925715" cy="92571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6300" y="226655"/>
            <a:ext cx="7574915" cy="6045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231F20"/>
                </a:solidFill>
                <a:latin typeface="Myriad Pro"/>
                <a:cs typeface="Myriad Pro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06300" y="6990295"/>
            <a:ext cx="383032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231F20"/>
                </a:solidFill>
                <a:latin typeface="Myriad Pro"/>
                <a:cs typeface="Myriad Pro"/>
              </a:defRPr>
            </a:lvl1pPr>
          </a:lstStyle>
          <a:p>
            <a:pPr marL="12700">
              <a:spcBef>
                <a:spcPts val="85"/>
              </a:spcBef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lang="cs-CZ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914299" y="1774654"/>
            <a:ext cx="5194401" cy="1713289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4300"/>
              </a:lnSpc>
              <a:spcBef>
                <a:spcPts val="459"/>
              </a:spcBef>
            </a:pPr>
            <a:r>
              <a:rPr dirty="0"/>
              <a:t>Výsledky</a:t>
            </a:r>
            <a:r>
              <a:rPr spc="-114" dirty="0"/>
              <a:t> </a:t>
            </a:r>
            <a:r>
              <a:rPr spc="-10" dirty="0"/>
              <a:t>hospodaření </a:t>
            </a:r>
            <a:r>
              <a:rPr dirty="0"/>
              <a:t>vlastního</a:t>
            </a:r>
            <a:r>
              <a:rPr spc="-25" dirty="0"/>
              <a:t> </a:t>
            </a:r>
            <a:r>
              <a:rPr dirty="0"/>
              <a:t>hl.</a:t>
            </a:r>
            <a:r>
              <a:rPr spc="-10" dirty="0"/>
              <a:t> </a:t>
            </a:r>
            <a:r>
              <a:rPr dirty="0"/>
              <a:t>m.</a:t>
            </a:r>
            <a:r>
              <a:rPr spc="-10" dirty="0"/>
              <a:t> Prahy </a:t>
            </a:r>
            <a:r>
              <a:rPr dirty="0"/>
              <a:t>za</a:t>
            </a:r>
            <a:r>
              <a:rPr spc="-20" dirty="0"/>
              <a:t> </a:t>
            </a:r>
            <a:r>
              <a:rPr dirty="0"/>
              <a:t>rok</a:t>
            </a:r>
            <a:r>
              <a:rPr spc="-15" dirty="0"/>
              <a:t> </a:t>
            </a:r>
            <a:r>
              <a:rPr spc="-20" dirty="0"/>
              <a:t>2022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9122" y="4078655"/>
            <a:ext cx="2827377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6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INVESTICE</a:t>
            </a:r>
            <a:endParaRPr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4298" y="6585548"/>
            <a:ext cx="176540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</a:t>
            </a:r>
            <a:r>
              <a:rPr sz="1200" b="1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Zdeněk</a:t>
            </a:r>
            <a:r>
              <a:rPr sz="1200" b="1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Kovářík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radní</a:t>
            </a:r>
            <a:r>
              <a:rPr sz="12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z="12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z="1200" spc="-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sz="12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</a:t>
            </a:r>
            <a:r>
              <a:rPr sz="12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2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rozpočet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6999" y="3873605"/>
            <a:ext cx="2386965" cy="0"/>
          </a:xfrm>
          <a:custGeom>
            <a:avLst/>
            <a:gdLst/>
            <a:ahLst/>
            <a:cxnLst/>
            <a:rect l="l" t="t" r="r" b="b"/>
            <a:pathLst>
              <a:path w="2386965">
                <a:moveTo>
                  <a:pt x="0" y="0"/>
                </a:moveTo>
                <a:lnTo>
                  <a:pt x="2386799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6230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5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475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32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marL="280225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r>
                        <a:rPr sz="22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Rozšíření</a:t>
                      </a:r>
                      <a:r>
                        <a:rPr sz="22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Strakonické</a:t>
                      </a:r>
                      <a:r>
                        <a:rPr sz="22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ulice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Technická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správa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komunikací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789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190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920623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A9E09D74-5C47-B604-143A-818B6B4AD139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6B5B5D7E-BF57-34B6-FD40-C3D333A5D53B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8133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65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86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549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marL="223710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</a:t>
                      </a:r>
                      <a:r>
                        <a:rPr sz="2200" b="1" spc="-1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 Balabenka Štěrboholská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radiála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2491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Investiční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odbor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Magistrátu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8369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169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857900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9EC1F0A0-286D-3EE2-73B5-827276619CC4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B98ABE1B-40D3-2D87-6966-1C8A1F9BE9D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660509"/>
              </p:ext>
            </p:extLst>
          </p:nvPr>
        </p:nvGraphicFramePr>
        <p:xfrm>
          <a:off x="783002" y="1401000"/>
          <a:ext cx="9207500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94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240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340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>
                  <a:txBody>
                    <a:bodyPr/>
                    <a:lstStyle/>
                    <a:p>
                      <a:pPr marL="113220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Areál</a:t>
                      </a:r>
                      <a:r>
                        <a:rPr sz="2200" b="1" spc="-8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Výstaviště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Praha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777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Majetkový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odbor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Magistrátu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186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161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926480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110613DE-BD19-A3E0-9153-8A5477E8626E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9F58996B-CF9C-5CB5-9703-8BE8F37B22F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7499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1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007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975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marL="277114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Nákup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bioplynové</a:t>
                      </a:r>
                      <a:r>
                        <a:rPr sz="2200" b="1" spc="-1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stanice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591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Pražské</a:t>
                      </a:r>
                      <a:r>
                        <a:rPr sz="1400" spc="-3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služby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715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159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9207499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F0809879-4A00-502B-106D-6BB4F28B2674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3C28E6D9-CF5A-6DBB-D1BA-714D6F42D2D2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7500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94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202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378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marL="231584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Revitalizace</a:t>
                      </a:r>
                      <a:r>
                        <a:rPr sz="2200" b="1" spc="-9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Václavského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náměstí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777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Majetkový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odbor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Magistrátu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186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956960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BF64582C-2363-7B1B-0E56-038F89E86F2D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85D0D1FF-ED42-A0C5-CAAA-1D9BF9577A8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8133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65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86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549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marL="208915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</a:t>
                      </a:r>
                      <a:r>
                        <a:rPr sz="2200" b="1" spc="-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Kompenz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opatření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Pražský</a:t>
                      </a:r>
                      <a:r>
                        <a:rPr sz="2200" b="1" spc="-1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okruh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2491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Investiční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odbor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Magistrátu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8369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941720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BD6AEF7F-695C-BBAD-5D0A-DF1DEB12BE58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29D6ED77-8E90-C287-0768-B1D2DCE6CD0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8133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65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86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549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marL="291211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Lávka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Holešovice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Karlín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2491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Investiční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odbor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Magistrátu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8369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888380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60E7678E-4D83-C5EC-2E09-DE6893E90D4F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ECC8CF54-AEF5-27F6-7177-8C80734681AA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8134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11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373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95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marL="291147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Pořízení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elektrobusů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888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Dopravní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podnik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hl.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Prahy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2969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880760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4EF66A8E-874A-780C-CB76-04C116B65247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E4216121-5345-5EBA-B632-C005453A68DD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8133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65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86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549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marL="239204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Bezpečnostní přeliv</a:t>
                      </a:r>
                      <a:r>
                        <a:rPr sz="2200" b="1" spc="-8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VD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Hostivař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2491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Investiční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odbor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Magistrátu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8369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888380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DFB00598-B321-2BA9-DC9F-7CDBA5494924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B77A9810-AEBC-1584-1898-92BFB5346FB7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8133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7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849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057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marL="212407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</a:t>
                      </a:r>
                      <a:r>
                        <a:rPr sz="2200" b="1" spc="-4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Rekonstrukce</a:t>
                      </a:r>
                      <a:r>
                        <a:rPr sz="2200" b="1" spc="-3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Clam</a:t>
                      </a:r>
                      <a:r>
                        <a:rPr sz="2200" b="1" spc="-3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Gallasova</a:t>
                      </a:r>
                      <a:r>
                        <a:rPr sz="2200" b="1" spc="-3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paláce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591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Odbor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služeb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Magistrátu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9169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896000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EBBC03A4-D0E6-AD88-EF43-E317FFE069AA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58D15DD3-E260-2D0F-4C0F-51257108D822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920345"/>
              </p:ext>
            </p:extLst>
          </p:nvPr>
        </p:nvGraphicFramePr>
        <p:xfrm>
          <a:off x="783001" y="1332001"/>
          <a:ext cx="9189084" cy="3467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09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799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1755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3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Investice</a:t>
                      </a:r>
                      <a:r>
                        <a:rPr sz="3000" b="1" spc="-5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3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vlastního</a:t>
                      </a:r>
                      <a:r>
                        <a:rPr sz="3000" b="1" spc="-4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3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hl.</a:t>
                      </a:r>
                      <a:r>
                        <a:rPr sz="3000" b="1" spc="-4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3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</a:t>
                      </a:r>
                      <a:r>
                        <a:rPr sz="3000" b="1" spc="-4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3000" b="1" spc="-2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Prahy</a:t>
                      </a:r>
                      <a:endParaRPr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06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 marR="327025" algn="ctr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30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skutečnost</a:t>
                      </a:r>
                      <a:r>
                        <a:rPr sz="3000" b="1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30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065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27025" algn="ctr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30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16,5</a:t>
                      </a:r>
                      <a:r>
                        <a:rPr sz="3000" b="1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30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3000" b="1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30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065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 marL="669290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30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r>
                        <a:rPr sz="3000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3000" dirty="0" err="1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schvál</a:t>
                      </a:r>
                      <a:r>
                        <a:rPr sz="30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sz="30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30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rozpočtu</a:t>
                      </a:r>
                      <a:endParaRPr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065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27025" algn="ctr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30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83,8 </a:t>
                      </a:r>
                      <a:r>
                        <a:rPr sz="30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065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 marL="752475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30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r>
                        <a:rPr sz="30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30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uprav.</a:t>
                      </a:r>
                      <a:r>
                        <a:rPr sz="30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30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rozpočtu</a:t>
                      </a:r>
                      <a:endParaRPr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065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27025" algn="ctr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30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66,9 </a:t>
                      </a:r>
                      <a:r>
                        <a:rPr sz="30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065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marL="745490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30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meziroční</a:t>
                      </a:r>
                      <a:r>
                        <a:rPr sz="3000" b="1" spc="-3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3000" b="1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změna</a:t>
                      </a:r>
                      <a:endParaRPr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0650" marB="0">
                    <a:lnT w="12700">
                      <a:solidFill>
                        <a:srgbClr val="ED1B2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27025" algn="ctr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30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sz="3000" b="1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30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6,4</a:t>
                      </a:r>
                      <a:r>
                        <a:rPr sz="3000" b="1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30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3000" b="1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30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0650" marB="0">
                    <a:lnT w="12700">
                      <a:solidFill>
                        <a:srgbClr val="ED1B2E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6230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5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475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32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marL="248793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</a:t>
                      </a:r>
                      <a:r>
                        <a:rPr sz="2200" b="1" spc="-4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Rekonstrukce</a:t>
                      </a:r>
                      <a:r>
                        <a:rPr sz="2200" b="1" spc="-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ulice</a:t>
                      </a:r>
                      <a:r>
                        <a:rPr sz="2200" b="1" spc="-3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  <a:r>
                        <a:rPr sz="2200" b="1" spc="-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Florenci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Technická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správa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komunikací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789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9182932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180392F4-1249-4C94-035F-8A816FC68D4F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E4AC3B98-8D43-865C-6E9B-F244F384A296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6230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5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475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32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marL="238379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</a:t>
                      </a:r>
                      <a:r>
                        <a:rPr sz="2200" b="1" spc="-6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Rekonstrukce</a:t>
                      </a:r>
                      <a:r>
                        <a:rPr sz="2200" b="1" spc="-6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Kutnohorské</a:t>
                      </a:r>
                      <a:r>
                        <a:rPr sz="2200" b="1" spc="-6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ulice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Technická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správa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komunikací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789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888380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1EF6DCB4-410F-43EF-EB8F-A559F2210EEC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1695DABF-03ED-2C0F-ACCB-4F19ECACF504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278948"/>
              </p:ext>
            </p:extLst>
          </p:nvPr>
        </p:nvGraphicFramePr>
        <p:xfrm>
          <a:off x="783002" y="1401000"/>
          <a:ext cx="9207500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94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54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626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>
                  <a:txBody>
                    <a:bodyPr/>
                    <a:lstStyle/>
                    <a:p>
                      <a:pPr marL="119570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Bytový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dům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Opatov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777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Majetkový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odbor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Magistrátu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186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920750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6B835648-B3AD-8B1B-9963-FB27B0749A53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A2DB7F6F-7D50-CFCE-1E63-4994ED2E985B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8134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11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373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95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marL="227647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</a:t>
                      </a:r>
                      <a:r>
                        <a:rPr sz="2200" b="1" spc="-1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Výstavba</a:t>
                      </a:r>
                      <a:r>
                        <a:rPr sz="2200" b="1" spc="-8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nové</a:t>
                      </a:r>
                      <a:r>
                        <a:rPr sz="2200" b="1" spc="-6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vozovny</a:t>
                      </a:r>
                      <a:r>
                        <a:rPr sz="2200" b="1" spc="-6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Hloubětín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888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Dopravní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podnik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hl.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Prahy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2969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865520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7EA9A8EB-0272-9200-C73D-C316AE58BA40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B0EDEAC8-8CA3-0A60-747D-54BA05957A0C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933800"/>
              </p:ext>
            </p:extLst>
          </p:nvPr>
        </p:nvGraphicFramePr>
        <p:xfrm>
          <a:off x="1306499" y="1080008"/>
          <a:ext cx="8079104" cy="4751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786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005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4135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spc="-4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</a:t>
                      </a:r>
                      <a:r>
                        <a:rPr sz="2200" b="1" spc="-4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sz="2200" b="1" spc="-4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naopak</a:t>
                      </a:r>
                      <a:r>
                        <a:rPr sz="2200" b="1" spc="-4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nečerpaných</a:t>
                      </a:r>
                      <a:r>
                        <a:rPr sz="2200" b="1" spc="-4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investic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ÚČOV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Císařském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ostrově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023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368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Mult.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op.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středis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Malovanka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023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259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Holešovická</a:t>
                      </a:r>
                      <a:r>
                        <a:rPr sz="1400" spc="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tržnice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023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Dvorecký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most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023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Metropolitní</a:t>
                      </a:r>
                      <a:r>
                        <a:rPr sz="1400" spc="-3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datové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sítě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023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Základní</a:t>
                      </a:r>
                      <a:r>
                        <a:rPr sz="1400" spc="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škola</a:t>
                      </a:r>
                      <a:r>
                        <a:rPr sz="1400" spc="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Šeberov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023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Záchr.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stan.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vol.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0" dirty="0" err="1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žij</a:t>
                      </a:r>
                      <a:r>
                        <a:rPr sz="1400" spc="-20" dirty="0" smtClean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cs-CZ" sz="1400" spc="-20" dirty="0" smtClean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živočichů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023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Maniny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PPO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Karlín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023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Kanalizační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sběrač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023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 marL="143510">
                        <a:lnSpc>
                          <a:spcPts val="165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Budovy hasičského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sboru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840230">
                        <a:lnSpc>
                          <a:spcPts val="165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5" name="object 3">
            <a:extLst>
              <a:ext uri="{FF2B5EF4-FFF2-40B4-BE49-F238E27FC236}">
                <a16:creationId xmlns:a16="http://schemas.microsoft.com/office/drawing/2014/main" xmlns="" id="{FEB31E64-A345-49E0-C8CE-835FA9A60863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xmlns="" id="{DC77746A-FD32-87E7-A4F1-48F90306B45D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0" y="1332001"/>
          <a:ext cx="9189718" cy="43307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4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241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410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Úpravy</a:t>
                      </a:r>
                      <a:r>
                        <a:rPr sz="2200" b="1" spc="-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investičního</a:t>
                      </a:r>
                      <a:r>
                        <a:rPr sz="2200" b="1" spc="-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rozpočtu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r>
                        <a:rPr sz="2200" b="1" spc="-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průběhu</a:t>
                      </a:r>
                      <a:r>
                        <a:rPr sz="2200" b="1" spc="-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3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r.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01 - Rozvoj </a:t>
                      </a:r>
                      <a:r>
                        <a:rPr sz="1400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obce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216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8712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</a:t>
                      </a:r>
                      <a:r>
                        <a:rPr sz="14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 02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Městská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infrastruktura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216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8712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</a:t>
                      </a:r>
                      <a:r>
                        <a:rPr sz="14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03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Doprava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216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8712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</a:t>
                      </a:r>
                      <a:r>
                        <a:rPr sz="14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04 - Školství, mládež a </a:t>
                      </a:r>
                      <a:r>
                        <a:rPr sz="1400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216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8712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</a:t>
                      </a:r>
                      <a:r>
                        <a:rPr sz="14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Zdravot.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sociální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oblast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216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8712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</a:t>
                      </a:r>
                      <a:r>
                        <a:rPr sz="14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06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Kultura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cestovní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ruch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216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8712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</a:t>
                      </a:r>
                      <a:r>
                        <a:rPr sz="14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Bezpečnost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216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8712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</a:t>
                      </a:r>
                      <a:r>
                        <a:rPr sz="14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Hospodářství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216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8712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 </a:t>
                      </a:r>
                      <a:r>
                        <a:rPr sz="14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 marL="143510">
                        <a:lnSpc>
                          <a:spcPts val="165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sz="1400" spc="-6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Vnitřní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správa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84860">
                        <a:lnSpc>
                          <a:spcPts val="165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-0,2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160145">
                        <a:lnSpc>
                          <a:spcPts val="165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–7 </a:t>
                      </a:r>
                      <a:r>
                        <a:rPr sz="14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5" name="object 3">
            <a:extLst>
              <a:ext uri="{FF2B5EF4-FFF2-40B4-BE49-F238E27FC236}">
                <a16:creationId xmlns:a16="http://schemas.microsoft.com/office/drawing/2014/main" xmlns="" id="{EF7C015F-6C96-9F76-E335-4C3727B39929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xmlns="" id="{8301D4D5-CE99-988E-5B16-DA76339AA69A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0" y="1332001"/>
          <a:ext cx="9187814" cy="43307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32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936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708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Investice</a:t>
                      </a:r>
                      <a:r>
                        <a:rPr sz="2200" b="1" spc="-4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vlastního</a:t>
                      </a:r>
                      <a:r>
                        <a:rPr sz="2200" b="1" spc="-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hl.</a:t>
                      </a:r>
                      <a:r>
                        <a:rPr sz="2200" b="1" spc="-3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</a:t>
                      </a:r>
                      <a:r>
                        <a:rPr sz="2200" b="1" spc="-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Prahy</a:t>
                      </a:r>
                      <a:r>
                        <a:rPr sz="2200" b="1" spc="-3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sz="2200" b="1" spc="-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meziroční</a:t>
                      </a:r>
                      <a:r>
                        <a:rPr sz="2200" b="1" spc="-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srovnání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01 - Rozvoj </a:t>
                      </a:r>
                      <a:r>
                        <a:rPr sz="1400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obce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343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537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+ 100 </a:t>
                      </a:r>
                      <a:r>
                        <a:rPr sz="1400" b="1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 02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Městská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infrastruktura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422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</a:t>
                      </a:r>
                      <a:r>
                        <a:rPr sz="1400" b="1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2649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12 </a:t>
                      </a:r>
                      <a:r>
                        <a:rPr sz="14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03</a:t>
                      </a:r>
                      <a:r>
                        <a:rPr sz="1400" b="1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sz="1400" b="1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Doprava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422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9,0</a:t>
                      </a:r>
                      <a:r>
                        <a:rPr sz="1400" b="1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0426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+ 93 </a:t>
                      </a:r>
                      <a:r>
                        <a:rPr sz="1400" b="1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04 - Školství, mládež a </a:t>
                      </a:r>
                      <a:r>
                        <a:rPr sz="1400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422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</a:t>
                      </a:r>
                      <a:r>
                        <a:rPr sz="1400" b="1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332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sz="14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Zdravot.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sociální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oblast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343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823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 </a:t>
                      </a:r>
                      <a:r>
                        <a:rPr sz="14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06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Kultura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cestovní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ruch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422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</a:t>
                      </a:r>
                      <a:r>
                        <a:rPr sz="1400" b="1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537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+ 190 </a:t>
                      </a:r>
                      <a:r>
                        <a:rPr sz="1400" b="1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Bezpečnost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343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2649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15 </a:t>
                      </a:r>
                      <a:r>
                        <a:rPr sz="14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Hospodářství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422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</a:t>
                      </a:r>
                      <a:r>
                        <a:rPr sz="1400" b="1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0426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+ 92 </a:t>
                      </a:r>
                      <a:r>
                        <a:rPr sz="1400" b="1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 marL="143510">
                        <a:lnSpc>
                          <a:spcPts val="165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Kap.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sz="1400" spc="-6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Vnitřní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správa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13435">
                        <a:lnSpc>
                          <a:spcPts val="165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172210">
                        <a:lnSpc>
                          <a:spcPts val="165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2 </a:t>
                      </a:r>
                      <a:r>
                        <a:rPr sz="1400" spc="-5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5" name="object 3">
            <a:extLst>
              <a:ext uri="{FF2B5EF4-FFF2-40B4-BE49-F238E27FC236}">
                <a16:creationId xmlns:a16="http://schemas.microsoft.com/office/drawing/2014/main" xmlns="" id="{BD764031-FA43-B84F-C079-EF27A52DFD8C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xmlns="" id="{3305D9FE-74F1-E426-228D-003B19B88299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7499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11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360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302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>
                  <a:txBody>
                    <a:bodyPr/>
                    <a:lstStyle/>
                    <a:p>
                      <a:pPr marR="921385" algn="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Metro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94080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Dopravní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podnik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hl.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</a:t>
                      </a:r>
                      <a:r>
                        <a:rPr sz="1400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Prahy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</a:t>
                      </a:r>
                      <a:r>
                        <a:rPr sz="1400" b="1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857900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59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F4A0CEEA-4D9C-872E-9F53-92A07018E17F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A13B17E2-DC34-24E2-7DB9-8F6144FA435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7500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94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189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391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marL="237807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r>
                        <a:rPr sz="2200" b="1" spc="-1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Výkupy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pozemků,</a:t>
                      </a:r>
                      <a:r>
                        <a:rPr sz="2200" b="1" spc="-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budov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staveb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777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Majetkový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odbor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Magistrátu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059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</a:t>
                      </a:r>
                      <a:r>
                        <a:rPr sz="1400" b="1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873140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8A170228-DAA9-A492-4273-E4744B97DC77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0B1035D4-2878-50D3-5CE4-589AC202DF50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7500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94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202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378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>
                  <a:txBody>
                    <a:bodyPr/>
                    <a:lstStyle/>
                    <a:p>
                      <a:pPr marL="144335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r>
                        <a:rPr sz="2200" b="1" spc="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Městský</a:t>
                      </a:r>
                      <a:r>
                        <a:rPr sz="2200" b="1" spc="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mobiliář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777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Majetkový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odbor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Magistrátu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186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368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850280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8289" y="3074291"/>
            <a:ext cx="4598434" cy="3128420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6153BD8E-24DE-84EE-DF4F-E885D6BA0DA6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9C98578A-5AD8-9B02-13B7-15B75346B2EA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7500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94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202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378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marL="217995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r>
                        <a:rPr sz="2200" b="1" spc="-4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Obnova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sz="2200" b="1" spc="-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modernizace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veř.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osvětlení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777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Majetkový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odbor</a:t>
                      </a:r>
                      <a:r>
                        <a:rPr sz="1400" spc="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Magistrátu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186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335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888380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6"/>
            <a:ext cx="5700788" cy="3342857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B5F1DA06-E71E-D355-3826-2F7934A1461E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79BA6B47-3D00-82A9-7C91-7507850A5C01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6230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5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475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32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marL="213868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r>
                        <a:rPr sz="2200" b="1" spc="-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Rekonstrukce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Barrandovského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mostu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Technická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správa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komunikací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789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306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9417200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91FEA3CA-210D-119D-EA15-F7353CAECC8C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4FD4F553-40FD-94EE-A814-0823D69B8E21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83002" y="1401000"/>
          <a:ext cx="9208133" cy="106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65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86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549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1350">
                <a:tc gridSpan="3">
                  <a:txBody>
                    <a:bodyPr/>
                    <a:lstStyle/>
                    <a:p>
                      <a:pPr marL="213233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r>
                        <a:rPr sz="2200" b="1" spc="-1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Rek.</a:t>
                      </a:r>
                      <a:r>
                        <a:rPr sz="2200" b="1" spc="-1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sz="2200" b="1" spc="-1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dostavba</a:t>
                      </a:r>
                      <a:r>
                        <a:rPr sz="2200" b="1" spc="-1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Průmyslového</a:t>
                      </a:r>
                      <a:r>
                        <a:rPr sz="2200" b="1" spc="-1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paláce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6050" marB="0">
                    <a:lnB w="12700">
                      <a:solidFill>
                        <a:srgbClr val="ED1B2E"/>
                      </a:solidFill>
                      <a:prstDash val="solid"/>
                    </a:lnB>
                    <a:solidFill>
                      <a:srgbClr val="ED1B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Investor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2491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Investiční</a:t>
                      </a:r>
                      <a:r>
                        <a:rPr sz="1400" spc="-1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odbor</a:t>
                      </a:r>
                      <a:r>
                        <a:rPr sz="1400" spc="-1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Magistrátu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8369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247</a:t>
                      </a:r>
                      <a:r>
                        <a:rPr sz="1400" b="1" spc="-20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</a:t>
                      </a:r>
                      <a:r>
                        <a:rPr sz="1400" b="1" spc="-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231F2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Kč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9060" marB="0">
                    <a:lnT w="12700">
                      <a:solidFill>
                        <a:srgbClr val="ED1B2E"/>
                      </a:solidFill>
                      <a:prstDash val="solid"/>
                    </a:lnT>
                    <a:lnB w="12700">
                      <a:solidFill>
                        <a:srgbClr val="ED1B2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300" y="226655"/>
            <a:ext cx="9208133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Top</a:t>
            </a:r>
            <a:r>
              <a:rPr spc="-70" dirty="0"/>
              <a:t> </a:t>
            </a:r>
            <a:r>
              <a:rPr dirty="0"/>
              <a:t>20</a:t>
            </a:r>
            <a:r>
              <a:rPr spc="-70" dirty="0"/>
              <a:t> </a:t>
            </a:r>
            <a:r>
              <a:rPr dirty="0"/>
              <a:t>investic</a:t>
            </a:r>
            <a:r>
              <a:rPr spc="-70" dirty="0"/>
              <a:t> </a:t>
            </a:r>
            <a:r>
              <a:rPr dirty="0"/>
              <a:t>vl.</a:t>
            </a:r>
            <a:r>
              <a:rPr spc="-70" dirty="0"/>
              <a:t> </a:t>
            </a:r>
            <a:r>
              <a:rPr dirty="0"/>
              <a:t>hl.</a:t>
            </a:r>
            <a:r>
              <a:rPr spc="-70" dirty="0"/>
              <a:t> </a:t>
            </a:r>
            <a:r>
              <a:rPr dirty="0"/>
              <a:t>m.</a:t>
            </a:r>
            <a:r>
              <a:rPr spc="-70" dirty="0"/>
              <a:t> </a:t>
            </a:r>
            <a:r>
              <a:rPr dirty="0"/>
              <a:t>Prahy</a:t>
            </a:r>
            <a:r>
              <a:rPr spc="-70" dirty="0"/>
              <a:t> </a:t>
            </a:r>
            <a:r>
              <a:rPr spc="-20" dirty="0"/>
              <a:t>2022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10" y="2973374"/>
            <a:ext cx="5700782" cy="3342868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7C0DECB9-95F6-0696-8858-3BD2359E8393}"/>
              </a:ext>
            </a:extLst>
          </p:cNvPr>
          <p:cNvSpPr/>
          <p:nvPr/>
        </p:nvSpPr>
        <p:spPr>
          <a:xfrm flipV="1">
            <a:off x="819000" y="6786336"/>
            <a:ext cx="4146700" cy="45719"/>
          </a:xfrm>
          <a:custGeom>
            <a:avLst/>
            <a:gdLst/>
            <a:ahLst/>
            <a:cxnLst/>
            <a:rect l="l" t="t" r="r" b="b"/>
            <a:pathLst>
              <a:path w="3852545">
                <a:moveTo>
                  <a:pt x="0" y="0"/>
                </a:moveTo>
                <a:lnTo>
                  <a:pt x="3851998" y="0"/>
                </a:lnTo>
              </a:path>
            </a:pathLst>
          </a:custGeom>
          <a:ln w="38100">
            <a:solidFill>
              <a:srgbClr val="ED1B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832D6A40-1C29-47B3-D797-C9F8D41B026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06300" y="6990295"/>
            <a:ext cx="4159400" cy="1955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hospodaření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vlastního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hl.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Prahy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1176</Words>
  <Application>Microsoft Office PowerPoint</Application>
  <PresentationFormat>Vlastní</PresentationFormat>
  <Paragraphs>215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Calibri</vt:lpstr>
      <vt:lpstr>Myriad Pro</vt:lpstr>
      <vt:lpstr>Times New Roman</vt:lpstr>
      <vt:lpstr>Office Theme</vt:lpstr>
      <vt:lpstr>Výsledky hospodaření vlastního hl. m. Prahy za rok 2022</vt:lpstr>
      <vt:lpstr>Prezentace aplikace PowerPoint</vt:lpstr>
      <vt:lpstr>Prezentace aplikace PowerPoint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Top 20 investic vl. hl. m. Prahy 2022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A4_hospodareni.indd</dc:title>
  <dc:creator>Vitezslav Mares</dc:creator>
  <cp:lastModifiedBy>Berková Jana (MHMP)</cp:lastModifiedBy>
  <cp:revision>4</cp:revision>
  <dcterms:created xsi:type="dcterms:W3CDTF">2023-04-14T10:43:54Z</dcterms:created>
  <dcterms:modified xsi:type="dcterms:W3CDTF">2023-04-14T14:03:25Z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2023-04-12T00:00:00Z</vt:filetime>
  </property>
  <property fmtid="{D5CDD505-2E9C-101B-9397-08002B2CF9AE}" pid="3" name="Creator">
    <vt:lpwstr>Adobe InDesign 18.2 (Windows)</vt:lpwstr>
  </property>
  <property fmtid="{D5CDD505-2E9C-101B-9397-08002B2CF9AE}" pid="4" name="GTS_PDFXConformance">
    <vt:lpwstr>PDF/X-1a:2001</vt:lpwstr>
  </property>
  <property fmtid="{D5CDD505-2E9C-101B-9397-08002B2CF9AE}" pid="5" name="GTS_PDFXVersion">
    <vt:lpwstr>PDF/X-1:2001</vt:lpwstr>
  </property>
  <property fmtid="{D5CDD505-2E9C-101B-9397-08002B2CF9AE}" pid="6" name="LastSaved">
    <vt:filetime>2023-04-14T00:00:00Z</vt:filetime>
  </property>
  <property fmtid="{D5CDD505-2E9C-101B-9397-08002B2CF9AE}" pid="7" name="Producer">
    <vt:lpwstr>Adobe PDF Library 17.0</vt:lpwstr>
  </property>
</Properties>
</file>