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406" r:id="rId3"/>
    <p:sldId id="407" r:id="rId4"/>
    <p:sldId id="413" r:id="rId5"/>
    <p:sldId id="453" r:id="rId6"/>
    <p:sldId id="418" r:id="rId7"/>
    <p:sldId id="451" r:id="rId8"/>
    <p:sldId id="452" r:id="rId9"/>
    <p:sldId id="417" r:id="rId10"/>
    <p:sldId id="427" r:id="rId11"/>
    <p:sldId id="456" r:id="rId12"/>
    <p:sldId id="457" r:id="rId13"/>
    <p:sldId id="444" r:id="rId14"/>
    <p:sldId id="435" r:id="rId15"/>
    <p:sldId id="447" r:id="rId16"/>
    <p:sldId id="458" r:id="rId17"/>
    <p:sldId id="431" r:id="rId18"/>
    <p:sldId id="439" r:id="rId19"/>
    <p:sldId id="454" r:id="rId20"/>
    <p:sldId id="432" r:id="rId21"/>
    <p:sldId id="446" r:id="rId22"/>
    <p:sldId id="455" r:id="rId23"/>
    <p:sldId id="449" r:id="rId24"/>
    <p:sldId id="265" r:id="rId25"/>
  </p:sldIdLst>
  <p:sldSz cx="12192000" cy="6858000"/>
  <p:notesSz cx="6794500" cy="9906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41" userDrawn="1">
          <p15:clr>
            <a:srgbClr val="A4A3A4"/>
          </p15:clr>
        </p15:guide>
        <p15:guide id="2" pos="4566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líček Jakub" initials="KJ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6316B"/>
    <a:srgbClr val="00640A"/>
    <a:srgbClr val="E2E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632" autoAdjust="0"/>
    <p:restoredTop sz="82508" autoAdjust="0"/>
  </p:normalViewPr>
  <p:slideViewPr>
    <p:cSldViewPr>
      <p:cViewPr varScale="1">
        <p:scale>
          <a:sx n="110" d="100"/>
          <a:sy n="110" d="100"/>
        </p:scale>
        <p:origin x="-348" y="-78"/>
      </p:cViewPr>
      <p:guideLst>
        <p:guide orient="horz" pos="2341"/>
        <p:guide pos="456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-2796" y="-102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jakub\Desktop\preska\podklady\Graf_Intenzity_24h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scatterChart>
        <c:scatterStyle val="lineMarker"/>
        <c:varyColors val="0"/>
        <c:ser>
          <c:idx val="4"/>
          <c:order val="0"/>
          <c:tx>
            <c:v>30.9.2015 - směr Malovanka</c:v>
          </c:tx>
          <c:spPr>
            <a:ln w="28575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xVal>
            <c:strRef>
              <c:f>[Graf_Intenzity_24h.xls]List1!$A$4:$A$27</c:f>
              <c:strCache>
                <c:ptCount val="24"/>
                <c:pt idx="0">
                  <c:v>0 - 1</c:v>
                </c:pt>
                <c:pt idx="1">
                  <c:v>1 - 2</c:v>
                </c:pt>
                <c:pt idx="2">
                  <c:v>2 - 3</c:v>
                </c:pt>
                <c:pt idx="3">
                  <c:v>3 - 4</c:v>
                </c:pt>
                <c:pt idx="4">
                  <c:v>4 - 5</c:v>
                </c:pt>
                <c:pt idx="5">
                  <c:v>5 - 6</c:v>
                </c:pt>
                <c:pt idx="6">
                  <c:v>6 - 7</c:v>
                </c:pt>
                <c:pt idx="7">
                  <c:v>7 - 8</c:v>
                </c:pt>
                <c:pt idx="8">
                  <c:v>8 - 9</c:v>
                </c:pt>
                <c:pt idx="9">
                  <c:v>9 - 10</c:v>
                </c:pt>
                <c:pt idx="10">
                  <c:v>10 - 11</c:v>
                </c:pt>
                <c:pt idx="11">
                  <c:v>11 - 12</c:v>
                </c:pt>
                <c:pt idx="12">
                  <c:v>12 - 13</c:v>
                </c:pt>
                <c:pt idx="13">
                  <c:v>13 - 14</c:v>
                </c:pt>
                <c:pt idx="14">
                  <c:v>14 - 15</c:v>
                </c:pt>
                <c:pt idx="15">
                  <c:v>15 - 16</c:v>
                </c:pt>
                <c:pt idx="16">
                  <c:v>16 - 17</c:v>
                </c:pt>
                <c:pt idx="17">
                  <c:v>17 - 18</c:v>
                </c:pt>
                <c:pt idx="18">
                  <c:v>18 - 19</c:v>
                </c:pt>
                <c:pt idx="19">
                  <c:v>19 - 20</c:v>
                </c:pt>
                <c:pt idx="20">
                  <c:v>20 - 21</c:v>
                </c:pt>
                <c:pt idx="21">
                  <c:v>21 - 22</c:v>
                </c:pt>
                <c:pt idx="22">
                  <c:v>22 - 23</c:v>
                </c:pt>
                <c:pt idx="23">
                  <c:v>23 - 24</c:v>
                </c:pt>
              </c:strCache>
            </c:strRef>
          </c:xVal>
          <c:yVal>
            <c:numRef>
              <c:f>[Graf_Intenzity_24h.xls]List1!$AB$4:$AB$27</c:f>
              <c:numCache>
                <c:formatCode>General</c:formatCode>
                <c:ptCount val="24"/>
                <c:pt idx="0">
                  <c:v>147</c:v>
                </c:pt>
                <c:pt idx="1">
                  <c:v>100</c:v>
                </c:pt>
                <c:pt idx="2">
                  <c:v>66</c:v>
                </c:pt>
                <c:pt idx="3">
                  <c:v>73</c:v>
                </c:pt>
                <c:pt idx="4">
                  <c:v>142</c:v>
                </c:pt>
                <c:pt idx="5">
                  <c:v>493</c:v>
                </c:pt>
                <c:pt idx="6">
                  <c:v>1568</c:v>
                </c:pt>
                <c:pt idx="7">
                  <c:v>2284</c:v>
                </c:pt>
                <c:pt idx="8">
                  <c:v>2114</c:v>
                </c:pt>
                <c:pt idx="9">
                  <c:v>1678</c:v>
                </c:pt>
                <c:pt idx="10">
                  <c:v>1491</c:v>
                </c:pt>
                <c:pt idx="11">
                  <c:v>1485</c:v>
                </c:pt>
                <c:pt idx="12">
                  <c:v>1573</c:v>
                </c:pt>
                <c:pt idx="13">
                  <c:v>1607</c:v>
                </c:pt>
                <c:pt idx="14">
                  <c:v>1752</c:v>
                </c:pt>
                <c:pt idx="15">
                  <c:v>1965</c:v>
                </c:pt>
                <c:pt idx="16">
                  <c:v>2116</c:v>
                </c:pt>
                <c:pt idx="17">
                  <c:v>2172</c:v>
                </c:pt>
                <c:pt idx="18">
                  <c:v>1826</c:v>
                </c:pt>
                <c:pt idx="19">
                  <c:v>1344</c:v>
                </c:pt>
                <c:pt idx="20">
                  <c:v>960</c:v>
                </c:pt>
                <c:pt idx="21">
                  <c:v>699</c:v>
                </c:pt>
                <c:pt idx="22">
                  <c:v>511</c:v>
                </c:pt>
                <c:pt idx="23">
                  <c:v>275</c:v>
                </c:pt>
              </c:numCache>
            </c:numRef>
          </c:yVal>
          <c:smooth val="0"/>
        </c:ser>
        <c:ser>
          <c:idx val="5"/>
          <c:order val="1"/>
          <c:tx>
            <c:v>30.9.2015 - směr Troja</c:v>
          </c:tx>
          <c:spPr>
            <a:ln w="28575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pPr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</a:ln>
              <a:effectLst/>
            </c:spPr>
          </c:marker>
          <c:xVal>
            <c:strRef>
              <c:f>[Graf_Intenzity_24h.xls]List1!$A$4:$A$27</c:f>
              <c:strCache>
                <c:ptCount val="24"/>
                <c:pt idx="0">
                  <c:v>0 - 1</c:v>
                </c:pt>
                <c:pt idx="1">
                  <c:v>1 - 2</c:v>
                </c:pt>
                <c:pt idx="2">
                  <c:v>2 - 3</c:v>
                </c:pt>
                <c:pt idx="3">
                  <c:v>3 - 4</c:v>
                </c:pt>
                <c:pt idx="4">
                  <c:v>4 - 5</c:v>
                </c:pt>
                <c:pt idx="5">
                  <c:v>5 - 6</c:v>
                </c:pt>
                <c:pt idx="6">
                  <c:v>6 - 7</c:v>
                </c:pt>
                <c:pt idx="7">
                  <c:v>7 - 8</c:v>
                </c:pt>
                <c:pt idx="8">
                  <c:v>8 - 9</c:v>
                </c:pt>
                <c:pt idx="9">
                  <c:v>9 - 10</c:v>
                </c:pt>
                <c:pt idx="10">
                  <c:v>10 - 11</c:v>
                </c:pt>
                <c:pt idx="11">
                  <c:v>11 - 12</c:v>
                </c:pt>
                <c:pt idx="12">
                  <c:v>12 - 13</c:v>
                </c:pt>
                <c:pt idx="13">
                  <c:v>13 - 14</c:v>
                </c:pt>
                <c:pt idx="14">
                  <c:v>14 - 15</c:v>
                </c:pt>
                <c:pt idx="15">
                  <c:v>15 - 16</c:v>
                </c:pt>
                <c:pt idx="16">
                  <c:v>16 - 17</c:v>
                </c:pt>
                <c:pt idx="17">
                  <c:v>17 - 18</c:v>
                </c:pt>
                <c:pt idx="18">
                  <c:v>18 - 19</c:v>
                </c:pt>
                <c:pt idx="19">
                  <c:v>19 - 20</c:v>
                </c:pt>
                <c:pt idx="20">
                  <c:v>20 - 21</c:v>
                </c:pt>
                <c:pt idx="21">
                  <c:v>21 - 22</c:v>
                </c:pt>
                <c:pt idx="22">
                  <c:v>22 - 23</c:v>
                </c:pt>
                <c:pt idx="23">
                  <c:v>23 - 24</c:v>
                </c:pt>
              </c:strCache>
            </c:strRef>
          </c:xVal>
          <c:yVal>
            <c:numRef>
              <c:f>[Graf_Intenzity_24h.xls]List1!$AC$4:$AC$27</c:f>
              <c:numCache>
                <c:formatCode>General</c:formatCode>
                <c:ptCount val="24"/>
                <c:pt idx="0">
                  <c:v>140</c:v>
                </c:pt>
                <c:pt idx="1">
                  <c:v>72</c:v>
                </c:pt>
                <c:pt idx="2">
                  <c:v>66</c:v>
                </c:pt>
                <c:pt idx="3">
                  <c:v>49</c:v>
                </c:pt>
                <c:pt idx="4">
                  <c:v>104</c:v>
                </c:pt>
                <c:pt idx="5">
                  <c:v>342</c:v>
                </c:pt>
                <c:pt idx="6">
                  <c:v>1127</c:v>
                </c:pt>
                <c:pt idx="7">
                  <c:v>1864</c:v>
                </c:pt>
                <c:pt idx="8">
                  <c:v>1823</c:v>
                </c:pt>
                <c:pt idx="9">
                  <c:v>1585</c:v>
                </c:pt>
                <c:pt idx="10">
                  <c:v>1446</c:v>
                </c:pt>
                <c:pt idx="11">
                  <c:v>1459</c:v>
                </c:pt>
                <c:pt idx="12">
                  <c:v>1388</c:v>
                </c:pt>
                <c:pt idx="13">
                  <c:v>1475</c:v>
                </c:pt>
                <c:pt idx="14">
                  <c:v>1622</c:v>
                </c:pt>
                <c:pt idx="15">
                  <c:v>1858</c:v>
                </c:pt>
                <c:pt idx="16">
                  <c:v>2179</c:v>
                </c:pt>
                <c:pt idx="17">
                  <c:v>2203</c:v>
                </c:pt>
                <c:pt idx="18">
                  <c:v>1857</c:v>
                </c:pt>
                <c:pt idx="19">
                  <c:v>1274</c:v>
                </c:pt>
                <c:pt idx="20">
                  <c:v>788</c:v>
                </c:pt>
                <c:pt idx="21">
                  <c:v>568</c:v>
                </c:pt>
                <c:pt idx="22">
                  <c:v>378</c:v>
                </c:pt>
                <c:pt idx="23">
                  <c:v>220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639872"/>
        <c:axId val="145728256"/>
      </c:scatterChart>
      <c:valAx>
        <c:axId val="100639872"/>
        <c:scaling>
          <c:orientation val="minMax"/>
          <c:max val="24"/>
        </c:scaling>
        <c:delete val="0"/>
        <c:axPos val="b"/>
        <c:minorGridlines>
          <c:spPr>
            <a:ln w="9525" cap="flat" cmpd="sng" algn="ctr">
              <a:solidFill>
                <a:schemeClr val="tx1">
                  <a:tint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inorGridlines>
        <c:numFmt formatCode="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45728256"/>
        <c:crosses val="autoZero"/>
        <c:crossBetween val="midCat"/>
        <c:majorUnit val="6"/>
        <c:minorUnit val="1"/>
      </c:valAx>
      <c:valAx>
        <c:axId val="14572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tint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06398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podklad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37488" y="8385382"/>
            <a:ext cx="1119695" cy="1375661"/>
          </a:xfrm>
          <a:prstGeom prst="rect">
            <a:avLst/>
          </a:prstGeom>
        </p:spPr>
      </p:pic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96260" y="167223"/>
            <a:ext cx="536988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37488" y="167223"/>
            <a:ext cx="116075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C5E74-DE7B-469C-AEF9-D020800D247E}" type="datetimeFigureOut">
              <a:rPr lang="cs-CZ" smtClean="0">
                <a:solidFill>
                  <a:schemeClr val="tx2"/>
                </a:solidFill>
              </a:rPr>
              <a:pPr/>
              <a:t>19.11.2015</a:t>
            </a:fld>
            <a:endParaRPr lang="cs-CZ">
              <a:solidFill>
                <a:schemeClr val="tx2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96260" y="9243477"/>
            <a:ext cx="536988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37488" y="9243477"/>
            <a:ext cx="116075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2EEE8-AC0C-4222-A404-D664A3AD4431}" type="slidenum">
              <a:rPr lang="cs-CZ" smtClean="0">
                <a:solidFill>
                  <a:schemeClr val="tx2"/>
                </a:solidFill>
              </a:rPr>
              <a:pPr/>
              <a:t>‹#›</a:t>
            </a:fld>
            <a:endParaRPr lang="cs-CZ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23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podklad-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488" y="8385382"/>
            <a:ext cx="1119695" cy="1375661"/>
          </a:xfrm>
          <a:prstGeom prst="rect">
            <a:avLst/>
          </a:prstGeom>
        </p:spPr>
      </p:pic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96260" y="167223"/>
            <a:ext cx="536988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537488" y="167223"/>
            <a:ext cx="116075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BF4D288-2684-4A14-AF8A-6D8FF249696B}" type="datetimeFigureOut">
              <a:rPr lang="cs-CZ" smtClean="0"/>
              <a:pPr/>
              <a:t>19.11.2015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96260" y="9243477"/>
            <a:ext cx="536988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537488" y="9243477"/>
            <a:ext cx="116075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61DB165-D2C0-4C6A-B568-A1ED3868A50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1840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DB165-D2C0-4C6A-B568-A1ED3868A50A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2766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DB165-D2C0-4C6A-B568-A1ED3868A50A}" type="slidenum">
              <a:rPr lang="cs-CZ" smtClean="0"/>
              <a:pPr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7511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DB165-D2C0-4C6A-B568-A1ED3868A50A}" type="slidenum">
              <a:rPr lang="cs-CZ" smtClean="0"/>
              <a:pPr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6028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DB165-D2C0-4C6A-B568-A1ED3868A50A}" type="slidenum">
              <a:rPr lang="cs-CZ" smtClean="0"/>
              <a:pPr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7317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Zkušební provoz zajišťuje pro odbor strategických investic MHMP na základě smlouvy ČKD Praha DIZ, a.s. Dispečerské řízení provozu tunelu (technologie i doprava) je zajišťováno dle smlouvy mezi MHMP-OSI, ČKD Praha DIZ, a.s., TSK HMP a PČR dispečery TSK HMP a operátory PČR.</a:t>
            </a:r>
            <a:r>
              <a:rPr lang="cs-CZ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DB165-D2C0-4C6A-B568-A1ED3868A50A}" type="slidenum">
              <a:rPr lang="cs-CZ" smtClean="0"/>
              <a:pPr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6240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Funkčnost technologického vybavení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DB165-D2C0-4C6A-B568-A1ED3868A50A}" type="slidenum">
              <a:rPr lang="cs-CZ" smtClean="0"/>
              <a:pPr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0860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DB165-D2C0-4C6A-B568-A1ED3868A50A}" type="slidenum">
              <a:rPr lang="cs-CZ" smtClean="0"/>
              <a:pPr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9913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Čtyři týdny po zprovoznění TKB vybrané profily, počty vozidel, pracovní den 0-24 h, oba směry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DB165-D2C0-4C6A-B568-A1ED3868A50A}" type="slidenum">
              <a:rPr lang="cs-CZ" smtClean="0"/>
              <a:pPr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4538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Sedm týdnů po zprovoznění TKB vybrané profily, počty vozidel, pracovní den 0-24 h, oba směry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DB165-D2C0-4C6A-B568-A1ED3868A50A}" type="slidenum">
              <a:rPr lang="cs-CZ" smtClean="0"/>
              <a:pPr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0341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DB165-D2C0-4C6A-B568-A1ED3868A50A}" type="slidenum">
              <a:rPr lang="cs-CZ" smtClean="0"/>
              <a:pPr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7806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DB165-D2C0-4C6A-B568-A1ED3868A50A}" type="slidenum">
              <a:rPr lang="cs-CZ" smtClean="0"/>
              <a:pPr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4985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DB165-D2C0-4C6A-B568-A1ED3868A50A}" type="slidenum">
              <a:rPr lang="cs-CZ" smtClean="0"/>
              <a:pPr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8438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23392" y="3617588"/>
            <a:ext cx="10945216" cy="125157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5035624"/>
            <a:ext cx="8534400" cy="112968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F62A-046A-4C8C-B614-E24D8281650B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1"/>
          </a:solidFill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 s šedomodrým pozadí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F4AEB-1E0A-458C-ABDE-7440BBD8C1EE}" type="datetime1">
              <a:rPr lang="cs-CZ" smtClean="0"/>
              <a:t>19.11.2015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 userDrawn="1"/>
        </p:nvSpPr>
        <p:spPr>
          <a:xfrm>
            <a:off x="0" y="6381328"/>
            <a:ext cx="12216680" cy="4766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 userDrawn="1">
            <p:ph sz="half" idx="1"/>
          </p:nvPr>
        </p:nvSpPr>
        <p:spPr>
          <a:xfrm>
            <a:off x="335360" y="1619104"/>
            <a:ext cx="5659040" cy="46902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 userDrawn="1">
            <p:ph sz="half" idx="2"/>
          </p:nvPr>
        </p:nvSpPr>
        <p:spPr>
          <a:xfrm>
            <a:off x="6197600" y="1619104"/>
            <a:ext cx="5659040" cy="46902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58897B7F-D0E1-40B4-BA18-D2BE35A0C4FA}" type="datetime1">
              <a:rPr lang="cs-CZ" smtClean="0"/>
              <a:t>19.11.2015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6381328"/>
            <a:ext cx="12216680" cy="4766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 userDrawn="1">
            <p:ph type="title"/>
          </p:nvPr>
        </p:nvSpPr>
        <p:spPr>
          <a:xfrm>
            <a:off x="335360" y="274639"/>
            <a:ext cx="1152128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 userDrawn="1">
            <p:ph type="body" idx="1"/>
          </p:nvPr>
        </p:nvSpPr>
        <p:spPr>
          <a:xfrm>
            <a:off x="335360" y="1535116"/>
            <a:ext cx="5661157" cy="639763"/>
          </a:xfrm>
          <a:solidFill>
            <a:schemeClr val="tx2"/>
          </a:solidFill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 userDrawn="1">
            <p:ph sz="half" idx="2"/>
          </p:nvPr>
        </p:nvSpPr>
        <p:spPr>
          <a:xfrm>
            <a:off x="335360" y="2174877"/>
            <a:ext cx="5661157" cy="413444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 userDrawn="1">
            <p:ph type="body" sz="quarter" idx="3"/>
          </p:nvPr>
        </p:nvSpPr>
        <p:spPr>
          <a:xfrm>
            <a:off x="6193372" y="1535116"/>
            <a:ext cx="5663269" cy="639763"/>
          </a:xfrm>
          <a:solidFill>
            <a:schemeClr val="tx2"/>
          </a:solidFill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 userDrawn="1">
            <p:ph sz="quarter" idx="4"/>
          </p:nvPr>
        </p:nvSpPr>
        <p:spPr>
          <a:xfrm>
            <a:off x="6193372" y="2174877"/>
            <a:ext cx="5663269" cy="413444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9E6555C0-A0B5-449D-9166-EE0943F28EC7}" type="datetime1">
              <a:rPr lang="cs-CZ" smtClean="0"/>
              <a:t>19.11.2015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 userDrawn="1"/>
        </p:nvSpPr>
        <p:spPr>
          <a:xfrm>
            <a:off x="0" y="6381328"/>
            <a:ext cx="12216680" cy="4766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 userDrawn="1">
            <p:ph type="title"/>
          </p:nvPr>
        </p:nvSpPr>
        <p:spPr>
          <a:xfrm>
            <a:off x="335361" y="273052"/>
            <a:ext cx="4285328" cy="1162051"/>
          </a:xfrm>
          <a:solidFill>
            <a:schemeClr val="tx2"/>
          </a:solidFill>
        </p:spPr>
        <p:txBody>
          <a:bodyPr anchor="b"/>
          <a:lstStyle>
            <a:lvl1pPr algn="l">
              <a:defRPr sz="1800" b="1">
                <a:solidFill>
                  <a:schemeClr val="bg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 userDrawn="1">
            <p:ph idx="1"/>
          </p:nvPr>
        </p:nvSpPr>
        <p:spPr>
          <a:xfrm>
            <a:off x="4766733" y="273052"/>
            <a:ext cx="7089907" cy="60362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 userDrawn="1">
            <p:ph type="body" sz="half" idx="2"/>
          </p:nvPr>
        </p:nvSpPr>
        <p:spPr>
          <a:xfrm>
            <a:off x="335361" y="1435102"/>
            <a:ext cx="4285328" cy="48742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2AEEA99D-3600-400F-925E-9E082BF02155}" type="datetime1">
              <a:rPr lang="cs-CZ" smtClean="0"/>
              <a:t>19.11.2015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11"/>
          <p:cNvGrpSpPr>
            <a:grpSpLocks/>
          </p:cNvGrpSpPr>
          <p:nvPr userDrawn="1"/>
        </p:nvGrpSpPr>
        <p:grpSpPr bwMode="auto">
          <a:xfrm>
            <a:off x="-8786284" y="-4132263"/>
            <a:ext cx="21507451" cy="10990263"/>
            <a:chOff x="-6589240" y="-4131840"/>
            <a:chExt cx="16129792" cy="10989840"/>
          </a:xfrm>
        </p:grpSpPr>
        <p:sp>
          <p:nvSpPr>
            <p:cNvPr id="7" name="Obdélník 6"/>
            <p:cNvSpPr/>
            <p:nvPr/>
          </p:nvSpPr>
          <p:spPr>
            <a:xfrm>
              <a:off x="148" y="620953"/>
              <a:ext cx="9143549" cy="6237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sz="1800"/>
            </a:p>
          </p:txBody>
        </p:sp>
        <p:sp>
          <p:nvSpPr>
            <p:cNvPr id="9" name="Elipsa 8"/>
            <p:cNvSpPr/>
            <p:nvPr/>
          </p:nvSpPr>
          <p:spPr>
            <a:xfrm>
              <a:off x="-6589240" y="-4131840"/>
              <a:ext cx="16129792" cy="10008803"/>
            </a:xfrm>
            <a:prstGeom prst="ellipse">
              <a:avLst/>
            </a:prstGeom>
            <a:solidFill>
              <a:srgbClr val="E8EF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sz="1800"/>
            </a:p>
          </p:txBody>
        </p:sp>
      </p:grpSp>
      <p:sp>
        <p:nvSpPr>
          <p:cNvPr id="10" name="Nadpis 6"/>
          <p:cNvSpPr>
            <a:spLocks noGrp="1"/>
          </p:cNvSpPr>
          <p:nvPr userDrawn="1">
            <p:ph type="ctrTitle"/>
          </p:nvPr>
        </p:nvSpPr>
        <p:spPr bwMode="auto">
          <a:xfrm>
            <a:off x="914400" y="2708277"/>
            <a:ext cx="10363200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Kliknutím lze upravit styl.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IM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noFill/>
          <a:ln>
            <a:noFill/>
          </a:ln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23392" y="980728"/>
            <a:ext cx="10945216" cy="5328592"/>
          </a:xfrm>
        </p:spPr>
        <p:txBody>
          <a:bodyPr/>
          <a:lstStyle>
            <a:lvl1pPr>
              <a:defRPr sz="96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9733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 userDrawn="1"/>
        </p:nvSpPr>
        <p:spPr>
          <a:xfrm>
            <a:off x="0" y="6381328"/>
            <a:ext cx="12216680" cy="4766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 userDrawn="1"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6E9BD8C2-A112-4DBA-B663-9C6112842876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Obdélník 13"/>
          <p:cNvSpPr/>
          <p:nvPr userDrawn="1"/>
        </p:nvSpPr>
        <p:spPr>
          <a:xfrm>
            <a:off x="9557298" y="3684845"/>
            <a:ext cx="820025" cy="307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ělicí li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3600" b="0" cap="none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licí list IM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963084" y="836712"/>
            <a:ext cx="10363200" cy="5184576"/>
          </a:xfrm>
        </p:spPr>
        <p:txBody>
          <a:bodyPr anchor="t"/>
          <a:lstStyle>
            <a:lvl1pPr algn="l">
              <a:defRPr sz="8000" b="0" cap="none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449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 userDrawn="1"/>
        </p:nvSpPr>
        <p:spPr>
          <a:xfrm>
            <a:off x="0" y="6381328"/>
            <a:ext cx="12216680" cy="4766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" name="Zástupný symbol pro obrázek 2"/>
          <p:cNvSpPr>
            <a:spLocks noGrp="1"/>
          </p:cNvSpPr>
          <p:nvPr userDrawn="1">
            <p:ph type="pic" idx="1"/>
          </p:nvPr>
        </p:nvSpPr>
        <p:spPr>
          <a:xfrm>
            <a:off x="335360" y="188640"/>
            <a:ext cx="11521280" cy="61206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 userDrawn="1">
            <p:ph type="title"/>
          </p:nvPr>
        </p:nvSpPr>
        <p:spPr>
          <a:xfrm>
            <a:off x="335361" y="5589240"/>
            <a:ext cx="6720747" cy="566738"/>
          </a:xfrm>
          <a:solidFill>
            <a:schemeClr val="tx2"/>
          </a:solidFill>
        </p:spPr>
        <p:txBody>
          <a:bodyPr anchor="b"/>
          <a:lstStyle>
            <a:lvl1pPr algn="l"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D8A03BC5-7CCA-4671-AB29-62C6624FABF2}" type="datetime1">
              <a:rPr lang="cs-CZ" smtClean="0"/>
              <a:t>19.11.2015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 userDrawn="1"/>
        </p:nvSpPr>
        <p:spPr>
          <a:xfrm>
            <a:off x="0" y="6381328"/>
            <a:ext cx="12216680" cy="4766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" name="Zástupný symbol pro obrázek 2"/>
          <p:cNvSpPr>
            <a:spLocks noGrp="1"/>
          </p:cNvSpPr>
          <p:nvPr userDrawn="1">
            <p:ph type="pic" idx="1"/>
          </p:nvPr>
        </p:nvSpPr>
        <p:spPr>
          <a:xfrm>
            <a:off x="335360" y="188640"/>
            <a:ext cx="5659200" cy="61206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 userDrawn="1">
            <p:ph type="title"/>
          </p:nvPr>
        </p:nvSpPr>
        <p:spPr>
          <a:xfrm>
            <a:off x="335361" y="5589240"/>
            <a:ext cx="6720747" cy="566738"/>
          </a:xfrm>
          <a:solidFill>
            <a:schemeClr val="tx2"/>
          </a:solidFill>
        </p:spPr>
        <p:txBody>
          <a:bodyPr anchor="b"/>
          <a:lstStyle>
            <a:lvl1pPr algn="l"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B738CC8B-1512-4E34-A901-1CAC17A53C0D}" type="datetime1">
              <a:rPr lang="cs-CZ" smtClean="0"/>
              <a:t>19.11.2015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rázek 2"/>
          <p:cNvSpPr>
            <a:spLocks noGrp="1"/>
          </p:cNvSpPr>
          <p:nvPr userDrawn="1">
            <p:ph type="pic" idx="13"/>
          </p:nvPr>
        </p:nvSpPr>
        <p:spPr>
          <a:xfrm>
            <a:off x="6197440" y="188640"/>
            <a:ext cx="5659200" cy="61206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 userDrawn="1"/>
        </p:nvSpPr>
        <p:spPr>
          <a:xfrm>
            <a:off x="0" y="6381328"/>
            <a:ext cx="12216680" cy="4766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82527880-BE03-4B16-95DC-EDF669B15BB6}" type="datetime1">
              <a:rPr lang="cs-CZ" smtClean="0"/>
              <a:t>19.11.2015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 userDrawn="1"/>
        </p:nvSpPr>
        <p:spPr>
          <a:xfrm>
            <a:off x="0" y="6381328"/>
            <a:ext cx="12216680" cy="4766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Zástupný symbol pro datum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524A49F4-13D6-4690-A777-4240C1BAFA3D}" type="datetime1">
              <a:rPr lang="cs-CZ" smtClean="0"/>
              <a:t>19.11.2015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35360" y="274639"/>
            <a:ext cx="115212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35360" y="1600203"/>
            <a:ext cx="11521280" cy="4709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43340" y="6448254"/>
            <a:ext cx="1536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F8C07CD-8510-4434-899F-92638BA320EB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775520" y="6448254"/>
            <a:ext cx="8544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TUNELOVÝ KOMPLEX BLANKA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896533" y="6448254"/>
            <a:ext cx="1152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B8E68D3-8B02-43FF-A173-D32B4D52DC03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1" r:id="rId4"/>
    <p:sldLayoutId id="2147483661" r:id="rId5"/>
    <p:sldLayoutId id="2147483657" r:id="rId6"/>
    <p:sldLayoutId id="2147483660" r:id="rId7"/>
    <p:sldLayoutId id="2147483654" r:id="rId8"/>
    <p:sldLayoutId id="2147483655" r:id="rId9"/>
    <p:sldLayoutId id="2147483659" r:id="rId10"/>
    <p:sldLayoutId id="2147483652" r:id="rId11"/>
    <p:sldLayoutId id="2147483653" r:id="rId12"/>
    <p:sldLayoutId id="2147483656" r:id="rId13"/>
    <p:sldLayoutId id="2147483658" r:id="rId14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Nadpis 5"/>
          <p:cNvSpPr>
            <a:spLocks noGrp="1"/>
          </p:cNvSpPr>
          <p:nvPr>
            <p:ph type="ctrTitle"/>
          </p:nvPr>
        </p:nvSpPr>
        <p:spPr>
          <a:xfrm>
            <a:off x="623392" y="620688"/>
            <a:ext cx="11305256" cy="5688632"/>
          </a:xfrm>
        </p:spPr>
        <p:txBody>
          <a:bodyPr anchor="t"/>
          <a:lstStyle/>
          <a:p>
            <a:pPr algn="l"/>
            <a:r>
              <a:rPr lang="cs-CZ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BRUSNICKÝ, DEJVICKÝ </a:t>
            </a:r>
            <a:br>
              <a:rPr lang="cs-CZ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BUBENEČSKÝ TUNEL</a:t>
            </a:r>
            <a:br>
              <a:rPr lang="cs-CZ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DVA MĚSÍCE ZKUŠEBNÍHO PROVOZU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148" y="980728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1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1181588" cy="1362074"/>
          </a:xfrm>
        </p:spPr>
        <p:txBody>
          <a:bodyPr/>
          <a:lstStyle/>
          <a:p>
            <a:r>
              <a:rPr lang="cs-CZ" sz="6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DOPRAVA NA POVRCHU</a:t>
            </a:r>
            <a:endParaRPr lang="cs-CZ" sz="6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TUNELOVÝ KOMPLEX BLANKA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1507949"/>
              </p:ext>
            </p:extLst>
          </p:nvPr>
        </p:nvGraphicFramePr>
        <p:xfrm>
          <a:off x="334963" y="188643"/>
          <a:ext cx="11522077" cy="6120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757"/>
                <a:gridCol w="1656264"/>
                <a:gridCol w="1656264"/>
                <a:gridCol w="1656264"/>
                <a:gridCol w="1656264"/>
                <a:gridCol w="1656264"/>
              </a:tblGrid>
              <a:tr h="3604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Stav</a:t>
                      </a:r>
                      <a:endParaRPr lang="cs-CZ" sz="1200" dirty="0"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u="sng" dirty="0">
                          <a:effectLst/>
                        </a:rPr>
                        <a:t>před TKB</a:t>
                      </a:r>
                      <a:endParaRPr lang="cs-CZ" sz="1200" dirty="0"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u="sng" dirty="0">
                          <a:effectLst/>
                        </a:rPr>
                        <a:t>s TKB</a:t>
                      </a:r>
                      <a:endParaRPr lang="cs-CZ" sz="1200" dirty="0"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u="sng" dirty="0">
                          <a:effectLst/>
                        </a:rPr>
                        <a:t>s TKB</a:t>
                      </a:r>
                      <a:endParaRPr lang="cs-CZ" sz="1200" dirty="0"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u="sng" dirty="0">
                          <a:effectLst/>
                        </a:rPr>
                        <a:t>s TKB</a:t>
                      </a:r>
                      <a:endParaRPr lang="cs-CZ" sz="1200" dirty="0"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u="sng" dirty="0">
                          <a:effectLst/>
                        </a:rPr>
                        <a:t>s TKB</a:t>
                      </a:r>
                      <a:endParaRPr lang="cs-CZ" sz="1200" dirty="0"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3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jaro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pondělí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čtvrtek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čtvrtek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čtvrtek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Úsek (od – do)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2015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21.9.2015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1.10.2015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8.10.2015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15.10.2015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Bubenečský tunel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38 000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52 100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54 600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56 800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Dejvický tunel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45 800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53 400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58 500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58 200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Brusnický</a:t>
                      </a:r>
                      <a:r>
                        <a:rPr lang="cs-CZ" sz="1200" dirty="0">
                          <a:effectLst/>
                        </a:rPr>
                        <a:t> tunel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47 300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57 100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59 800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61 300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Strahovský tunel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46 400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63 600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66 100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66 500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65 200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4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Tunel </a:t>
                      </a:r>
                      <a:r>
                        <a:rPr lang="cs-CZ" sz="1200" dirty="0" err="1">
                          <a:effectLst/>
                        </a:rPr>
                        <a:t>Mrázovka</a:t>
                      </a:r>
                      <a:r>
                        <a:rPr lang="cs-CZ" sz="1200" dirty="0">
                          <a:effectLst/>
                        </a:rPr>
                        <a:t> (severní portál – </a:t>
                      </a:r>
                      <a:r>
                        <a:rPr lang="cs-CZ" sz="1200" dirty="0" err="1">
                          <a:effectLst/>
                        </a:rPr>
                        <a:t>odb</a:t>
                      </a:r>
                      <a:r>
                        <a:rPr lang="cs-CZ" sz="1200" dirty="0">
                          <a:effectLst/>
                        </a:rPr>
                        <a:t>. Radlická)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50 800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63 500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64 100</a:t>
                      </a:r>
                      <a:r>
                        <a:rPr lang="cs-CZ" sz="1200" dirty="0" smtClean="0">
                          <a:effectLst/>
                        </a:rPr>
                        <a:t>*)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65 800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66 700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4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Dobříšská (Tunel </a:t>
                      </a:r>
                      <a:r>
                        <a:rPr lang="cs-CZ" sz="1200" dirty="0" err="1">
                          <a:effectLst/>
                        </a:rPr>
                        <a:t>Mrázovka</a:t>
                      </a:r>
                      <a:r>
                        <a:rPr lang="cs-CZ" sz="1200" dirty="0">
                          <a:effectLst/>
                        </a:rPr>
                        <a:t> – Strakonická)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77 200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77 800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77 700</a:t>
                      </a:r>
                      <a:r>
                        <a:rPr lang="cs-CZ" sz="1200" dirty="0" smtClean="0">
                          <a:effectLst/>
                        </a:rPr>
                        <a:t>*)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79 900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80 000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4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Jugosl</a:t>
                      </a:r>
                      <a:r>
                        <a:rPr lang="cs-CZ" sz="1200" dirty="0">
                          <a:effectLst/>
                        </a:rPr>
                        <a:t>. partyzánů (Vítězné náměstí – Zelená)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14 300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15 300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15 300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15 600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15 800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4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Evropská (Šárecká – U Hadovky)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30 300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29 500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29 700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30 300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29 500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4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Patočkova (Pod </a:t>
                      </a:r>
                      <a:r>
                        <a:rPr lang="cs-CZ" sz="1200" dirty="0" err="1">
                          <a:effectLst/>
                        </a:rPr>
                        <a:t>Královkou</a:t>
                      </a:r>
                      <a:r>
                        <a:rPr lang="cs-CZ" sz="1200" dirty="0">
                          <a:effectLst/>
                        </a:rPr>
                        <a:t> – Pod Drinopolem)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30 200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43 400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44 000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43 200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43 200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Resslova (Karlovo nám. – Jiráskovo nám.)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34 900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32 700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34 400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32 700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32 500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4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Nábř. Ludvíka Svobody (Nové Mlýny – Klimentská)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r>
                        <a:rPr lang="cs-CZ" sz="1200" dirty="0" smtClean="0">
                          <a:effectLst/>
                        </a:rPr>
                        <a:t>37</a:t>
                      </a:r>
                      <a:r>
                        <a:rPr lang="cs-CZ" sz="1200" dirty="0">
                          <a:effectLst/>
                        </a:rPr>
                        <a:t> 400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</a:rPr>
                        <a:t>36 </a:t>
                      </a:r>
                      <a:r>
                        <a:rPr lang="cs-CZ" sz="1200" dirty="0">
                          <a:effectLst/>
                        </a:rPr>
                        <a:t>100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38 000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36 800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37 100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9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Argentinská (Dělnická – Plynární)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52 300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44 300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45 500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43 700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43 900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6316B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V Holešovičkách (Pelc-Tyrolka – Vychovatelna)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68 000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71 300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76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 500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75 000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77 500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4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6316B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Veletržní (Strojnická – Kamenická)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35 300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24 200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23 500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23 900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23 100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D8C2-A112-4DBA-B663-9C6112842876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0056440" y="6525344"/>
            <a:ext cx="14161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*) 29.9.2015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773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5575357"/>
              </p:ext>
            </p:extLst>
          </p:nvPr>
        </p:nvGraphicFramePr>
        <p:xfrm>
          <a:off x="334963" y="188643"/>
          <a:ext cx="11521676" cy="6120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757"/>
                <a:gridCol w="1656184"/>
                <a:gridCol w="2208245"/>
                <a:gridCol w="2208245"/>
                <a:gridCol w="2208245"/>
              </a:tblGrid>
              <a:tr h="3604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Stav</a:t>
                      </a:r>
                      <a:endParaRPr lang="cs-CZ" sz="1200" dirty="0"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u="sng" dirty="0">
                          <a:effectLst/>
                        </a:rPr>
                        <a:t>před TKB</a:t>
                      </a:r>
                      <a:endParaRPr lang="cs-CZ" sz="1200" dirty="0"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u="sng" dirty="0">
                          <a:effectLst/>
                        </a:rPr>
                        <a:t>s TKB</a:t>
                      </a:r>
                      <a:endParaRPr lang="cs-CZ" sz="1200" dirty="0"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u="sng" dirty="0">
                          <a:effectLst/>
                        </a:rPr>
                        <a:t>s TKB</a:t>
                      </a:r>
                      <a:endParaRPr lang="cs-CZ" sz="1200" dirty="0"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u="sng" dirty="0">
                          <a:effectLst/>
                        </a:rPr>
                        <a:t>s TKB</a:t>
                      </a:r>
                      <a:endParaRPr lang="cs-CZ" sz="1200" dirty="0"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3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jaro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00000"/>
                          </a:solidFill>
                          <a:effectLst/>
                        </a:rPr>
                        <a:t>čtvrtek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čtvrtek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čtvrtek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Úsek (od – do)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</a:rPr>
                        <a:t>2015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00000"/>
                          </a:solidFill>
                          <a:effectLst/>
                        </a:rPr>
                        <a:t>22.10.2015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00000"/>
                          </a:solidFill>
                          <a:effectLst/>
                        </a:rPr>
                        <a:t>29.10.2015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00000"/>
                          </a:solidFill>
                          <a:effectLst/>
                        </a:rPr>
                        <a:t>5.11.2015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Bubenečský tunel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60 300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60 200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61 200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Dejvický tunel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61 100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60 900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62 800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Brusnický</a:t>
                      </a:r>
                      <a:r>
                        <a:rPr lang="cs-CZ" sz="1200" dirty="0">
                          <a:effectLst/>
                        </a:rPr>
                        <a:t> tunel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64 600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64 200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67 000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Strahovský tunel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46 400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69 400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65 600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69 000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4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Tunel </a:t>
                      </a:r>
                      <a:r>
                        <a:rPr lang="cs-CZ" sz="1200" dirty="0" err="1">
                          <a:effectLst/>
                        </a:rPr>
                        <a:t>Mrázovka</a:t>
                      </a:r>
                      <a:r>
                        <a:rPr lang="cs-CZ" sz="1200" dirty="0">
                          <a:effectLst/>
                        </a:rPr>
                        <a:t> (severní portál – </a:t>
                      </a:r>
                      <a:r>
                        <a:rPr lang="cs-CZ" sz="1200" dirty="0" err="1">
                          <a:effectLst/>
                        </a:rPr>
                        <a:t>odb</a:t>
                      </a:r>
                      <a:r>
                        <a:rPr lang="cs-CZ" sz="1200" dirty="0">
                          <a:effectLst/>
                        </a:rPr>
                        <a:t>. Radlická)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50 800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72 700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69 200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71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 100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4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Dobříšská (Tunel </a:t>
                      </a:r>
                      <a:r>
                        <a:rPr lang="cs-CZ" sz="1200" dirty="0" err="1">
                          <a:effectLst/>
                        </a:rPr>
                        <a:t>Mrázovka</a:t>
                      </a:r>
                      <a:r>
                        <a:rPr lang="cs-CZ" sz="1200" dirty="0">
                          <a:effectLst/>
                        </a:rPr>
                        <a:t> – Strakonická)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77 200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84 400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80 900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81 800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4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Jugosl</a:t>
                      </a:r>
                      <a:r>
                        <a:rPr lang="cs-CZ" sz="1200" dirty="0">
                          <a:effectLst/>
                        </a:rPr>
                        <a:t>. partyzánů (Vítězné náměstí – Zelená)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14 300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15 700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16 600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16 100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4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Evropská (Šárecká – U Hadovky)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30 300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29 500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26 600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29 400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4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Patočkova (Pod </a:t>
                      </a:r>
                      <a:r>
                        <a:rPr lang="cs-CZ" sz="1200" dirty="0" err="1">
                          <a:effectLst/>
                        </a:rPr>
                        <a:t>Královkou</a:t>
                      </a:r>
                      <a:r>
                        <a:rPr lang="cs-CZ" sz="1200" dirty="0">
                          <a:effectLst/>
                        </a:rPr>
                        <a:t> – Pod Drinopolem)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30 200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43 400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42 000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42 700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Resslova (Karlovo nám. – Jiráskovo nám.)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34 900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35 000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33 000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34 900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4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Nábř. Ludvíka Svobody (Nové Mlýny – Klimentská)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r>
                        <a:rPr lang="cs-CZ" sz="1200" dirty="0" smtClean="0">
                          <a:effectLst/>
                        </a:rPr>
                        <a:t>37</a:t>
                      </a:r>
                      <a:r>
                        <a:rPr lang="cs-CZ" sz="1200" dirty="0">
                          <a:effectLst/>
                        </a:rPr>
                        <a:t> 400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30 000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29 300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29 400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9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</a:rPr>
                        <a:t>Argentinská (Dělnická – Plynární)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smtClean="0">
                          <a:effectLst/>
                        </a:rPr>
                        <a:t>52 300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40 000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38 100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43 700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6316B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V Holešovičkách (Pelc-Tyrolka – Vychovatelna)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68 000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78 200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73 600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79 600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4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6316B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Veletržní (Strojnická – Kamenická)</a:t>
                      </a:r>
                      <a:endParaRPr lang="cs-CZ" sz="1200" dirty="0">
                        <a:solidFill>
                          <a:srgbClr val="06316B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35 300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23 900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20 500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T Sans" panose="020B0503020203020204" pitchFamily="34" charset="-18"/>
                          <a:cs typeface="Times New Roman" panose="02020603050405020304" pitchFamily="18" charset="0"/>
                        </a:rPr>
                        <a:t>23 500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PT Sans" panose="020B0503020203020204" pitchFamily="34" charset="-1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D8C2-A112-4DBA-B663-9C6112842876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913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rázek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" b="2781"/>
          <a:stretch>
            <a:fillRect/>
          </a:stretch>
        </p:blipFill>
        <p:spPr/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35361" y="5589240"/>
            <a:ext cx="2880320" cy="566738"/>
          </a:xfrm>
        </p:spPr>
        <p:txBody>
          <a:bodyPr/>
          <a:lstStyle/>
          <a:p>
            <a:r>
              <a:rPr lang="cs-CZ" dirty="0" smtClean="0"/>
              <a:t>Veletržní 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D8C2-A112-4DBA-B663-9C6112842876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8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rázek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" b="2781"/>
          <a:stretch>
            <a:fillRect/>
          </a:stretch>
        </p:blipFill>
        <p:spPr/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35361" y="5589240"/>
            <a:ext cx="2880319" cy="566738"/>
          </a:xfrm>
        </p:spPr>
        <p:txBody>
          <a:bodyPr/>
          <a:lstStyle/>
          <a:p>
            <a:r>
              <a:rPr lang="cs-CZ" dirty="0" smtClean="0"/>
              <a:t>Milady Horákové</a:t>
            </a:r>
            <a:r>
              <a:rPr lang="en-US" dirty="0" smtClean="0"/>
              <a:t> 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D8C2-A112-4DBA-B663-9C6112842876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91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rázek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" b="2781"/>
          <a:stretch>
            <a:fillRect/>
          </a:stretch>
        </p:blipFill>
        <p:spPr/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35361" y="5589240"/>
            <a:ext cx="2880319" cy="566738"/>
          </a:xfrm>
        </p:spPr>
        <p:txBody>
          <a:bodyPr/>
          <a:lstStyle/>
          <a:p>
            <a:r>
              <a:rPr lang="cs-CZ" dirty="0" smtClean="0"/>
              <a:t>V Holešovičkách 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D8C2-A112-4DBA-B663-9C6112842876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4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r="917"/>
          <a:stretch>
            <a:fillRect/>
          </a:stretch>
        </p:blipFill>
        <p:spPr/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5361" y="332656"/>
            <a:ext cx="6720747" cy="566738"/>
          </a:xfrm>
        </p:spPr>
        <p:txBody>
          <a:bodyPr/>
          <a:lstStyle/>
          <a:p>
            <a:pPr algn="l"/>
            <a:r>
              <a:rPr lang="cs-CZ" dirty="0" smtClean="0"/>
              <a:t>Zlepšení orientace řidičů v MÚK Malovanka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D8C2-A112-4DBA-B663-9C6112842876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6047994" y="3284984"/>
            <a:ext cx="4512502" cy="2232248"/>
          </a:xfrm>
          <a:prstGeom prst="ellipse">
            <a:avLst/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2817501" y="1982956"/>
            <a:ext cx="3312368" cy="147732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Oddělení protisměrů ramp MAL-B a MAL-C bude provedeno žlutočernými prahy mimo plochu pro vrtulník (provizorní plastové svodidlo bude odstraněno)</a:t>
            </a:r>
          </a:p>
        </p:txBody>
      </p:sp>
      <p:sp>
        <p:nvSpPr>
          <p:cNvPr id="10" name="Ovál 9"/>
          <p:cNvSpPr/>
          <p:nvPr/>
        </p:nvSpPr>
        <p:spPr>
          <a:xfrm>
            <a:off x="9408368" y="2492896"/>
            <a:ext cx="912101" cy="108012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8544272" y="908720"/>
            <a:ext cx="3344522" cy="147732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V rozpletu ramp MAL-B a MAL-C bude osazeno svislé dopravní značení C4a+Z4b (přikázaný směr jízdy + svislý červeně pruhovaný sloupek)</a:t>
            </a:r>
          </a:p>
        </p:txBody>
      </p:sp>
      <p:sp>
        <p:nvSpPr>
          <p:cNvPr id="12" name="Ovál 11"/>
          <p:cNvSpPr/>
          <p:nvPr/>
        </p:nvSpPr>
        <p:spPr>
          <a:xfrm>
            <a:off x="695400" y="5013176"/>
            <a:ext cx="4248472" cy="1296144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/>
              <a:t>Přesun proměnného DZN na portále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79535" y="4149080"/>
            <a:ext cx="331236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Doplnění vodorovného značení s nápisy „Smíchov“ a „Troja“</a:t>
            </a:r>
          </a:p>
        </p:txBody>
      </p:sp>
    </p:spTree>
    <p:extLst>
      <p:ext uri="{BB962C8B-B14F-4D97-AF65-F5344CB8AC3E}">
        <p14:creationId xmlns:p14="http://schemas.microsoft.com/office/powerpoint/2010/main" val="28981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dirty="0" smtClean="0"/>
              <a:t>Komplikace v dopravě: </a:t>
            </a:r>
            <a:br>
              <a:rPr lang="cs-CZ" sz="2000" dirty="0" smtClean="0"/>
            </a:br>
            <a:r>
              <a:rPr lang="cs-CZ" sz="2000" dirty="0" smtClean="0"/>
              <a:t>Patočkova (Bělohorská)</a:t>
            </a:r>
            <a:endParaRPr lang="cs-CZ" sz="2000" dirty="0"/>
          </a:p>
        </p:txBody>
      </p:sp>
      <p:sp>
        <p:nvSpPr>
          <p:cNvPr id="20" name="Zástupný symbol pro text 19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lphaLcPeriod"/>
            </a:pPr>
            <a:endParaRPr lang="cs-CZ" sz="1800" dirty="0" smtClean="0"/>
          </a:p>
          <a:p>
            <a:pPr marL="457200" indent="-457200">
              <a:buFont typeface="+mj-lt"/>
              <a:buAutoNum type="alphaLcPeriod"/>
            </a:pPr>
            <a:r>
              <a:rPr lang="cs-CZ" sz="1800" dirty="0" smtClean="0"/>
              <a:t>Zvýšení </a:t>
            </a:r>
            <a:r>
              <a:rPr lang="cs-CZ" sz="1800" dirty="0"/>
              <a:t>intenzit dopravy </a:t>
            </a:r>
            <a:endParaRPr lang="cs-CZ" sz="1800" dirty="0" smtClean="0"/>
          </a:p>
          <a:p>
            <a:pPr marL="457200" indent="-457200">
              <a:buFont typeface="+mj-lt"/>
              <a:buAutoNum type="alphaLcPeriod"/>
            </a:pPr>
            <a:endParaRPr lang="cs-CZ" sz="1800" dirty="0" smtClean="0"/>
          </a:p>
          <a:p>
            <a:pPr marL="457200" indent="-457200">
              <a:buFont typeface="+mj-lt"/>
              <a:buAutoNum type="alphaLcPeriod"/>
            </a:pPr>
            <a:endParaRPr lang="cs-CZ" sz="500" dirty="0"/>
          </a:p>
          <a:p>
            <a:pPr marL="457200" lvl="0" indent="-457200">
              <a:buFont typeface="+mj-lt"/>
              <a:buAutoNum type="alphaLcPeriod"/>
            </a:pPr>
            <a:r>
              <a:rPr lang="cs-CZ" sz="1800" dirty="0"/>
              <a:t>Zvýšení intenzit v křižovatce </a:t>
            </a:r>
            <a:r>
              <a:rPr lang="cs-CZ" sz="1800" dirty="0" smtClean="0"/>
              <a:t>Vypich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800" i="1" dirty="0" smtClean="0"/>
              <a:t>po </a:t>
            </a:r>
            <a:r>
              <a:rPr lang="cs-CZ" sz="1800" i="1" dirty="0"/>
              <a:t>podrobném rozboru možnost </a:t>
            </a:r>
            <a:r>
              <a:rPr lang="cs-CZ" sz="1800" i="1" dirty="0" smtClean="0"/>
              <a:t>úpravy SSZ</a:t>
            </a:r>
          </a:p>
          <a:p>
            <a:pPr lvl="1"/>
            <a:endParaRPr lang="cs-CZ" sz="500" i="1" dirty="0"/>
          </a:p>
          <a:p>
            <a:pPr marL="457200" lvl="0" indent="-457200">
              <a:buFont typeface="+mj-lt"/>
              <a:buAutoNum type="alphaLcPeriod"/>
            </a:pPr>
            <a:r>
              <a:rPr lang="cs-CZ" sz="1800" dirty="0" smtClean="0"/>
              <a:t>Nemožnost odbočení </a:t>
            </a:r>
            <a:r>
              <a:rPr lang="cs-CZ" sz="1800" dirty="0"/>
              <a:t>do ulice Pod </a:t>
            </a:r>
            <a:r>
              <a:rPr lang="cs-CZ" sz="1800" dirty="0" err="1"/>
              <a:t>Královkou</a:t>
            </a:r>
            <a:r>
              <a:rPr lang="cs-CZ" sz="1800" dirty="0"/>
              <a:t> (z Blanky na Strahov)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i="1" dirty="0" smtClean="0"/>
              <a:t>bude provizorně </a:t>
            </a:r>
            <a:r>
              <a:rPr lang="cs-CZ" sz="1800" i="1" dirty="0"/>
              <a:t>umožněno odbočení v křižovatce Patočkova x Pod Drinopolem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i="1" dirty="0"/>
              <a:t>definitivně přerušení středového dělícího pásu a vytvoření místa pro </a:t>
            </a:r>
            <a:r>
              <a:rPr lang="cs-CZ" sz="1800" i="1" dirty="0" smtClean="0"/>
              <a:t>otáčení</a:t>
            </a:r>
            <a:endParaRPr lang="cs-CZ" sz="1800" i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D8C2-A112-4DBA-B663-9C6112842876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22" name="Zástupný symbol pro obsah 2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63" y="273052"/>
            <a:ext cx="7089775" cy="3996055"/>
          </a:xfr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25" y="3716338"/>
            <a:ext cx="4190400" cy="2361863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5371587" y="5739634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smtClean="0"/>
              <a:t>12.10.2015, 17.15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968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dirty="0" smtClean="0"/>
              <a:t>Komplikace v dopravě: </a:t>
            </a:r>
            <a:br>
              <a:rPr lang="cs-CZ" sz="2000" dirty="0" smtClean="0"/>
            </a:br>
            <a:r>
              <a:rPr lang="cs-CZ" sz="2000" dirty="0" smtClean="0">
                <a:solidFill>
                  <a:schemeClr val="bg1"/>
                </a:solidFill>
              </a:rPr>
              <a:t>Vítězné náměstí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20" name="Zástupný symbol pro text 19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342900" lvl="1" indent="-342900">
              <a:buFont typeface="+mj-lt"/>
              <a:buAutoNum type="alphaLcPeriod"/>
            </a:pPr>
            <a:r>
              <a:rPr lang="cs-CZ" sz="1800" dirty="0" smtClean="0"/>
              <a:t>Mírné zvýšení </a:t>
            </a:r>
            <a:r>
              <a:rPr lang="cs-CZ" sz="1800" dirty="0"/>
              <a:t>intenzit v ulici Svatovítská, křížení s </a:t>
            </a:r>
            <a:r>
              <a:rPr lang="cs-CZ" sz="1800" dirty="0" smtClean="0"/>
              <a:t>chodci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1800" i="1" dirty="0" smtClean="0"/>
              <a:t>prověřen vliv </a:t>
            </a:r>
            <a:r>
              <a:rPr lang="cs-CZ" sz="1800" i="1" dirty="0"/>
              <a:t>řízení chodců pomocí PČR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1800" i="1" dirty="0" smtClean="0"/>
              <a:t>instalace SSZ na přechodu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1800" i="1" dirty="0" smtClean="0"/>
              <a:t>zrušení 1 přechodu</a:t>
            </a:r>
            <a:endParaRPr lang="cs-CZ" sz="1800" i="1" dirty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1800" i="1" dirty="0" smtClean="0"/>
              <a:t>definitivně </a:t>
            </a:r>
            <a:r>
              <a:rPr lang="cs-CZ" sz="1800" i="1" dirty="0"/>
              <a:t>realizace </a:t>
            </a:r>
            <a:r>
              <a:rPr lang="cs-CZ" sz="1800" i="1" dirty="0" smtClean="0"/>
              <a:t>KES</a:t>
            </a:r>
          </a:p>
          <a:p>
            <a:pPr marL="457200" lvl="2"/>
            <a:endParaRPr lang="cs-CZ" i="1" dirty="0"/>
          </a:p>
          <a:p>
            <a:pPr marL="342900" lvl="1" indent="-342900">
              <a:buFont typeface="+mj-lt"/>
              <a:buAutoNum type="alphaLcPeriod" startAt="2"/>
            </a:pPr>
            <a:r>
              <a:rPr lang="cs-CZ" sz="1800" dirty="0" smtClean="0"/>
              <a:t>Zvýšení </a:t>
            </a:r>
            <a:r>
              <a:rPr lang="cs-CZ" sz="1800" dirty="0"/>
              <a:t>intenzit v ulici Jugoslávských </a:t>
            </a:r>
            <a:r>
              <a:rPr lang="cs-CZ" sz="1800" dirty="0" smtClean="0"/>
              <a:t>Partyzánů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1800" i="1" dirty="0" smtClean="0"/>
              <a:t>nový, předsunutý, signalizovaný přechod pro chodce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1800" i="1" dirty="0" smtClean="0"/>
              <a:t>úprava jízdních pruhů</a:t>
            </a:r>
          </a:p>
          <a:p>
            <a:pPr marL="457200" lvl="2"/>
            <a:endParaRPr lang="cs-CZ" sz="1800" i="1" dirty="0"/>
          </a:p>
          <a:p>
            <a:pPr marL="457200" lvl="2"/>
            <a:r>
              <a:rPr lang="cs-CZ" sz="1800" i="1" dirty="0" smtClean="0"/>
              <a:t>Jednání s MČ Praha 6 o optimální variantě.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D8C2-A112-4DBA-B663-9C6112842876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63" y="273052"/>
            <a:ext cx="7089775" cy="399605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25" y="3709725"/>
            <a:ext cx="4190714" cy="236203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71587" y="5739634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smtClean="0"/>
              <a:t>12.10.2015, 17.06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344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1181588" cy="1362074"/>
          </a:xfrm>
        </p:spPr>
        <p:txBody>
          <a:bodyPr/>
          <a:lstStyle/>
          <a:p>
            <a:r>
              <a:rPr lang="cs-CZ" sz="6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DOPRAVNÍ OPATŘENÍ</a:t>
            </a:r>
            <a:endParaRPr lang="cs-CZ" sz="6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TUNELOVÝ KOMPLEX BLANKA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493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rázek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" b="534"/>
          <a:stretch>
            <a:fillRect/>
          </a:stretch>
        </p:blipFill>
        <p:spPr/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5361" y="5589240"/>
            <a:ext cx="5328591" cy="566738"/>
          </a:xfrm>
        </p:spPr>
        <p:txBody>
          <a:bodyPr/>
          <a:lstStyle/>
          <a:p>
            <a:r>
              <a:rPr lang="cs-CZ" dirty="0"/>
              <a:t>Nadřazená komunikační síť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3BC5-7CCA-4671-AB29-62C6624FABF2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688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Vyvolaná dopravní opatření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6" y="1600200"/>
            <a:ext cx="8353834" cy="4708525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D8C2-A112-4DBA-B663-9C6112842876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8904312" y="1600203"/>
            <a:ext cx="2952328" cy="4708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b="1" dirty="0"/>
              <a:t>Zmenšení počtu jízdních pruhů v ulici Veletržní, </a:t>
            </a:r>
            <a:r>
              <a:rPr lang="cs-CZ" sz="2200" b="1" dirty="0" smtClean="0"/>
              <a:t/>
            </a:r>
            <a:br>
              <a:rPr lang="cs-CZ" sz="2200" b="1" dirty="0" smtClean="0"/>
            </a:br>
            <a:r>
              <a:rPr lang="cs-CZ" sz="2200" b="1" dirty="0" smtClean="0"/>
              <a:t>úprava </a:t>
            </a:r>
            <a:r>
              <a:rPr lang="cs-CZ" sz="2200" b="1" dirty="0"/>
              <a:t>SSZ – preference chodců.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904312" y="5739634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12.10.2015, 16.45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576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Vyvolaná dopravní opatření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D8C2-A112-4DBA-B663-9C6112842876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8904312" y="1600203"/>
            <a:ext cx="2952328" cy="4708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b="1" dirty="0" smtClean="0"/>
              <a:t>SSZ křižovatka v ulicích Sokolská a Legerova</a:t>
            </a:r>
          </a:p>
          <a:p>
            <a:pPr marL="0" indent="0">
              <a:buNone/>
            </a:pPr>
            <a:endParaRPr lang="cs-CZ" sz="2200" b="1" dirty="0"/>
          </a:p>
          <a:p>
            <a:pPr marL="0" indent="0">
              <a:buNone/>
            </a:pPr>
            <a:endParaRPr lang="cs-CZ" sz="2200" b="1" dirty="0" smtClean="0"/>
          </a:p>
          <a:p>
            <a:pPr marL="0" indent="0">
              <a:buNone/>
            </a:pPr>
            <a:endParaRPr lang="cs-CZ" sz="2200" b="1" dirty="0"/>
          </a:p>
          <a:p>
            <a:pPr marL="0" indent="0">
              <a:buNone/>
            </a:pPr>
            <a:endParaRPr lang="cs-CZ" sz="2200" b="1" dirty="0" smtClean="0"/>
          </a:p>
          <a:p>
            <a:pPr marL="0" indent="0">
              <a:buNone/>
            </a:pPr>
            <a:r>
              <a:rPr lang="cs-CZ" sz="2200" b="1" dirty="0" smtClean="0"/>
              <a:t>Další opatření připravována na základě vyhodnocení dopravy a jednání s MČ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904312" y="5739634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14.10.2015, 16.30</a:t>
            </a:r>
            <a:endParaRPr lang="cs-CZ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600200"/>
            <a:ext cx="8370711" cy="4708525"/>
          </a:xfrm>
        </p:spPr>
      </p:pic>
    </p:spTree>
    <p:extLst>
      <p:ext uri="{BB962C8B-B14F-4D97-AF65-F5344CB8AC3E}">
        <p14:creationId xmlns:p14="http://schemas.microsoft.com/office/powerpoint/2010/main" val="387537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1181588" cy="1362074"/>
          </a:xfrm>
        </p:spPr>
        <p:txBody>
          <a:bodyPr/>
          <a:lstStyle/>
          <a:p>
            <a:r>
              <a:rPr lang="cs-CZ" sz="6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VLIV NA ŽIVOTNÍ PROSTŘEDÍ</a:t>
            </a:r>
            <a:endParaRPr lang="cs-CZ" sz="6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TUNELOVÝ KOMPLEX BLANKA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993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600200"/>
            <a:ext cx="8370711" cy="470852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Vliv stavby na životní prostředí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D8C2-A112-4DBA-B663-9C6112842876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TUNELOVÝ KOMPLEX BLANKA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8976320" y="1600203"/>
            <a:ext cx="2880320" cy="47085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b="1" dirty="0" smtClean="0"/>
              <a:t>Provedena „nulová“ měření:</a:t>
            </a:r>
          </a:p>
          <a:p>
            <a:pPr marL="457200" indent="-457200">
              <a:buAutoNum type="alphaLcPeriod"/>
            </a:pPr>
            <a:r>
              <a:rPr lang="cs-CZ" sz="2200" b="1" dirty="0" smtClean="0"/>
              <a:t>Hlukové zátěže</a:t>
            </a:r>
          </a:p>
          <a:p>
            <a:pPr marL="0" indent="0">
              <a:buNone/>
            </a:pPr>
            <a:r>
              <a:rPr lang="cs-CZ" sz="2200" b="1" dirty="0" smtClean="0"/>
              <a:t>(na základě jednání s Městskou hygienickou stanicí - celkem 29 míst)</a:t>
            </a:r>
          </a:p>
          <a:p>
            <a:pPr marL="0" indent="0">
              <a:buNone/>
            </a:pPr>
            <a:endParaRPr lang="cs-CZ" sz="2200" b="1" dirty="0"/>
          </a:p>
          <a:p>
            <a:pPr marL="0" indent="0">
              <a:buNone/>
            </a:pPr>
            <a:r>
              <a:rPr lang="cs-CZ" sz="2200" b="1" dirty="0" smtClean="0"/>
              <a:t>b.     Imisí </a:t>
            </a:r>
            <a:r>
              <a:rPr lang="cs-CZ" sz="2200" b="1" dirty="0" err="1" smtClean="0"/>
              <a:t>znečišť</a:t>
            </a:r>
            <a:r>
              <a:rPr lang="cs-CZ" sz="2200" b="1" dirty="0" smtClean="0"/>
              <a:t>. látek</a:t>
            </a:r>
          </a:p>
          <a:p>
            <a:pPr marL="0" indent="0">
              <a:buNone/>
            </a:pPr>
            <a:r>
              <a:rPr lang="cs-CZ" dirty="0" smtClean="0"/>
              <a:t>(na základě jednání s OCP MHMP – celkem 8 míst)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Další měření cca v polovině a na konci prvního roku zkušebního provozu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896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rázek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91344" y="5229200"/>
            <a:ext cx="11809312" cy="1080120"/>
          </a:xfrm>
        </p:spPr>
        <p:txBody>
          <a:bodyPr/>
          <a:lstStyle/>
          <a:p>
            <a:r>
              <a:rPr lang="cs-CZ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DĚKUJI VÁM ZA </a:t>
            </a:r>
            <a:r>
              <a:rPr lang="cs-CZ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POZORNOST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783632" y="3612864"/>
            <a:ext cx="3006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WWW.TUNELBLANKA.CZ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68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" b="534"/>
          <a:stretch>
            <a:fillRect/>
          </a:stretch>
        </p:blipFill>
        <p:spPr/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5361" y="5589240"/>
            <a:ext cx="5328591" cy="566738"/>
          </a:xfrm>
        </p:spPr>
        <p:txBody>
          <a:bodyPr/>
          <a:lstStyle/>
          <a:p>
            <a:r>
              <a:rPr lang="cs-CZ" dirty="0"/>
              <a:t>Nadřazená komunikační síť – provozované úseky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3BC5-7CCA-4671-AB29-62C6624FABF2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10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1181588" cy="1362074"/>
          </a:xfrm>
        </p:spPr>
        <p:txBody>
          <a:bodyPr/>
          <a:lstStyle/>
          <a:p>
            <a:r>
              <a:rPr lang="cs-CZ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ZKUŠEBNÍ PROVOZ</a:t>
            </a:r>
            <a:endParaRPr lang="cs-CZ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TUNELOVÝ KOMPLEX BLANKA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281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Zkušební provoz – organizační schéma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1690055"/>
            <a:ext cx="11522075" cy="4528815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D8C2-A112-4DBA-B663-9C6112842876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411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rázek 9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5" b="10165"/>
          <a:stretch>
            <a:fillRect/>
          </a:stretch>
        </p:blipFill>
        <p:spPr/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35361" y="5517232"/>
            <a:ext cx="7416823" cy="638746"/>
          </a:xfrm>
        </p:spPr>
        <p:txBody>
          <a:bodyPr/>
          <a:lstStyle/>
          <a:p>
            <a:r>
              <a:rPr lang="cs-CZ" dirty="0" smtClean="0"/>
              <a:t>Ze stavebního, dopravního  a technologického hlediska </a:t>
            </a:r>
            <a:br>
              <a:rPr lang="cs-CZ" dirty="0" smtClean="0"/>
            </a:br>
            <a:r>
              <a:rPr lang="cs-CZ" dirty="0" smtClean="0"/>
              <a:t>bez významnějších </a:t>
            </a:r>
            <a:r>
              <a:rPr lang="cs-CZ" dirty="0"/>
              <a:t>komplikací - </a:t>
            </a:r>
            <a:r>
              <a:rPr lang="cs-CZ" dirty="0" smtClean="0"/>
              <a:t>plynulá </a:t>
            </a:r>
            <a:r>
              <a:rPr lang="cs-CZ" dirty="0"/>
              <a:t>a především bezpečná doprava!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D8C2-A112-4DBA-B663-9C6112842876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TUNELOVÝ KOMPLEX BLANKA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13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1181588" cy="1362074"/>
          </a:xfrm>
        </p:spPr>
        <p:txBody>
          <a:bodyPr/>
          <a:lstStyle/>
          <a:p>
            <a:r>
              <a:rPr lang="cs-CZ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DOPRAVA V TUNELU</a:t>
            </a:r>
            <a:endParaRPr lang="cs-CZ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TUNELOVÝ KOMPLEX BLANKA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412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Intenzity dopravy v tunelech</a:t>
            </a:r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D8C2-A112-4DBA-B663-9C6112842876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TUNELOVÝ KOMPLEX BLANKA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152128" y="2060848"/>
            <a:ext cx="868828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Průměrná intenzita dopravy v pracovní den			</a:t>
            </a:r>
            <a:r>
              <a:rPr lang="cs-CZ" sz="2500" b="1" dirty="0" smtClean="0"/>
              <a:t>59,7 tis. vozidel</a:t>
            </a:r>
            <a:endParaRPr lang="cs-CZ" sz="2500" b="1" dirty="0"/>
          </a:p>
        </p:txBody>
      </p:sp>
      <p:sp>
        <p:nvSpPr>
          <p:cNvPr id="9" name="Obdélník 8"/>
          <p:cNvSpPr/>
          <p:nvPr/>
        </p:nvSpPr>
        <p:spPr>
          <a:xfrm>
            <a:off x="1152128" y="2519898"/>
            <a:ext cx="868828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Průměrná intenzita dopravy o víkendu				</a:t>
            </a:r>
            <a:r>
              <a:rPr lang="cs-CZ" sz="2500" b="1" dirty="0" smtClean="0"/>
              <a:t>41,6 tis. vozidel</a:t>
            </a:r>
            <a:endParaRPr lang="cs-CZ" sz="2500" b="1" dirty="0"/>
          </a:p>
        </p:txBody>
      </p:sp>
      <p:sp>
        <p:nvSpPr>
          <p:cNvPr id="10" name="Obdélník 9"/>
          <p:cNvSpPr/>
          <p:nvPr/>
        </p:nvSpPr>
        <p:spPr>
          <a:xfrm>
            <a:off x="1152128" y="3456002"/>
            <a:ext cx="868828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Maximální intenzita dopravy o víkendu				</a:t>
            </a:r>
            <a:r>
              <a:rPr lang="cs-CZ" sz="2500" b="1" dirty="0" smtClean="0"/>
              <a:t>47,7 tis. vozidel</a:t>
            </a:r>
            <a:endParaRPr lang="cs-CZ" sz="2500" b="1" dirty="0"/>
          </a:p>
        </p:txBody>
      </p:sp>
      <p:sp>
        <p:nvSpPr>
          <p:cNvPr id="11" name="Obdélník 10"/>
          <p:cNvSpPr/>
          <p:nvPr/>
        </p:nvSpPr>
        <p:spPr>
          <a:xfrm>
            <a:off x="1152128" y="2996952"/>
            <a:ext cx="868828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Maximální intenzita dopravy v pracovní den			</a:t>
            </a:r>
            <a:r>
              <a:rPr lang="cs-CZ" sz="2500" b="1" dirty="0" smtClean="0"/>
              <a:t>67,5 tis. vozidel</a:t>
            </a:r>
            <a:endParaRPr lang="cs-CZ" sz="2500" b="1" dirty="0"/>
          </a:p>
        </p:txBody>
      </p:sp>
      <p:sp>
        <p:nvSpPr>
          <p:cNvPr id="12" name="Obdélník 11"/>
          <p:cNvSpPr/>
          <p:nvPr/>
        </p:nvSpPr>
        <p:spPr>
          <a:xfrm>
            <a:off x="1152128" y="4149080"/>
            <a:ext cx="86882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Celkový počet vozidel, která již použila tunely			více než 	</a:t>
            </a:r>
            <a:r>
              <a:rPr lang="cs-CZ" sz="3000" b="1" dirty="0" smtClean="0"/>
              <a:t>4,3 mil.</a:t>
            </a:r>
            <a:endParaRPr lang="cs-CZ" sz="3000" b="1" dirty="0"/>
          </a:p>
        </p:txBody>
      </p:sp>
      <p:sp>
        <p:nvSpPr>
          <p:cNvPr id="8" name="Obdélník 7"/>
          <p:cNvSpPr/>
          <p:nvPr/>
        </p:nvSpPr>
        <p:spPr>
          <a:xfrm>
            <a:off x="1152128" y="1547500"/>
            <a:ext cx="6363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Intenzity dopravy (maximum </a:t>
            </a:r>
            <a:r>
              <a:rPr lang="cs-CZ" dirty="0"/>
              <a:t>ze všech 3 </a:t>
            </a:r>
            <a:r>
              <a:rPr lang="cs-CZ" dirty="0" smtClean="0"/>
              <a:t>tunelů pro součet směrů):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587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Hodinové intenzity v tunelech dle směrů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D8C2-A112-4DBA-B663-9C6112842876}" type="datetime1">
              <a:rPr lang="cs-CZ" smtClean="0"/>
              <a:t>19.11.2015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TUNELOVÝ KOMPLEX BLANKA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D3-8B02-43FF-A173-D32B4D52DC03}" type="slidenum">
              <a:rPr lang="cs-CZ" smtClean="0"/>
              <a:pPr/>
              <a:t>9</a:t>
            </a:fld>
            <a:endParaRPr lang="cs-CZ"/>
          </a:p>
        </p:txBody>
      </p:sp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9292123"/>
              </p:ext>
            </p:extLst>
          </p:nvPr>
        </p:nvGraphicFramePr>
        <p:xfrm>
          <a:off x="335360" y="908720"/>
          <a:ext cx="1152128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916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SATRA">
      <a:dk1>
        <a:srgbClr val="00326D"/>
      </a:dk1>
      <a:lt1>
        <a:sysClr val="window" lastClr="FFFFFF"/>
      </a:lt1>
      <a:dk2>
        <a:srgbClr val="80959F"/>
      </a:dk2>
      <a:lt2>
        <a:srgbClr val="E8EFF3"/>
      </a:lt2>
      <a:accent1>
        <a:srgbClr val="06316B"/>
      </a:accent1>
      <a:accent2>
        <a:srgbClr val="6EA0B0"/>
      </a:accent2>
      <a:accent3>
        <a:srgbClr val="CCAF0A"/>
      </a:accent3>
      <a:accent4>
        <a:srgbClr val="748560"/>
      </a:accent4>
      <a:accent5>
        <a:srgbClr val="9E9273"/>
      </a:accent5>
      <a:accent6>
        <a:srgbClr val="8D89A4"/>
      </a:accent6>
      <a:hlink>
        <a:srgbClr val="06316B"/>
      </a:hlink>
      <a:folHlink>
        <a:srgbClr val="7E848D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tra-siroka.potx" id="{E09BFF3B-B3AC-4E39-A2AB-3ECA9EFBE351}" vid="{F8806207-2FCC-45A5-B44F-06C209E10A51}"/>
    </a:ext>
  </a:extLst>
</a:theme>
</file>

<file path=ppt/theme/theme2.xml><?xml version="1.0" encoding="utf-8"?>
<a:theme xmlns:a="http://schemas.openxmlformats.org/drawingml/2006/main" name="Motiv sady Office">
  <a:themeElements>
    <a:clrScheme name="SATRA">
      <a:dk1>
        <a:sysClr val="windowText" lastClr="000000"/>
      </a:dk1>
      <a:lt1>
        <a:sysClr val="window" lastClr="FFFFFF"/>
      </a:lt1>
      <a:dk2>
        <a:srgbClr val="65797E"/>
      </a:dk2>
      <a:lt2>
        <a:srgbClr val="EFF4F5"/>
      </a:lt2>
      <a:accent1>
        <a:srgbClr val="091755"/>
      </a:accent1>
      <a:accent2>
        <a:srgbClr val="C0504D"/>
      </a:accent2>
      <a:accent3>
        <a:srgbClr val="4F81BD"/>
      </a:accent3>
      <a:accent4>
        <a:srgbClr val="9BBB59"/>
      </a:accent4>
      <a:accent5>
        <a:srgbClr val="F79646"/>
      </a:accent5>
      <a:accent6>
        <a:srgbClr val="938953"/>
      </a:accent6>
      <a:hlink>
        <a:srgbClr val="091755"/>
      </a:hlink>
      <a:folHlink>
        <a:srgbClr val="E2EBE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SATRA">
      <a:dk1>
        <a:sysClr val="windowText" lastClr="000000"/>
      </a:dk1>
      <a:lt1>
        <a:sysClr val="window" lastClr="FFFFFF"/>
      </a:lt1>
      <a:dk2>
        <a:srgbClr val="65797E"/>
      </a:dk2>
      <a:lt2>
        <a:srgbClr val="EFF4F5"/>
      </a:lt2>
      <a:accent1>
        <a:srgbClr val="091755"/>
      </a:accent1>
      <a:accent2>
        <a:srgbClr val="C0504D"/>
      </a:accent2>
      <a:accent3>
        <a:srgbClr val="4F81BD"/>
      </a:accent3>
      <a:accent4>
        <a:srgbClr val="9BBB59"/>
      </a:accent4>
      <a:accent5>
        <a:srgbClr val="F79646"/>
      </a:accent5>
      <a:accent6>
        <a:srgbClr val="938953"/>
      </a:accent6>
      <a:hlink>
        <a:srgbClr val="091755"/>
      </a:hlink>
      <a:folHlink>
        <a:srgbClr val="E2EBE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satrasans-siroka</Template>
  <TotalTime>3954</TotalTime>
  <Words>941</Words>
  <Application>Microsoft Office PowerPoint</Application>
  <PresentationFormat>Vlastní</PresentationFormat>
  <Paragraphs>333</Paragraphs>
  <Slides>24</Slides>
  <Notes>12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Motiv sady Office</vt:lpstr>
      <vt:lpstr>BRUSNICKÝ, DEJVICKÝ  A BUBENEČSKÝ TUNEL     DVA MĚSÍCE ZKUŠEBNÍHO PROVOZU</vt:lpstr>
      <vt:lpstr>Nadřazená komunikační síť</vt:lpstr>
      <vt:lpstr>Nadřazená komunikační síť – provozované úseky</vt:lpstr>
      <vt:lpstr>ZKUŠEBNÍ PROVOZ</vt:lpstr>
      <vt:lpstr>Zkušební provoz – organizační schéma</vt:lpstr>
      <vt:lpstr>Ze stavebního, dopravního  a technologického hlediska  bez významnějších komplikací - plynulá a především bezpečná doprava!</vt:lpstr>
      <vt:lpstr>DOPRAVA V TUNELU</vt:lpstr>
      <vt:lpstr>Intenzity dopravy v tunelech</vt:lpstr>
      <vt:lpstr>Hodinové intenzity v tunelech dle směrů </vt:lpstr>
      <vt:lpstr>DOPRAVA NA POVRCHU</vt:lpstr>
      <vt:lpstr>Prezentace aplikace PowerPoint</vt:lpstr>
      <vt:lpstr>Prezentace aplikace PowerPoint</vt:lpstr>
      <vt:lpstr>Veletržní </vt:lpstr>
      <vt:lpstr>Milady Horákové </vt:lpstr>
      <vt:lpstr>V Holešovičkách </vt:lpstr>
      <vt:lpstr>Zlepšení orientace řidičů v MÚK Malovanka</vt:lpstr>
      <vt:lpstr>Komplikace v dopravě:  Patočkova (Bělohorská)</vt:lpstr>
      <vt:lpstr>Komplikace v dopravě:  Vítězné náměstí</vt:lpstr>
      <vt:lpstr>DOPRAVNÍ OPATŘENÍ</vt:lpstr>
      <vt:lpstr>Vyvolaná dopravní opatření</vt:lpstr>
      <vt:lpstr>Vyvolaná dopravní opatření</vt:lpstr>
      <vt:lpstr>VLIV NA ŽIVOTNÍ PROSTŘEDÍ</vt:lpstr>
      <vt:lpstr>Vliv stavby na životní prostředí</vt:lpstr>
      <vt:lpstr>DĚKUJI VÁM ZA POZORNOST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Karlíček Jakub</dc:creator>
  <cp:lastModifiedBy>Ing. Alexandr Butovič, Ph.D.</cp:lastModifiedBy>
  <cp:revision>130</cp:revision>
  <cp:lastPrinted>2015-02-23T09:19:18Z</cp:lastPrinted>
  <dcterms:created xsi:type="dcterms:W3CDTF">2015-02-19T13:51:50Z</dcterms:created>
  <dcterms:modified xsi:type="dcterms:W3CDTF">2015-11-19T07:35:11Z</dcterms:modified>
</cp:coreProperties>
</file>