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43" r:id="rId2"/>
    <p:sldId id="345" r:id="rId3"/>
    <p:sldId id="346" r:id="rId4"/>
    <p:sldId id="347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novo" initials="MDA" lastIdx="16" clrIdx="0"/>
  <p:cmAuthor id="1" name="Filip Kuchar" initials="FK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 varScale="1">
        <p:scale>
          <a:sx n="65" d="100"/>
          <a:sy n="65" d="100"/>
        </p:scale>
        <p:origin x="1312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B4B05-41A8-44A7-8455-A8FFAB15AFBA}" type="datetimeFigureOut">
              <a:rPr lang="cs-CZ" smtClean="0"/>
              <a:pPr/>
              <a:t>12.02.2017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1EFBED-09B7-4DDD-A19C-1D4A555A1F5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56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68250-9F9A-4942-AFC4-66FBB0BFC9BC}" type="datetimeFigureOut">
              <a:rPr lang="cs-CZ" smtClean="0"/>
              <a:pPr/>
              <a:t>12.02.2017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9D9F-10A5-4CE9-9BD4-308CA4DE8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68250-9F9A-4942-AFC4-66FBB0BFC9BC}" type="datetimeFigureOut">
              <a:rPr lang="cs-CZ" smtClean="0"/>
              <a:pPr/>
              <a:t>12.02.2017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9D9F-10A5-4CE9-9BD4-308CA4DE8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68250-9F9A-4942-AFC4-66FBB0BFC9BC}" type="datetimeFigureOut">
              <a:rPr lang="cs-CZ" smtClean="0"/>
              <a:pPr/>
              <a:t>12.02.2017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9D9F-10A5-4CE9-9BD4-308CA4DE8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68250-9F9A-4942-AFC4-66FBB0BFC9BC}" type="datetimeFigureOut">
              <a:rPr lang="cs-CZ" smtClean="0"/>
              <a:pPr/>
              <a:t>12.02.2017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9D9F-10A5-4CE9-9BD4-308CA4DE8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68250-9F9A-4942-AFC4-66FBB0BFC9BC}" type="datetimeFigureOut">
              <a:rPr lang="cs-CZ" smtClean="0"/>
              <a:pPr/>
              <a:t>12.02.2017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9D9F-10A5-4CE9-9BD4-308CA4DE8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68250-9F9A-4942-AFC4-66FBB0BFC9BC}" type="datetimeFigureOut">
              <a:rPr lang="cs-CZ" smtClean="0"/>
              <a:pPr/>
              <a:t>12.02.2017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9D9F-10A5-4CE9-9BD4-308CA4DE8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68250-9F9A-4942-AFC4-66FBB0BFC9BC}" type="datetimeFigureOut">
              <a:rPr lang="cs-CZ" smtClean="0"/>
              <a:pPr/>
              <a:t>12.02.2017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9D9F-10A5-4CE9-9BD4-308CA4DE8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68250-9F9A-4942-AFC4-66FBB0BFC9BC}" type="datetimeFigureOut">
              <a:rPr lang="cs-CZ" smtClean="0"/>
              <a:pPr/>
              <a:t>12.02.2017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9D9F-10A5-4CE9-9BD4-308CA4DE8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68250-9F9A-4942-AFC4-66FBB0BFC9BC}" type="datetimeFigureOut">
              <a:rPr lang="cs-CZ" smtClean="0"/>
              <a:pPr/>
              <a:t>12.02.2017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9D9F-10A5-4CE9-9BD4-308CA4DE8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68250-9F9A-4942-AFC4-66FBB0BFC9BC}" type="datetimeFigureOut">
              <a:rPr lang="cs-CZ" smtClean="0"/>
              <a:pPr/>
              <a:t>12.02.2017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9D9F-10A5-4CE9-9BD4-308CA4DE8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68250-9F9A-4942-AFC4-66FBB0BFC9BC}" type="datetimeFigureOut">
              <a:rPr lang="cs-CZ" smtClean="0"/>
              <a:pPr/>
              <a:t>12.02.2017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A9D9F-10A5-4CE9-9BD4-308CA4DE8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68250-9F9A-4942-AFC4-66FBB0BFC9BC}" type="datetimeFigureOut">
              <a:rPr lang="cs-CZ" smtClean="0"/>
              <a:pPr/>
              <a:t>12.02.2017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A9D9F-10A5-4CE9-9BD4-308CA4DE882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504" y="1214422"/>
            <a:ext cx="8928992" cy="1350482"/>
          </a:xfrm>
        </p:spPr>
        <p:txBody>
          <a:bodyPr>
            <a:normAutofit/>
          </a:bodyPr>
          <a:lstStyle/>
          <a:p>
            <a:pPr lvl="0"/>
            <a:r>
              <a:rPr lang="cs-CZ" sz="4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Polytechnická hnízda pro </a:t>
            </a:r>
            <a:r>
              <a:rPr lang="cs-CZ" sz="4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Prahu</a:t>
            </a:r>
            <a:r>
              <a:rPr lang="cs-CZ" sz="4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4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altLang="cs-CZ" sz="2000" i="1" dirty="0" smtClean="0">
                <a:solidFill>
                  <a:srgbClr val="1F497D"/>
                </a:solidFill>
                <a:latin typeface="Calibri" panose="020F0502020204030204" pitchFamily="34" charset="0"/>
                <a:ea typeface="+mn-ea"/>
                <a:cs typeface="+mn-cs"/>
              </a:rPr>
              <a:t>Partnery </a:t>
            </a:r>
            <a:r>
              <a:rPr lang="cs-CZ" altLang="cs-CZ" sz="2000" i="1" dirty="0">
                <a:solidFill>
                  <a:srgbClr val="1F497D"/>
                </a:solidFill>
                <a:latin typeface="Calibri" panose="020F0502020204030204" pitchFamily="34" charset="0"/>
                <a:ea typeface="+mn-ea"/>
                <a:cs typeface="+mn-cs"/>
              </a:rPr>
              <a:t>projektu </a:t>
            </a:r>
            <a:r>
              <a:rPr lang="cs-CZ" altLang="cs-CZ" sz="2000" i="1" dirty="0" smtClean="0">
                <a:solidFill>
                  <a:srgbClr val="1F497D"/>
                </a:solidFill>
                <a:latin typeface="Calibri" panose="020F0502020204030204" pitchFamily="34" charset="0"/>
                <a:ea typeface="+mn-ea"/>
                <a:cs typeface="+mn-cs"/>
              </a:rPr>
              <a:t>jsou </a:t>
            </a:r>
            <a:r>
              <a:rPr lang="cs-CZ" altLang="cs-CZ" sz="2000" i="1" dirty="0">
                <a:solidFill>
                  <a:srgbClr val="1F497D"/>
                </a:solidFill>
                <a:latin typeface="Calibri" panose="020F0502020204030204" pitchFamily="34" charset="0"/>
                <a:ea typeface="+mn-ea"/>
                <a:cs typeface="+mn-cs"/>
              </a:rPr>
              <a:t>Hospodářská komora </a:t>
            </a:r>
            <a:r>
              <a:rPr lang="cs-CZ" altLang="cs-CZ" sz="2000" i="1" dirty="0" err="1">
                <a:solidFill>
                  <a:srgbClr val="1F497D"/>
                </a:solidFill>
                <a:latin typeface="Calibri" panose="020F0502020204030204" pitchFamily="34" charset="0"/>
                <a:ea typeface="+mn-ea"/>
                <a:cs typeface="+mn-cs"/>
              </a:rPr>
              <a:t>hl.m</a:t>
            </a:r>
            <a:r>
              <a:rPr lang="cs-CZ" altLang="cs-CZ" sz="2000" i="1" dirty="0">
                <a:solidFill>
                  <a:srgbClr val="1F497D"/>
                </a:solidFill>
                <a:latin typeface="Calibri" panose="020F0502020204030204" pitchFamily="34" charset="0"/>
                <a:ea typeface="+mn-ea"/>
                <a:cs typeface="+mn-cs"/>
              </a:rPr>
              <a:t>. Prahy a cechy </a:t>
            </a:r>
            <a:r>
              <a:rPr lang="cs-CZ" altLang="cs-CZ" sz="2000" i="1" dirty="0" smtClean="0">
                <a:solidFill>
                  <a:srgbClr val="1F497D"/>
                </a:solidFill>
                <a:latin typeface="Calibri" panose="020F0502020204030204" pitchFamily="34" charset="0"/>
                <a:ea typeface="+mn-ea"/>
                <a:cs typeface="+mn-cs"/>
              </a:rPr>
              <a:t>řemeslníků</a:t>
            </a:r>
            <a:endParaRPr lang="cs-CZ" sz="4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0" y="2780928"/>
            <a:ext cx="9144000" cy="4077072"/>
          </a:xfrm>
        </p:spPr>
        <p:txBody>
          <a:bodyPr>
            <a:noAutofit/>
          </a:bodyPr>
          <a:lstStyle/>
          <a:p>
            <a:pPr lvl="0" algn="l">
              <a:spcBef>
                <a:spcPct val="0"/>
              </a:spcBef>
            </a:pPr>
            <a:r>
              <a:rPr lang="cs-CZ" altLang="cs-CZ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anose="020F0502020204030204" pitchFamily="34" charset="0"/>
              </a:rPr>
              <a:t>Cílem je vybudování sítě dílen na SŠ pro ZŠ</a:t>
            </a:r>
            <a:endParaRPr lang="cs-CZ" altLang="cs-CZ" sz="1400" i="1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 algn="l">
              <a:spcBef>
                <a:spcPct val="0"/>
              </a:spcBef>
            </a:pPr>
            <a:endParaRPr lang="cs-CZ" altLang="cs-CZ" sz="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800" dirty="0">
                <a:solidFill>
                  <a:prstClr val="black"/>
                </a:solidFill>
                <a:latin typeface="Calibri" panose="020F0502020204030204" pitchFamily="34" charset="0"/>
              </a:rPr>
              <a:t>v</a:t>
            </a:r>
            <a:r>
              <a:rPr lang="cs-CZ" altLang="cs-CZ" sz="2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ychází ze stávající nabídky a zkušeností aktivních SŠ</a:t>
            </a:r>
          </a:p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endParaRPr lang="cs-CZ" altLang="cs-CZ" sz="12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má za cíl plošně pokrýt celé území Prahy</a:t>
            </a:r>
          </a:p>
          <a:p>
            <a:pPr marL="800100" lvl="1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zajištění dostupnosti a plošné informovanosti o nabídce</a:t>
            </a:r>
          </a:p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endParaRPr lang="cs-CZ" altLang="cs-CZ" sz="12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ZŠ získají komplexní program polytechnického vzdělávání</a:t>
            </a:r>
          </a:p>
          <a:p>
            <a:pPr marL="800100" lvl="1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časová dotace, vzorový ŠVP, pracovní listy, jednotná podoba dílen</a:t>
            </a:r>
          </a:p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endParaRPr lang="cs-CZ" altLang="cs-CZ" sz="12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znalosti čekají na žáky i učitele základních škol</a:t>
            </a:r>
          </a:p>
          <a:p>
            <a:pPr marL="800100" lvl="1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400" dirty="0">
                <a:solidFill>
                  <a:prstClr val="black"/>
                </a:solidFill>
                <a:latin typeface="Calibri" panose="020F0502020204030204" pitchFamily="34" charset="0"/>
              </a:rPr>
              <a:t>v</a:t>
            </a:r>
            <a:r>
              <a:rPr lang="cs-CZ" altLang="cs-CZ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ytvoření certifikovaného vzdělávacího kurzu pro DVPP</a:t>
            </a:r>
          </a:p>
        </p:txBody>
      </p:sp>
      <p:pic>
        <p:nvPicPr>
          <p:cNvPr id="7" name="Obrázek 6" descr="MHM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29586" y="285728"/>
            <a:ext cx="785818" cy="785818"/>
          </a:xfrm>
          <a:prstGeom prst="rect">
            <a:avLst/>
          </a:prstGeom>
        </p:spPr>
      </p:pic>
      <p:pic>
        <p:nvPicPr>
          <p:cNvPr id="8" name="Obrázek 7" descr="Logolink_OP_VVV_hor_barva_cz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6357982" cy="1411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504" y="1214422"/>
            <a:ext cx="8928992" cy="846426"/>
          </a:xfrm>
        </p:spPr>
        <p:txBody>
          <a:bodyPr>
            <a:normAutofit/>
          </a:bodyPr>
          <a:lstStyle/>
          <a:p>
            <a:pPr lvl="0"/>
            <a:r>
              <a:rPr lang="cs-CZ" sz="4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Příprava projektu byla již zahájena</a:t>
            </a:r>
            <a:endParaRPr lang="cs-CZ" sz="40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0" y="2204864"/>
            <a:ext cx="9144000" cy="4653136"/>
          </a:xfrm>
        </p:spPr>
        <p:txBody>
          <a:bodyPr>
            <a:noAutofit/>
          </a:bodyPr>
          <a:lstStyle/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vychází ze stávající nabídky a zkušeností aktivních SŠ</a:t>
            </a:r>
          </a:p>
          <a:p>
            <a:pPr marL="800100" lvl="1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akcí SŠ – jako jsou Dny otevřených dveří, Top kempy aj.</a:t>
            </a:r>
          </a:p>
          <a:p>
            <a:pPr marL="800100" lvl="1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pilotního projektu dílen SŠ na Jarově, HK s MČ Praha 9</a:t>
            </a:r>
          </a:p>
          <a:p>
            <a:pPr marL="800100" lvl="1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400" dirty="0">
                <a:solidFill>
                  <a:prstClr val="black"/>
                </a:solidFill>
                <a:latin typeface="Calibri" panose="020F0502020204030204" pitchFamily="34" charset="0"/>
              </a:rPr>
              <a:t>představení </a:t>
            </a:r>
            <a:r>
              <a:rPr lang="cs-CZ" altLang="cs-CZ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řemesel v rámci pilotního kroužku „Kdo umí, ten umí“ </a:t>
            </a:r>
            <a:endParaRPr lang="cs-CZ" altLang="cs-CZ" sz="12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pro přípravu projektu byl sestaven přípravný tým </a:t>
            </a:r>
          </a:p>
          <a:p>
            <a:pPr marL="800100" lvl="1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tým je složen ze zástupců KAP, MHMP, SŠ, ZŠ a HK HMP </a:t>
            </a:r>
          </a:p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endParaRPr lang="cs-CZ" altLang="cs-CZ" sz="12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pro ZŠ budou připraveny v každé SŠ stejný rozsah </a:t>
            </a:r>
          </a:p>
          <a:p>
            <a:pPr marL="800100" lvl="1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02.2017 </a:t>
            </a:r>
            <a:r>
              <a:rPr lang="cs-CZ" altLang="cs-CZ" sz="2400" dirty="0">
                <a:solidFill>
                  <a:prstClr val="black"/>
                </a:solidFill>
                <a:latin typeface="Calibri" panose="020F0502020204030204" pitchFamily="34" charset="0"/>
              </a:rPr>
              <a:t>vytvoření sítě škol + </a:t>
            </a:r>
            <a:r>
              <a:rPr lang="cs-CZ" altLang="cs-CZ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vzhledu </a:t>
            </a:r>
            <a:r>
              <a:rPr lang="cs-CZ" altLang="cs-CZ" sz="2400" dirty="0">
                <a:solidFill>
                  <a:prstClr val="black"/>
                </a:solidFill>
                <a:latin typeface="Calibri" panose="020F0502020204030204" pitchFamily="34" charset="0"/>
              </a:rPr>
              <a:t>dílen + obsahu </a:t>
            </a:r>
            <a:r>
              <a:rPr lang="cs-CZ" altLang="cs-CZ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vzdělávání</a:t>
            </a:r>
            <a:endParaRPr lang="cs-CZ" altLang="cs-CZ" sz="24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800100" lvl="1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03.2017 </a:t>
            </a:r>
            <a:r>
              <a:rPr lang="cs-CZ" altLang="cs-CZ" sz="2400" dirty="0">
                <a:solidFill>
                  <a:prstClr val="black"/>
                </a:solidFill>
                <a:latin typeface="Calibri" panose="020F0502020204030204" pitchFamily="34" charset="0"/>
              </a:rPr>
              <a:t>vytvoření </a:t>
            </a:r>
            <a:r>
              <a:rPr lang="cs-CZ" altLang="cs-CZ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PL do ŠVP ZŠ </a:t>
            </a:r>
            <a:r>
              <a:rPr lang="cs-CZ" altLang="cs-CZ" sz="2400" dirty="0">
                <a:solidFill>
                  <a:prstClr val="black"/>
                </a:solidFill>
                <a:latin typeface="Calibri" panose="020F0502020204030204" pitchFamily="34" charset="0"/>
              </a:rPr>
              <a:t>a vzdělávacího kurzu pro učitele</a:t>
            </a:r>
          </a:p>
          <a:p>
            <a:pPr marL="800100" lvl="1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04.2017 </a:t>
            </a:r>
            <a:r>
              <a:rPr lang="cs-CZ" altLang="cs-CZ" sz="2400" dirty="0">
                <a:solidFill>
                  <a:prstClr val="black"/>
                </a:solidFill>
                <a:latin typeface="Calibri" panose="020F0502020204030204" pitchFamily="34" charset="0"/>
              </a:rPr>
              <a:t>představení programu MČ a ředitelům </a:t>
            </a:r>
            <a:r>
              <a:rPr lang="cs-CZ" altLang="cs-CZ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ZŠ</a:t>
            </a:r>
            <a:endParaRPr lang="cs-CZ" altLang="cs-CZ" sz="12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Obrázek 6" descr="MHM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29586" y="285728"/>
            <a:ext cx="785818" cy="785818"/>
          </a:xfrm>
          <a:prstGeom prst="rect">
            <a:avLst/>
          </a:prstGeom>
        </p:spPr>
      </p:pic>
      <p:pic>
        <p:nvPicPr>
          <p:cNvPr id="8" name="Obrázek 7" descr="Logolink_OP_VVV_hor_barva_cz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6357982" cy="1411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79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504" y="1214422"/>
            <a:ext cx="8928992" cy="846426"/>
          </a:xfrm>
        </p:spPr>
        <p:txBody>
          <a:bodyPr>
            <a:normAutofit/>
          </a:bodyPr>
          <a:lstStyle/>
          <a:p>
            <a:pPr lvl="0"/>
            <a:r>
              <a:rPr lang="cs-CZ" sz="4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Dílny dostupné pro všechny ZŠ</a:t>
            </a:r>
            <a:endParaRPr lang="cs-CZ" sz="40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0" y="2204864"/>
            <a:ext cx="9144000" cy="4653136"/>
          </a:xfrm>
        </p:spPr>
        <p:txBody>
          <a:bodyPr>
            <a:noAutofit/>
          </a:bodyPr>
          <a:lstStyle/>
          <a:p>
            <a:pPr lvl="0" algn="l">
              <a:spcBef>
                <a:spcPct val="0"/>
              </a:spcBef>
            </a:pPr>
            <a:r>
              <a:rPr lang="cs-CZ" altLang="cs-CZ" dirty="0">
                <a:solidFill>
                  <a:prstClr val="black"/>
                </a:solidFill>
                <a:latin typeface="Calibri" panose="020F0502020204030204" pitchFamily="34" charset="0"/>
              </a:rPr>
              <a:t>P</a:t>
            </a:r>
            <a:r>
              <a:rPr lang="cs-CZ" altLang="cs-CZ" dirty="0" smtClean="0">
                <a:solidFill>
                  <a:prstClr val="black"/>
                </a:solidFill>
                <a:latin typeface="Calibri" panose="020F0502020204030204" pitchFamily="34" charset="0"/>
              </a:rPr>
              <a:t>rojekt je připravován s důrazem: </a:t>
            </a:r>
          </a:p>
          <a:p>
            <a:pPr lvl="0" algn="l">
              <a:spcBef>
                <a:spcPct val="0"/>
              </a:spcBef>
            </a:pPr>
            <a:endParaRPr lang="cs-CZ" altLang="cs-CZ" sz="8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na dostupnost</a:t>
            </a:r>
            <a:r>
              <a:rPr lang="cs-CZ" altLang="cs-CZ" sz="2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, kdy cílem je zajistit dostupnost dílen základním školám do ½ hod. </a:t>
            </a:r>
          </a:p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endParaRPr lang="cs-CZ" altLang="cs-CZ" sz="12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na praktičnost</a:t>
            </a:r>
            <a:r>
              <a:rPr lang="cs-CZ" altLang="cs-CZ" sz="2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, kdy by dílny měly být 1x na 4hod. v měsíci</a:t>
            </a:r>
          </a:p>
          <a:p>
            <a:pPr lvl="1" algn="l">
              <a:spcBef>
                <a:spcPct val="0"/>
              </a:spcBef>
            </a:pPr>
            <a:endParaRPr lang="cs-CZ" altLang="cs-CZ" sz="12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na moderní technologie</a:t>
            </a:r>
            <a:r>
              <a:rPr lang="cs-CZ" altLang="cs-CZ" sz="2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, kdy výuka bude obsahovat</a:t>
            </a:r>
            <a:endParaRPr lang="cs-CZ" altLang="cs-CZ" sz="28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800100" lvl="1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seznámení s jednotlivými typy materiálů – klasické dílny</a:t>
            </a:r>
          </a:p>
          <a:p>
            <a:pPr marL="800100" lvl="1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přípravu na nové výzvy – práce s robotickými stavebnicemi </a:t>
            </a:r>
          </a:p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endParaRPr lang="cs-CZ" altLang="cs-CZ" sz="12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na komplexnost</a:t>
            </a:r>
            <a:r>
              <a:rPr lang="cs-CZ" altLang="cs-CZ" sz="2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, kdy dílny budou doplněny odpoledními kroužky pro seznámení s řemesly</a:t>
            </a:r>
          </a:p>
          <a:p>
            <a:pPr marL="800100" lvl="1" indent="-342900" algn="l">
              <a:spcBef>
                <a:spcPct val="0"/>
              </a:spcBef>
            </a:pPr>
            <a:endParaRPr lang="cs-CZ" altLang="cs-CZ" sz="24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Obrázek 6" descr="MHM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29586" y="285728"/>
            <a:ext cx="785818" cy="785818"/>
          </a:xfrm>
          <a:prstGeom prst="rect">
            <a:avLst/>
          </a:prstGeom>
        </p:spPr>
      </p:pic>
      <p:pic>
        <p:nvPicPr>
          <p:cNvPr id="8" name="Obrázek 7" descr="Logolink_OP_VVV_hor_barva_cz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6357982" cy="1411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87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504" y="1214422"/>
            <a:ext cx="8928992" cy="846426"/>
          </a:xfrm>
        </p:spPr>
        <p:txBody>
          <a:bodyPr>
            <a:normAutofit/>
          </a:bodyPr>
          <a:lstStyle/>
          <a:p>
            <a:pPr lvl="0"/>
            <a:r>
              <a:rPr lang="cs-CZ" sz="4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Kde vidíme přínos dílen pro ZŠ</a:t>
            </a:r>
            <a:endParaRPr lang="cs-CZ" sz="40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0" y="2204864"/>
            <a:ext cx="9144000" cy="4653136"/>
          </a:xfrm>
        </p:spPr>
        <p:txBody>
          <a:bodyPr>
            <a:noAutofit/>
          </a:bodyPr>
          <a:lstStyle/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umožnit ZŠ dosáhnout na potřebnějším vybavením</a:t>
            </a:r>
          </a:p>
          <a:p>
            <a:pPr marL="800100" lvl="1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omezené zdroje z výzev mohou ZŠ směřovat na učebny pro cizí jazyky, matematiku, přírodní vědy apod. </a:t>
            </a:r>
          </a:p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endParaRPr lang="cs-CZ" altLang="cs-CZ" sz="12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800" dirty="0">
                <a:solidFill>
                  <a:prstClr val="black"/>
                </a:solidFill>
                <a:latin typeface="Calibri" panose="020F0502020204030204" pitchFamily="34" charset="0"/>
              </a:rPr>
              <a:t>m</a:t>
            </a:r>
            <a:r>
              <a:rPr lang="cs-CZ" altLang="cs-CZ" sz="2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ožnost zajistit si dílny bez starostí</a:t>
            </a:r>
          </a:p>
          <a:p>
            <a:pPr marL="800100" lvl="1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spolu s dílnami ZŠ získá pracovní listy, ŠVP a kurz pro učitele</a:t>
            </a:r>
          </a:p>
          <a:p>
            <a:pPr lvl="1" algn="l">
              <a:spcBef>
                <a:spcPct val="0"/>
              </a:spcBef>
            </a:pPr>
            <a:endParaRPr lang="cs-CZ" altLang="cs-CZ" sz="12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možnost zbavit se starostí se zajištěním dílen v ZŠ</a:t>
            </a:r>
            <a:endParaRPr lang="cs-CZ" altLang="cs-CZ" sz="2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800100" lvl="1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má ZŠ zodpovězeno jak zajistí provoz dílen: kdo a kde je bude učit? Zač pořídím materiál? Jak zajistím opravu a obnovu nářadí?</a:t>
            </a:r>
          </a:p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endParaRPr lang="cs-CZ" altLang="cs-CZ" sz="12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42900" lvl="0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možnost připravit se na budoucnost</a:t>
            </a:r>
            <a:endParaRPr lang="cs-CZ" altLang="cs-CZ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800100" lvl="1" indent="-342900" algn="l">
              <a:spcBef>
                <a:spcPct val="0"/>
              </a:spcBef>
              <a:buFont typeface="Arial" pitchFamily="34" charset="0"/>
              <a:buChar char="•"/>
            </a:pPr>
            <a:r>
              <a:rPr lang="cs-CZ" altLang="cs-CZ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 certifikovaným učitelem a metodickými listy čekají ZŠ nové výzvy </a:t>
            </a:r>
            <a:endParaRPr lang="cs-CZ" altLang="cs-CZ" sz="2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7" name="Obrázek 6" descr="MHM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29586" y="285728"/>
            <a:ext cx="785818" cy="785818"/>
          </a:xfrm>
          <a:prstGeom prst="rect">
            <a:avLst/>
          </a:prstGeom>
        </p:spPr>
      </p:pic>
      <p:pic>
        <p:nvPicPr>
          <p:cNvPr id="8" name="Obrázek 7" descr="Logolink_OP_VVV_hor_barva_cz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6357982" cy="1411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535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4529</TotalTime>
  <Words>356</Words>
  <Application>Microsoft Office PowerPoint</Application>
  <PresentationFormat>Předvádění na obrazovce (4:3)</PresentationFormat>
  <Paragraphs>49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7" baseType="lpstr">
      <vt:lpstr>Arial</vt:lpstr>
      <vt:lpstr>Calibri</vt:lpstr>
      <vt:lpstr>Motiv sady Office</vt:lpstr>
      <vt:lpstr>Polytechnická hnízda pro Prahu  Partnery projektu jsou Hospodářská komora hl.m. Prahy a cechy řemeslníků</vt:lpstr>
      <vt:lpstr>Příprava projektu byla již zahájena</vt:lpstr>
      <vt:lpstr>Dílny dostupné pro všechny ZŠ</vt:lpstr>
      <vt:lpstr>Kde vidíme přínos dílen pro ZŠ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Krajský akční plán vzdělávání v hl. m. Praze</dc:title>
  <dc:creator>PC</dc:creator>
  <cp:lastModifiedBy>Irena Ropková</cp:lastModifiedBy>
  <cp:revision>330</cp:revision>
  <dcterms:created xsi:type="dcterms:W3CDTF">2016-05-18T07:33:12Z</dcterms:created>
  <dcterms:modified xsi:type="dcterms:W3CDTF">2017-02-12T17:06:53Z</dcterms:modified>
</cp:coreProperties>
</file>