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59" r:id="rId4"/>
    <p:sldId id="261" r:id="rId5"/>
    <p:sldId id="260" r:id="rId6"/>
    <p:sldId id="262" r:id="rId7"/>
    <p:sldId id="263" r:id="rId8"/>
    <p:sldId id="266" r:id="rId9"/>
    <p:sldId id="264" r:id="rId10"/>
    <p:sldId id="265" r:id="rId11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4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43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gray"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>
          <a:xfrm rot="5400000">
            <a:off x="10158984" y="1792224"/>
            <a:ext cx="990599" cy="304799"/>
          </a:xfrm>
        </p:spPr>
        <p:txBody>
          <a:bodyPr anchor="t"/>
          <a:lstStyle>
            <a:lvl1pPr algn="l"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fld id="{5339DA08-FF1C-472D-AC8E-99C4A06DD66B}" type="datetimeFigureOut">
              <a:rPr lang="cs-CZ" smtClean="0"/>
              <a:t>19.02.2020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>
          <a:xfrm rot="5400000">
            <a:off x="8951976" y="3227832"/>
            <a:ext cx="3859795" cy="304801"/>
          </a:xfrm>
        </p:spPr>
        <p:txBody>
          <a:bodyPr/>
          <a:lstStyle>
            <a:lvl1pPr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11" name="Rectangle 1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</p:spPr>
        <p:txBody>
          <a:bodyPr/>
          <a:lstStyle/>
          <a:p>
            <a:fld id="{29029F85-EBC6-4899-84CB-6F8F263CD08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598231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atický obrázek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1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4969927"/>
            <a:ext cx="8825659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4" y="685800"/>
            <a:ext cx="8825659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536665"/>
            <a:ext cx="8825658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39DA08-FF1C-472D-AC8E-99C4A06DD66B}" type="datetimeFigureOut">
              <a:rPr lang="cs-CZ" smtClean="0"/>
              <a:t>19.02.2020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29F85-EBC6-4899-84CB-6F8F263CD08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170633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ázev a popis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8798" y="1063417"/>
            <a:ext cx="8831816" cy="1372986"/>
          </a:xfrm>
        </p:spPr>
        <p:txBody>
          <a:bodyPr/>
          <a:lstStyle>
            <a:lvl1pPr>
              <a:defRPr sz="40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543300"/>
            <a:ext cx="8825659" cy="24765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39DA08-FF1C-472D-AC8E-99C4A06DD66B}" type="datetimeFigureOut">
              <a:rPr lang="cs-CZ" smtClean="0"/>
              <a:t>19.02.2020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29F85-EBC6-4899-84CB-6F8F263CD08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4692090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itace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7" name="Rectangle 1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Oval 22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Oval 2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Oval 24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6" name="TextBox 15"/>
          <p:cNvSpPr txBox="1"/>
          <p:nvPr/>
        </p:nvSpPr>
        <p:spPr bwMode="gray">
          <a:xfrm>
            <a:off x="881566" y="607336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 bwMode="gray">
          <a:xfrm>
            <a:off x="9884458" y="2613787"/>
            <a:ext cx="65276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1878" y="982134"/>
            <a:ext cx="8453906" cy="2696632"/>
          </a:xfrm>
        </p:spPr>
        <p:txBody>
          <a:bodyPr/>
          <a:lstStyle>
            <a:lvl1pPr>
              <a:defRPr sz="40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945945" y="3678766"/>
            <a:ext cx="773121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029199"/>
            <a:ext cx="9244897" cy="997857"/>
          </a:xfrm>
        </p:spPr>
        <p:txBody>
          <a:bodyPr anchor="ctr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39DA08-FF1C-472D-AC8E-99C4A06DD66B}" type="datetimeFigureOut">
              <a:rPr lang="cs-CZ" smtClean="0"/>
              <a:t>19.02.2020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9" name="Rectangle 18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29F85-EBC6-4899-84CB-6F8F263CD08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398267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Jmenov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370667"/>
            <a:ext cx="8825660" cy="1822514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5024967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39DA08-FF1C-472D-AC8E-99C4A06DD66B}" type="datetimeFigureOut">
              <a:rPr lang="cs-CZ" smtClean="0"/>
              <a:t>19.02.2020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29F85-EBC6-4899-84CB-6F8F263CD08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2185420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loup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2"/>
            <a:ext cx="314187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3" y="3179764"/>
            <a:ext cx="314187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03500"/>
            <a:ext cx="314700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79763"/>
            <a:ext cx="314700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8135" y="2603501"/>
            <a:ext cx="314573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8329" y="3179762"/>
            <a:ext cx="3145536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40397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77240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39DA08-FF1C-472D-AC8E-99C4A06DD66B}" type="datetimeFigureOut">
              <a:rPr lang="cs-CZ" smtClean="0"/>
              <a:t>19.02.2020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29F85-EBC6-4899-84CB-6F8F263CD08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9937865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loupce s obrázk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532844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3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4" y="5109106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865" y="4532844"/>
            <a:ext cx="3050438" cy="576263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1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2" y="2603500"/>
            <a:ext cx="2691243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70172" y="5109105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2775" y="4532845"/>
            <a:ext cx="305109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2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2775" y="5109104"/>
            <a:ext cx="3051096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cxnSp>
        <p:nvCxnSpPr>
          <p:cNvPr id="43" name="Straight Connector 42"/>
          <p:cNvCxnSpPr/>
          <p:nvPr/>
        </p:nvCxnSpPr>
        <p:spPr>
          <a:xfrm>
            <a:off x="440583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7797802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39DA08-FF1C-472D-AC8E-99C4A06DD66B}" type="datetimeFigureOut">
              <a:rPr lang="cs-CZ" smtClean="0"/>
              <a:t>19.02.2020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561111" y="6391838"/>
            <a:ext cx="3644282" cy="304801"/>
          </a:xfrm>
        </p:spPr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29F85-EBC6-4899-84CB-6F8F263CD08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1993523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2603500"/>
            <a:ext cx="8825659" cy="3416300"/>
          </a:xfrm>
        </p:spPr>
        <p:txBody>
          <a:bodyPr vert="eaVert" anchor="t" anchorCtr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95439" y="6391838"/>
            <a:ext cx="990599" cy="304799"/>
          </a:xfrm>
        </p:spPr>
        <p:txBody>
          <a:bodyPr/>
          <a:lstStyle/>
          <a:p>
            <a:fld id="{5339DA08-FF1C-472D-AC8E-99C4A06DD66B}" type="datetimeFigureOut">
              <a:rPr lang="cs-CZ" smtClean="0"/>
              <a:t>19.02.2020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29F85-EBC6-4899-84CB-6F8F263CD08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2961519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 bwMode="gray"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85235" y="1278467"/>
            <a:ext cx="1409965" cy="4748590"/>
          </a:xfrm>
        </p:spPr>
        <p:txBody>
          <a:bodyPr vert="eaVert" anchor="b" anchorCtr="0"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78467"/>
            <a:ext cx="6256025" cy="4748590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53104" y="6391838"/>
            <a:ext cx="992135" cy="304799"/>
          </a:xfrm>
        </p:spPr>
        <p:txBody>
          <a:bodyPr/>
          <a:lstStyle/>
          <a:p>
            <a:fld id="{5339DA08-FF1C-472D-AC8E-99C4A06DD66B}" type="datetimeFigureOut">
              <a:rPr lang="cs-CZ" smtClean="0"/>
              <a:t>19.02.2020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29F85-EBC6-4899-84CB-6F8F263CD08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771059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4" y="2603500"/>
            <a:ext cx="8825659" cy="341630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39DA08-FF1C-472D-AC8E-99C4A06DD66B}" type="datetimeFigureOut">
              <a:rPr lang="cs-CZ" smtClean="0"/>
              <a:t>19.02.2020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29F85-EBC6-4899-84CB-6F8F263CD08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318288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Rectangle 9"/>
            <p:cNvSpPr/>
            <p:nvPr/>
          </p:nvSpPr>
          <p:spPr bwMode="gray"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677645"/>
            <a:ext cx="4351025" cy="2283824"/>
          </a:xfrm>
        </p:spPr>
        <p:txBody>
          <a:bodyPr anchor="ctr"/>
          <a:lstStyle>
            <a:lvl1pPr algn="l">
              <a:defRPr sz="40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5559" y="2677644"/>
            <a:ext cx="3757545" cy="2283824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39DA08-FF1C-472D-AC8E-99C4A06DD66B}" type="datetimeFigureOut">
              <a:rPr lang="cs-CZ" smtClean="0"/>
              <a:t>19.02.2020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29F85-EBC6-4899-84CB-6F8F263CD08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061727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4954" y="2603500"/>
            <a:ext cx="4825158" cy="3416301"/>
          </a:xfrm>
        </p:spPr>
        <p:txBody>
          <a:bodyPr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12" y="2603500"/>
            <a:ext cx="4825159" cy="3416300"/>
          </a:xfrm>
        </p:spPr>
        <p:txBody>
          <a:bodyPr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39DA08-FF1C-472D-AC8E-99C4A06DD66B}" type="datetimeFigureOut">
              <a:rPr lang="cs-CZ" smtClean="0"/>
              <a:t>19.02.2020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29F85-EBC6-4899-84CB-6F8F263CD08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491665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482515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179762"/>
            <a:ext cx="4825158" cy="2840039"/>
          </a:xfrm>
        </p:spPr>
        <p:txBody>
          <a:bodyPr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12" y="2603500"/>
            <a:ext cx="482515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2" y="3179762"/>
            <a:ext cx="4825159" cy="2840039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39DA08-FF1C-472D-AC8E-99C4A06DD66B}" type="datetimeFigureOut">
              <a:rPr lang="cs-CZ" smtClean="0"/>
              <a:t>19.02.2020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29F85-EBC6-4899-84CB-6F8F263CD08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571489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761413" cy="706964"/>
          </a:xfrm>
        </p:spPr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39DA08-FF1C-472D-AC8E-99C4A06DD66B}" type="datetimeFigureOut">
              <a:rPr lang="cs-CZ" smtClean="0"/>
              <a:t>19.02.2020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29F85-EBC6-4899-84CB-6F8F263CD08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633135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39DA08-FF1C-472D-AC8E-99C4A06DD66B}" type="datetimeFigureOut">
              <a:rPr lang="cs-CZ" smtClean="0"/>
              <a:t>19.02.2020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Rectangle 6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29F85-EBC6-4899-84CB-6F8F263CD08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180367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295400"/>
            <a:ext cx="2793158" cy="16002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1146" y="1447800"/>
            <a:ext cx="5190066" cy="4572000"/>
          </a:xfrm>
        </p:spPr>
        <p:txBody>
          <a:bodyPr anchor="ctr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129280"/>
            <a:ext cx="2793158" cy="2895599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39DA08-FF1C-472D-AC8E-99C4A06DD66B}" type="datetimeFigureOut">
              <a:rPr lang="cs-CZ" smtClean="0"/>
              <a:t>19.02.2020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29F85-EBC6-4899-84CB-6F8F263CD08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487704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693333"/>
            <a:ext cx="3865134" cy="1735667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0" y="1143000"/>
            <a:ext cx="3227193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marL="0" lvl="0" indent="0" algn="ctr">
              <a:buNone/>
            </a:pPr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39DA08-FF1C-472D-AC8E-99C4A06DD66B}" type="datetimeFigureOut">
              <a:rPr lang="cs-CZ" smtClean="0"/>
              <a:t>19.02.2020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29F85-EBC6-4899-84CB-6F8F263CD08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118591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7" name="Rectangle 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4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4" y="973668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8761413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3104" y="6391838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5339DA08-FF1C-472D-AC8E-99C4A06DD66B}" type="datetimeFigureOut">
              <a:rPr lang="cs-CZ" smtClean="0"/>
              <a:t>19.02.2020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61110" y="6391838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1" i="0">
                <a:solidFill>
                  <a:schemeClr val="accent1"/>
                </a:solidFill>
              </a:defRPr>
            </a:lvl1pPr>
          </a:lstStyle>
          <a:p>
            <a:endParaRPr lang="cs-CZ"/>
          </a:p>
        </p:txBody>
      </p:sp>
      <p:sp>
        <p:nvSpPr>
          <p:cNvPr id="21" name="Rectangle 2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</a:defRPr>
            </a:lvl1pPr>
          </a:lstStyle>
          <a:p>
            <a:fld id="{29029F85-EBC6-4899-84CB-6F8F263CD08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792129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493003" y="2486214"/>
            <a:ext cx="9144000" cy="2387600"/>
          </a:xfrm>
        </p:spPr>
        <p:txBody>
          <a:bodyPr>
            <a:normAutofit fontScale="90000"/>
          </a:bodyPr>
          <a:lstStyle/>
          <a:p>
            <a:pPr algn="ctr"/>
            <a:r>
              <a:rPr lang="cs-CZ" b="1" cap="small" dirty="0" smtClean="0">
                <a:latin typeface="Arial Black" panose="020B0A04020102020204" pitchFamily="34" charset="0"/>
                <a:cs typeface="Arial" panose="020B0604020202020204" pitchFamily="34" charset="0"/>
              </a:rPr>
              <a:t>Aktuální situace</a:t>
            </a:r>
            <a:br>
              <a:rPr lang="cs-CZ" b="1" cap="small" dirty="0" smtClean="0">
                <a:latin typeface="Arial Black" panose="020B0A04020102020204" pitchFamily="34" charset="0"/>
                <a:cs typeface="Arial" panose="020B0604020202020204" pitchFamily="34" charset="0"/>
              </a:rPr>
            </a:br>
            <a:r>
              <a:rPr lang="cs-CZ" b="1" cap="small" dirty="0" smtClean="0">
                <a:latin typeface="Arial Black" panose="020B0A04020102020204" pitchFamily="34" charset="0"/>
                <a:cs typeface="Arial" panose="020B0604020202020204" pitchFamily="34" charset="0"/>
              </a:rPr>
              <a:t>v oblasti krátkodobých ubytovacích služeb</a:t>
            </a:r>
            <a:endParaRPr lang="cs-CZ" b="1" cap="small" dirty="0"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7764" y="1080975"/>
            <a:ext cx="1443957" cy="14439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02029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1405467" y="1363050"/>
            <a:ext cx="8619066" cy="459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1500"/>
              </a:lnSpc>
              <a:spcAft>
                <a:spcPts val="0"/>
              </a:spcAft>
            </a:pPr>
            <a:r>
              <a:rPr lang="cs-CZ" b="1" dirty="0">
                <a:solidFill>
                  <a:srgbClr val="000000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Změna živnostenského zákona</a:t>
            </a:r>
            <a:endParaRPr lang="cs-CZ" sz="1600" dirty="0">
              <a:solidFill>
                <a:srgbClr val="000000"/>
              </a:solidFill>
              <a:latin typeface="+mj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ts val="1500"/>
              </a:lnSpc>
              <a:spcAft>
                <a:spcPts val="0"/>
              </a:spcAft>
            </a:pPr>
            <a:r>
              <a:rPr lang="cs-CZ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cs-CZ" sz="1600" dirty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ts val="1500"/>
              </a:lnSpc>
              <a:spcAft>
                <a:spcPts val="0"/>
              </a:spcAft>
            </a:pPr>
            <a:r>
              <a:rPr lang="cs-CZ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cs-CZ" sz="1600" dirty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270510" algn="just">
              <a:lnSpc>
                <a:spcPts val="1500"/>
              </a:lnSpc>
              <a:spcAft>
                <a:spcPts val="0"/>
              </a:spcAft>
            </a:pPr>
            <a:r>
              <a:rPr lang="cs-CZ" sz="1400" b="1" dirty="0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Zákon č. 455/1991 Sb., o živnostenském podnikání (živnostenský zákon), ve znění pozdějších předpisů se doplňuje takto: </a:t>
            </a:r>
          </a:p>
          <a:p>
            <a:pPr indent="270510" algn="just">
              <a:lnSpc>
                <a:spcPts val="1500"/>
              </a:lnSpc>
              <a:spcAft>
                <a:spcPts val="0"/>
              </a:spcAft>
            </a:pPr>
            <a:r>
              <a:rPr lang="cs-CZ" sz="1400" b="1" dirty="0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pPr indent="270510" algn="just">
              <a:lnSpc>
                <a:spcPts val="1500"/>
              </a:lnSpc>
              <a:spcAft>
                <a:spcPts val="0"/>
              </a:spcAft>
            </a:pPr>
            <a:r>
              <a:rPr lang="cs-CZ" sz="1400" b="1" dirty="0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Za § 18 se vkládá nový § 18a, který zní: </a:t>
            </a:r>
          </a:p>
          <a:p>
            <a:pPr indent="270510" algn="just">
              <a:lnSpc>
                <a:spcPts val="1500"/>
              </a:lnSpc>
              <a:spcAft>
                <a:spcPts val="0"/>
              </a:spcAft>
            </a:pPr>
            <a:r>
              <a:rPr lang="cs-CZ" sz="1400" b="1" dirty="0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pPr algn="ctr">
              <a:lnSpc>
                <a:spcPts val="1500"/>
              </a:lnSpc>
              <a:spcAft>
                <a:spcPts val="0"/>
              </a:spcAft>
            </a:pPr>
            <a:r>
              <a:rPr lang="cs-CZ" sz="1400" b="1" dirty="0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„§ 18a</a:t>
            </a:r>
          </a:p>
          <a:p>
            <a:pPr marL="457200" algn="just">
              <a:lnSpc>
                <a:spcPts val="1500"/>
              </a:lnSpc>
              <a:spcAft>
                <a:spcPts val="0"/>
              </a:spcAft>
            </a:pPr>
            <a:r>
              <a:rPr lang="cs-CZ" sz="1400" b="1" dirty="0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pPr algn="just">
              <a:lnSpc>
                <a:spcPts val="1500"/>
              </a:lnSpc>
              <a:spcAft>
                <a:spcPts val="0"/>
              </a:spcAft>
            </a:pPr>
            <a:r>
              <a:rPr lang="cs-CZ" sz="1400" b="1" dirty="0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(1) Obec může za účelem regulace ubytovacích služeb podle Přílohy č. 4 obor činnosti č. 55 v bytových domech, rodinných domech nebo ve stavbách pro rodinnou rekreaci vydat nařízení obce. </a:t>
            </a:r>
          </a:p>
          <a:p>
            <a:pPr marL="457200" algn="just">
              <a:lnSpc>
                <a:spcPts val="1500"/>
              </a:lnSpc>
              <a:spcAft>
                <a:spcPts val="0"/>
              </a:spcAft>
            </a:pPr>
            <a:r>
              <a:rPr lang="cs-CZ" sz="1400" b="1" dirty="0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pPr algn="just">
              <a:lnSpc>
                <a:spcPts val="1500"/>
              </a:lnSpc>
              <a:spcAft>
                <a:spcPts val="0"/>
              </a:spcAft>
            </a:pPr>
            <a:r>
              <a:rPr lang="cs-CZ" sz="1400" b="1" dirty="0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(2) Nařízením podle odstavce 1 může obec stanovit:</a:t>
            </a:r>
          </a:p>
          <a:p>
            <a:pPr algn="just">
              <a:lnSpc>
                <a:spcPts val="1500"/>
              </a:lnSpc>
              <a:spcAft>
                <a:spcPts val="0"/>
              </a:spcAft>
            </a:pPr>
            <a:r>
              <a:rPr lang="cs-CZ" sz="1400" b="1" dirty="0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pPr marL="342900" indent="-342900" algn="just">
              <a:lnSpc>
                <a:spcPts val="1500"/>
              </a:lnSpc>
              <a:spcAft>
                <a:spcPts val="0"/>
              </a:spcAft>
              <a:buAutoNum type="alphaLcParenR"/>
            </a:pPr>
            <a:r>
              <a:rPr lang="cs-CZ" sz="1400" b="1" dirty="0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období</a:t>
            </a:r>
            <a:r>
              <a:rPr lang="cs-CZ" sz="1400" b="1" dirty="0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, ve kterém je poskytování ubytovacích služeb v bytových domech, rodinných domech nebo ve stavbách pro rodinnou rekreaci </a:t>
            </a:r>
            <a:r>
              <a:rPr lang="cs-CZ" sz="1400" b="1" dirty="0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zakázáno,</a:t>
            </a:r>
          </a:p>
          <a:p>
            <a:pPr marL="342900" indent="-342900" algn="just">
              <a:lnSpc>
                <a:spcPts val="1500"/>
              </a:lnSpc>
              <a:spcBef>
                <a:spcPts val="600"/>
              </a:spcBef>
              <a:spcAft>
                <a:spcPts val="0"/>
              </a:spcAft>
              <a:buAutoNum type="alphaLcParenR"/>
            </a:pPr>
            <a:r>
              <a:rPr lang="cs-CZ" sz="1400" b="1" dirty="0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podmínky</a:t>
            </a:r>
            <a:r>
              <a:rPr lang="cs-CZ" sz="1400" b="1" dirty="0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, za jakých je možné poskytování ubytovacích služeb v bytových domech, rodinných domech nebo ve stavbách pro rodinnou rekreaci, a to maximální počet současně ubytovaných osob nebo maximální počet přenocování v jednom kalendářním roce v jedné bytové jednotce nebo stavbě pro rodinnou </a:t>
            </a:r>
            <a:r>
              <a:rPr lang="cs-CZ" sz="1400" b="1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rekreaci</a:t>
            </a:r>
            <a:r>
              <a:rPr lang="cs-CZ" sz="1400" b="1" smtClean="0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.“</a:t>
            </a:r>
            <a:endParaRPr lang="cs-CZ" sz="1400" b="1" dirty="0">
              <a:solidFill>
                <a:srgbClr val="000000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ts val="1500"/>
              </a:lnSpc>
              <a:spcAft>
                <a:spcPts val="0"/>
              </a:spcAft>
              <a:buAutoNum type="alphaLcParenR"/>
            </a:pPr>
            <a:endParaRPr lang="cs-CZ" sz="1600" dirty="0">
              <a:solidFill>
                <a:srgbClr val="000000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81003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602629" y="811743"/>
            <a:ext cx="8761413" cy="706964"/>
          </a:xfrm>
        </p:spPr>
        <p:txBody>
          <a:bodyPr/>
          <a:lstStyle/>
          <a:p>
            <a:pPr algn="ctr">
              <a:lnSpc>
                <a:spcPct val="150000"/>
              </a:lnSpc>
            </a:pPr>
            <a:r>
              <a:rPr lang="cs-CZ" b="1" dirty="0" smtClean="0">
                <a:latin typeface="Arial Black" panose="020B0A04020102020204" pitchFamily="34" charset="0"/>
              </a:rPr>
              <a:t>1. </a:t>
            </a:r>
            <a:r>
              <a:rPr lang="cs-CZ" b="1" dirty="0" smtClean="0">
                <a:latin typeface="Arial Black" panose="020B0A04020102020204" pitchFamily="34" charset="0"/>
              </a:rPr>
              <a:t>SITUACE NA PŮDĚ </a:t>
            </a:r>
            <a:r>
              <a:rPr lang="cs-CZ" b="1" cap="all" dirty="0" smtClean="0">
                <a:latin typeface="Arial Black" panose="020B0A04020102020204" pitchFamily="34" charset="0"/>
              </a:rPr>
              <a:t>orgánů</a:t>
            </a:r>
            <a:r>
              <a:rPr lang="cs-CZ" b="1" dirty="0" smtClean="0">
                <a:latin typeface="Arial Black" panose="020B0A04020102020204" pitchFamily="34" charset="0"/>
              </a:rPr>
              <a:t> EU</a:t>
            </a:r>
            <a:endParaRPr lang="cs-CZ" b="1" dirty="0">
              <a:latin typeface="Arial Black" panose="020B0A04020102020204" pitchFamily="34" charset="0"/>
            </a:endParaRPr>
          </a:p>
        </p:txBody>
      </p:sp>
      <p:sp>
        <p:nvSpPr>
          <p:cNvPr id="11" name="Zástupný symbol pro text 10"/>
          <p:cNvSpPr>
            <a:spLocks noGrp="1"/>
          </p:cNvSpPr>
          <p:nvPr>
            <p:ph type="body" sz="quarter" idx="3"/>
          </p:nvPr>
        </p:nvSpPr>
        <p:spPr>
          <a:xfrm>
            <a:off x="616381" y="2524490"/>
            <a:ext cx="11127783" cy="699158"/>
          </a:xfrm>
        </p:spPr>
        <p:txBody>
          <a:bodyPr/>
          <a:lstStyle/>
          <a:p>
            <a:pPr algn="ctr"/>
            <a:r>
              <a:rPr lang="cs-CZ" sz="3600" b="1" dirty="0">
                <a:solidFill>
                  <a:schemeClr val="tx1"/>
                </a:solidFill>
              </a:rPr>
              <a:t>Připravovaná jednání</a:t>
            </a:r>
          </a:p>
        </p:txBody>
      </p:sp>
      <p:sp>
        <p:nvSpPr>
          <p:cNvPr id="12" name="Zástupný symbol pro obsah 11"/>
          <p:cNvSpPr>
            <a:spLocks noGrp="1"/>
          </p:cNvSpPr>
          <p:nvPr>
            <p:ph sz="quarter" idx="4"/>
          </p:nvPr>
        </p:nvSpPr>
        <p:spPr>
          <a:xfrm>
            <a:off x="616381" y="3417378"/>
            <a:ext cx="11127783" cy="3440622"/>
          </a:xfrm>
        </p:spPr>
        <p:txBody>
          <a:bodyPr>
            <a:normAutofit fontScale="85000" lnSpcReduction="20000"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cs-CZ" sz="2400" b="1" dirty="0" smtClean="0">
                <a:solidFill>
                  <a:srgbClr val="FF0000"/>
                </a:solidFill>
              </a:rPr>
              <a:t>Bilaterální jednání </a:t>
            </a:r>
            <a:r>
              <a:rPr lang="cs-CZ" sz="2400" b="1" dirty="0" smtClean="0"/>
              <a:t>s odpovědnými evropskými komisaři </a:t>
            </a:r>
          </a:p>
          <a:p>
            <a:pPr marL="1162050" indent="-541338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cs-CZ" sz="2400" b="1" dirty="0" err="1" smtClean="0"/>
              <a:t>Margrethe</a:t>
            </a:r>
            <a:r>
              <a:rPr lang="cs-CZ" sz="2400" b="1" dirty="0" smtClean="0"/>
              <a:t> </a:t>
            </a:r>
            <a:r>
              <a:rPr lang="cs-CZ" sz="2400" b="1" dirty="0" err="1"/>
              <a:t>Verstager</a:t>
            </a:r>
            <a:r>
              <a:rPr lang="cs-CZ" sz="2400" b="1" dirty="0"/>
              <a:t> </a:t>
            </a:r>
            <a:r>
              <a:rPr lang="cs-CZ" sz="2400" b="1" dirty="0" smtClean="0"/>
              <a:t> - komisařka odpovědná </a:t>
            </a:r>
            <a:r>
              <a:rPr lang="cs-CZ" sz="2400" b="1" dirty="0"/>
              <a:t>za digitální </a:t>
            </a:r>
            <a:r>
              <a:rPr lang="cs-CZ" sz="2400" b="1" dirty="0" smtClean="0"/>
              <a:t>politiku</a:t>
            </a:r>
          </a:p>
          <a:p>
            <a:pPr marL="1162050" indent="-541338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cs-CZ" sz="2400" b="1" dirty="0" err="1" smtClean="0"/>
              <a:t>Thierry</a:t>
            </a:r>
            <a:r>
              <a:rPr lang="cs-CZ" sz="2400" b="1" dirty="0" smtClean="0"/>
              <a:t> </a:t>
            </a:r>
            <a:r>
              <a:rPr lang="cs-CZ" sz="2400" b="1" dirty="0"/>
              <a:t>Breton </a:t>
            </a:r>
            <a:r>
              <a:rPr lang="cs-CZ" sz="2400" b="1" dirty="0" smtClean="0"/>
              <a:t>– komisař odpovědný </a:t>
            </a:r>
            <a:r>
              <a:rPr lang="cs-CZ" sz="2400" b="1" dirty="0"/>
              <a:t>za vnitřní </a:t>
            </a:r>
            <a:r>
              <a:rPr lang="cs-CZ" sz="2400" b="1" dirty="0" smtClean="0"/>
              <a:t>trh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cs-CZ" sz="2400" b="1" dirty="0">
                <a:solidFill>
                  <a:srgbClr val="FF0000"/>
                </a:solidFill>
              </a:rPr>
              <a:t>S</a:t>
            </a:r>
            <a:r>
              <a:rPr lang="cs-CZ" sz="2400" b="1" dirty="0" smtClean="0">
                <a:solidFill>
                  <a:srgbClr val="FF0000"/>
                </a:solidFill>
              </a:rPr>
              <a:t>etkání </a:t>
            </a:r>
            <a:r>
              <a:rPr lang="cs-CZ" sz="2400" b="1" dirty="0">
                <a:solidFill>
                  <a:srgbClr val="FF0000"/>
                </a:solidFill>
              </a:rPr>
              <a:t>se zástupci Evropského parlamentu i Evropské komise</a:t>
            </a:r>
            <a:r>
              <a:rPr lang="cs-CZ" sz="2400" b="1" dirty="0"/>
              <a:t> ohledně připravovaného </a:t>
            </a:r>
            <a:r>
              <a:rPr lang="cs-CZ" sz="2400" b="1" dirty="0" smtClean="0"/>
              <a:t>Aktu o digitálních službách, který bude pokrývat i problematiku platforem  nabízejících krátkodobé ubytovací služby. Evropská komise by ráda měla tento akt hotov do konce tohoto roku.</a:t>
            </a:r>
            <a:endParaRPr lang="cs-CZ" sz="2400" b="1" dirty="0"/>
          </a:p>
        </p:txBody>
      </p:sp>
    </p:spTree>
    <p:extLst>
      <p:ext uri="{BB962C8B-B14F-4D97-AF65-F5344CB8AC3E}">
        <p14:creationId xmlns:p14="http://schemas.microsoft.com/office/powerpoint/2010/main" val="28156209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b="1" dirty="0" smtClean="0">
                <a:latin typeface="Arial Black" panose="020B0A04020102020204" pitchFamily="34" charset="0"/>
              </a:rPr>
              <a:t>2. </a:t>
            </a:r>
            <a:r>
              <a:rPr lang="cs-CZ" b="1" dirty="0">
                <a:latin typeface="Arial Black" panose="020B0A04020102020204" pitchFamily="34" charset="0"/>
              </a:rPr>
              <a:t>SITUACE NA PŮDĚ </a:t>
            </a:r>
            <a:r>
              <a:rPr lang="cs-CZ" b="1" cap="all" dirty="0" smtClean="0">
                <a:latin typeface="Arial Black" panose="020B0A04020102020204" pitchFamily="34" charset="0"/>
              </a:rPr>
              <a:t>členských států </a:t>
            </a:r>
            <a:r>
              <a:rPr lang="cs-CZ" b="1" dirty="0" smtClean="0">
                <a:latin typeface="Arial Black" panose="020B0A04020102020204" pitchFamily="34" charset="0"/>
              </a:rPr>
              <a:t>EU</a:t>
            </a:r>
            <a:endParaRPr lang="cs-CZ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154954" y="2758698"/>
            <a:ext cx="10003826" cy="1270861"/>
          </a:xfrm>
        </p:spPr>
        <p:txBody>
          <a:bodyPr/>
          <a:lstStyle/>
          <a:p>
            <a:pPr algn="ctr"/>
            <a:r>
              <a:rPr lang="cs-CZ" sz="3200" b="1" dirty="0">
                <a:solidFill>
                  <a:schemeClr val="tx1"/>
                </a:solidFill>
              </a:rPr>
              <a:t>Města, která se již připojila k výzvě </a:t>
            </a:r>
            <a:r>
              <a:rPr lang="cs-CZ" sz="3200" b="1" dirty="0" smtClean="0">
                <a:solidFill>
                  <a:schemeClr val="tx1"/>
                </a:solidFill>
              </a:rPr>
              <a:t>směrované k Evropské komisi </a:t>
            </a:r>
            <a:r>
              <a:rPr lang="cs-CZ" sz="3200" b="1" dirty="0">
                <a:solidFill>
                  <a:schemeClr val="tx1"/>
                </a:solidFill>
              </a:rPr>
              <a:t>nebo u nichž probíhá schvalovací proces o přistoupení k </a:t>
            </a:r>
            <a:r>
              <a:rPr lang="cs-CZ" sz="3200" b="1" dirty="0" smtClean="0">
                <a:solidFill>
                  <a:schemeClr val="tx1"/>
                </a:solidFill>
              </a:rPr>
              <a:t>výzvě (20)</a:t>
            </a:r>
            <a:endParaRPr lang="cs-CZ" sz="3200" b="1" dirty="0">
              <a:solidFill>
                <a:schemeClr val="tx1"/>
              </a:solidFill>
            </a:endParaRP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1154954" y="4339525"/>
            <a:ext cx="10003826" cy="2200759"/>
          </a:xfrm>
        </p:spPr>
        <p:txBody>
          <a:bodyPr>
            <a:normAutofit fontScale="55000" lnSpcReduction="20000"/>
          </a:bodyPr>
          <a:lstStyle/>
          <a:p>
            <a:pPr marL="0" indent="0" algn="just">
              <a:lnSpc>
                <a:spcPct val="170000"/>
              </a:lnSpc>
              <a:buNone/>
            </a:pPr>
            <a:r>
              <a:rPr lang="cs-CZ" sz="4400" b="1" dirty="0">
                <a:solidFill>
                  <a:schemeClr val="tx1"/>
                </a:solidFill>
              </a:rPr>
              <a:t>Amsterodam, Athény, Barcelona, Berlín, Bordeaux, Brusel, Frankfurt, Florencie, Helsinky, Kolín n/R, Krakov, Milán, Mnichov, Paříž, Porto, Praha, Utrecht, Valencie, Varšava, Vídeň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765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ástupný symbol pro obsah 3"/>
          <p:cNvSpPr txBox="1">
            <a:spLocks/>
          </p:cNvSpPr>
          <p:nvPr/>
        </p:nvSpPr>
        <p:spPr>
          <a:xfrm>
            <a:off x="1097804" y="1304925"/>
            <a:ext cx="10003826" cy="5197259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cs-CZ" b="1" dirty="0" err="1" smtClean="0"/>
              <a:t>Airbnb</a:t>
            </a:r>
            <a:r>
              <a:rPr lang="cs-CZ" b="1" dirty="0" smtClean="0"/>
              <a:t> na počátku roku 2020 rozeslala dopis, v němž deklaruje svou a ochotu ke spolupráci ve všech možných oblastech. </a:t>
            </a: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cs-CZ" b="1" spc="-100" dirty="0" smtClean="0"/>
              <a:t>Mezi městy panuje shoda na tom, že primárním krokem je (a to z dopisu nevyplývá), že by </a:t>
            </a:r>
            <a:r>
              <a:rPr lang="cs-CZ" b="1" spc="-100" dirty="0" err="1" smtClean="0"/>
              <a:t>Airbnb</a:t>
            </a:r>
            <a:r>
              <a:rPr lang="cs-CZ" b="1" spc="-100" dirty="0" smtClean="0"/>
              <a:t> (a další platformy) měla </a:t>
            </a:r>
            <a:r>
              <a:rPr lang="cs-CZ" b="1" spc="-100" dirty="0" smtClean="0">
                <a:solidFill>
                  <a:srgbClr val="FF0000"/>
                </a:solidFill>
              </a:rPr>
              <a:t>sdílet s městy veškeré údaje o hostitelích a hostech</a:t>
            </a:r>
            <a:r>
              <a:rPr lang="cs-CZ" b="1" spc="-100" dirty="0" smtClean="0"/>
              <a:t>.</a:t>
            </a: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cs-CZ" b="1" dirty="0" smtClean="0"/>
              <a:t>Nizozemsko - soud rozhodl, </a:t>
            </a:r>
            <a:r>
              <a:rPr lang="cs-CZ" b="1" dirty="0"/>
              <a:t>že všechny krátkodobé pronájmy budou považovány za praktiku, která danou nemovitost vyvádí z bytového </a:t>
            </a:r>
            <a:r>
              <a:rPr lang="cs-CZ" b="1" dirty="0" smtClean="0"/>
              <a:t>fondu. Prakticky to znamená, že  bez speciálního povolení (které zatím neexistuje) jsou všechny </a:t>
            </a:r>
            <a:r>
              <a:rPr lang="cs-CZ" b="1" dirty="0"/>
              <a:t>krátkodobé pronájmy </a:t>
            </a:r>
            <a:r>
              <a:rPr lang="cs-CZ" b="1" dirty="0" smtClean="0"/>
              <a:t>v tuto chvíli v</a:t>
            </a:r>
            <a:r>
              <a:rPr lang="cs-CZ" b="1" dirty="0"/>
              <a:t> Amsterdamu </a:t>
            </a:r>
            <a:r>
              <a:rPr lang="cs-CZ" b="1" dirty="0" smtClean="0"/>
              <a:t>ilegální.</a:t>
            </a: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cs-CZ" b="1" spc="-100" dirty="0" smtClean="0"/>
              <a:t>Berlín (podobně jako Praha) přerušil dočasně jednání s </a:t>
            </a:r>
            <a:r>
              <a:rPr lang="cs-CZ" b="1" spc="-100" dirty="0" err="1" smtClean="0"/>
              <a:t>Airbnb</a:t>
            </a:r>
            <a:r>
              <a:rPr lang="cs-CZ" b="1" spc="-100" dirty="0" smtClean="0"/>
              <a:t> kvůli neochotě sdílet údaje.</a:t>
            </a: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cs-CZ" b="1" dirty="0" smtClean="0"/>
              <a:t>Vídeň </a:t>
            </a:r>
            <a:r>
              <a:rPr lang="cs-CZ" b="1" dirty="0"/>
              <a:t>připravuje novou technickou platformu pro sdíleni </a:t>
            </a:r>
            <a:r>
              <a:rPr lang="cs-CZ" b="1" dirty="0" smtClean="0"/>
              <a:t>údajů o krátkodobých pronájmech a rakouská vláda zvažuje </a:t>
            </a:r>
            <a:r>
              <a:rPr lang="cs-CZ" b="1" dirty="0"/>
              <a:t>zavedení vlastního registračního </a:t>
            </a:r>
            <a:r>
              <a:rPr lang="cs-CZ" b="1" dirty="0" smtClean="0"/>
              <a:t>systému. </a:t>
            </a:r>
            <a:endParaRPr lang="cs-CZ" b="1" dirty="0"/>
          </a:p>
        </p:txBody>
      </p:sp>
      <p:sp>
        <p:nvSpPr>
          <p:cNvPr id="8" name="Obdélník 7"/>
          <p:cNvSpPr/>
          <p:nvPr/>
        </p:nvSpPr>
        <p:spPr>
          <a:xfrm>
            <a:off x="3430596" y="289010"/>
            <a:ext cx="4397359" cy="89665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cs-CZ" sz="4000" b="1" cap="small" dirty="0" smtClean="0"/>
              <a:t>Aktuality z Evropy</a:t>
            </a:r>
          </a:p>
        </p:txBody>
      </p:sp>
    </p:spTree>
    <p:extLst>
      <p:ext uri="{BB962C8B-B14F-4D97-AF65-F5344CB8AC3E}">
        <p14:creationId xmlns:p14="http://schemas.microsoft.com/office/powerpoint/2010/main" val="32921417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431179" y="906993"/>
            <a:ext cx="8761413" cy="706964"/>
          </a:xfrm>
        </p:spPr>
        <p:txBody>
          <a:bodyPr/>
          <a:lstStyle/>
          <a:p>
            <a:r>
              <a:rPr lang="cs-CZ" b="1" dirty="0" smtClean="0">
                <a:latin typeface="Arial Black" panose="020B0A04020102020204" pitchFamily="34" charset="0"/>
              </a:rPr>
              <a:t>3. </a:t>
            </a:r>
            <a:r>
              <a:rPr lang="cs-CZ" b="1" cap="all" dirty="0" smtClean="0">
                <a:latin typeface="Arial Black" panose="020B0A04020102020204" pitchFamily="34" charset="0"/>
              </a:rPr>
              <a:t>Aktuální</a:t>
            </a:r>
            <a:r>
              <a:rPr lang="cs-CZ" b="1" dirty="0" smtClean="0">
                <a:latin typeface="Arial Black" panose="020B0A04020102020204" pitchFamily="34" charset="0"/>
              </a:rPr>
              <a:t> SITUACE V PRAZE</a:t>
            </a:r>
            <a:endParaRPr lang="cs-CZ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533399" y="2603500"/>
            <a:ext cx="11068051" cy="576262"/>
          </a:xfrm>
        </p:spPr>
        <p:txBody>
          <a:bodyPr/>
          <a:lstStyle/>
          <a:p>
            <a:r>
              <a:rPr lang="cs-CZ" b="1" dirty="0">
                <a:solidFill>
                  <a:schemeClr val="tx1"/>
                </a:solidFill>
              </a:rPr>
              <a:t>Počty nabídek krátkodobého ubytování v Praze a městských </a:t>
            </a:r>
            <a:r>
              <a:rPr lang="cs-CZ" b="1" dirty="0" smtClean="0">
                <a:solidFill>
                  <a:schemeClr val="tx1"/>
                </a:solidFill>
              </a:rPr>
              <a:t>částech</a:t>
            </a:r>
            <a:endParaRPr lang="cs-CZ" b="1" dirty="0">
              <a:solidFill>
                <a:schemeClr val="tx1"/>
              </a:solidFill>
            </a:endParaRPr>
          </a:p>
          <a:p>
            <a:pPr algn="ctr"/>
            <a:r>
              <a:rPr lang="cs-CZ" sz="1600" dirty="0" smtClean="0">
                <a:solidFill>
                  <a:schemeClr val="tx1"/>
                </a:solidFill>
              </a:rPr>
              <a:t>(podle údajů AirDNA.co)</a:t>
            </a:r>
            <a:endParaRPr lang="cs-CZ" sz="1600" dirty="0">
              <a:solidFill>
                <a:schemeClr val="tx1"/>
              </a:solidFill>
            </a:endParaRP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533399" y="3390900"/>
            <a:ext cx="4981576" cy="204787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cs-CZ" b="1" u="sng" dirty="0" smtClean="0"/>
              <a:t>Praha celkem - 13</a:t>
            </a:r>
            <a:r>
              <a:rPr lang="cs-CZ" b="1" u="sng" dirty="0"/>
              <a:t> 116 nabídek </a:t>
            </a:r>
            <a:endParaRPr lang="cs-CZ" b="1" u="sng" dirty="0" smtClean="0"/>
          </a:p>
          <a:p>
            <a:pPr>
              <a:tabLst>
                <a:tab pos="3228975" algn="l"/>
              </a:tabLst>
            </a:pPr>
            <a:r>
              <a:rPr lang="cs-CZ" b="1" dirty="0" smtClean="0"/>
              <a:t>10 989 celé byty	84 </a:t>
            </a:r>
            <a:r>
              <a:rPr lang="cs-CZ" b="1" dirty="0"/>
              <a:t>%</a:t>
            </a:r>
          </a:p>
          <a:p>
            <a:pPr>
              <a:tabLst>
                <a:tab pos="3228975" algn="l"/>
              </a:tabLst>
            </a:pPr>
            <a:r>
              <a:rPr lang="cs-CZ" b="1" dirty="0"/>
              <a:t>1955 vlastní </a:t>
            </a:r>
            <a:r>
              <a:rPr lang="cs-CZ" b="1" dirty="0" smtClean="0"/>
              <a:t>pokoje	15 </a:t>
            </a:r>
            <a:r>
              <a:rPr lang="cs-CZ" b="1" dirty="0"/>
              <a:t>%</a:t>
            </a:r>
          </a:p>
          <a:p>
            <a:pPr>
              <a:tabLst>
                <a:tab pos="3409950" algn="l"/>
              </a:tabLst>
            </a:pPr>
            <a:r>
              <a:rPr lang="cs-CZ" b="1" dirty="0"/>
              <a:t>172 sdílené pokoje </a:t>
            </a:r>
            <a:r>
              <a:rPr lang="cs-CZ" b="1" dirty="0" smtClean="0"/>
              <a:t>	1%</a:t>
            </a:r>
          </a:p>
          <a:p>
            <a:pPr>
              <a:tabLst>
                <a:tab pos="3409950" algn="l"/>
              </a:tabLst>
            </a:pPr>
            <a:endParaRPr lang="cs-CZ" b="1" dirty="0"/>
          </a:p>
          <a:p>
            <a:pPr marL="0" indent="0">
              <a:lnSpc>
                <a:spcPct val="120000"/>
              </a:lnSpc>
              <a:buNone/>
              <a:tabLst>
                <a:tab pos="3409950" algn="l"/>
              </a:tabLst>
            </a:pPr>
            <a:r>
              <a:rPr lang="cs-CZ" b="1" dirty="0" smtClean="0"/>
              <a:t>Průměrná obsazenost v lednu poklesla na 52 % (oproti červencovým 84 %).</a:t>
            </a:r>
            <a:endParaRPr lang="cs-CZ" b="1" dirty="0"/>
          </a:p>
        </p:txBody>
      </p:sp>
      <p:sp>
        <p:nvSpPr>
          <p:cNvPr id="7" name="Obdélník 6"/>
          <p:cNvSpPr/>
          <p:nvPr/>
        </p:nvSpPr>
        <p:spPr>
          <a:xfrm>
            <a:off x="5991224" y="3189287"/>
            <a:ext cx="5267326" cy="37918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cs-CZ" b="1" u="sng" dirty="0" smtClean="0"/>
              <a:t>Nejžádanější městské části</a:t>
            </a:r>
          </a:p>
          <a:p>
            <a:pPr>
              <a:lnSpc>
                <a:spcPct val="120000"/>
              </a:lnSpc>
              <a:spcBef>
                <a:spcPts val="600"/>
              </a:spcBef>
            </a:pPr>
            <a:r>
              <a:rPr lang="cs-CZ" b="1" dirty="0" smtClean="0"/>
              <a:t>Městská část	počet nabídek	celé byty</a:t>
            </a:r>
          </a:p>
          <a:p>
            <a:pPr>
              <a:lnSpc>
                <a:spcPct val="120000"/>
              </a:lnSpc>
              <a:spcBef>
                <a:spcPts val="600"/>
              </a:spcBef>
              <a:tabLst>
                <a:tab pos="2152650" algn="l"/>
                <a:tab pos="3943350" algn="l"/>
              </a:tabLst>
            </a:pPr>
            <a:r>
              <a:rPr lang="cs-CZ" b="1" dirty="0" smtClean="0"/>
              <a:t>Nové Město 	2990	88%</a:t>
            </a:r>
          </a:p>
          <a:p>
            <a:pPr>
              <a:lnSpc>
                <a:spcPct val="120000"/>
              </a:lnSpc>
              <a:tabLst>
                <a:tab pos="2152650" algn="l"/>
                <a:tab pos="3943350" algn="l"/>
              </a:tabLst>
            </a:pPr>
            <a:r>
              <a:rPr lang="cs-CZ" b="1" dirty="0" smtClean="0"/>
              <a:t>Staré Město	1476</a:t>
            </a:r>
            <a:r>
              <a:rPr lang="cs-CZ" b="1" dirty="0"/>
              <a:t>	</a:t>
            </a:r>
            <a:r>
              <a:rPr lang="cs-CZ" b="1" dirty="0" smtClean="0"/>
              <a:t>89%</a:t>
            </a:r>
          </a:p>
          <a:p>
            <a:pPr>
              <a:lnSpc>
                <a:spcPct val="120000"/>
              </a:lnSpc>
              <a:tabLst>
                <a:tab pos="2152650" algn="l"/>
                <a:tab pos="3943350" algn="l"/>
              </a:tabLst>
            </a:pPr>
            <a:r>
              <a:rPr lang="cs-CZ" b="1" dirty="0" smtClean="0"/>
              <a:t>Žižkov	1423	86%</a:t>
            </a:r>
          </a:p>
          <a:p>
            <a:pPr>
              <a:lnSpc>
                <a:spcPct val="120000"/>
              </a:lnSpc>
              <a:tabLst>
                <a:tab pos="2152650" algn="l"/>
                <a:tab pos="3943350" algn="l"/>
              </a:tabLst>
            </a:pPr>
            <a:r>
              <a:rPr lang="cs-CZ" b="1" dirty="0" smtClean="0"/>
              <a:t>Vinohrady	1483</a:t>
            </a:r>
            <a:r>
              <a:rPr lang="cs-CZ" b="1" dirty="0"/>
              <a:t>	80%</a:t>
            </a:r>
          </a:p>
          <a:p>
            <a:pPr>
              <a:lnSpc>
                <a:spcPct val="120000"/>
              </a:lnSpc>
              <a:tabLst>
                <a:tab pos="2152650" algn="l"/>
                <a:tab pos="3943350" algn="l"/>
              </a:tabLst>
            </a:pPr>
            <a:r>
              <a:rPr lang="cs-CZ" b="1" dirty="0"/>
              <a:t>Smíchov	</a:t>
            </a:r>
            <a:r>
              <a:rPr lang="cs-CZ" b="1" dirty="0" smtClean="0"/>
              <a:t>  860</a:t>
            </a:r>
            <a:r>
              <a:rPr lang="cs-CZ" b="1" dirty="0"/>
              <a:t>	86%</a:t>
            </a:r>
          </a:p>
          <a:p>
            <a:pPr>
              <a:lnSpc>
                <a:spcPct val="120000"/>
              </a:lnSpc>
              <a:tabLst>
                <a:tab pos="2152650" algn="l"/>
                <a:tab pos="3943350" algn="l"/>
              </a:tabLst>
            </a:pPr>
            <a:r>
              <a:rPr lang="cs-CZ" b="1" dirty="0"/>
              <a:t>Malá Strana	</a:t>
            </a:r>
            <a:r>
              <a:rPr lang="cs-CZ" b="1" dirty="0" smtClean="0"/>
              <a:t>  588</a:t>
            </a:r>
            <a:r>
              <a:rPr lang="cs-CZ" b="1" dirty="0"/>
              <a:t>	85%</a:t>
            </a:r>
          </a:p>
          <a:p>
            <a:pPr>
              <a:lnSpc>
                <a:spcPct val="120000"/>
              </a:lnSpc>
              <a:tabLst>
                <a:tab pos="2152650" algn="l"/>
                <a:tab pos="3943350" algn="l"/>
              </a:tabLst>
            </a:pPr>
            <a:r>
              <a:rPr lang="cs-CZ" b="1" dirty="0" smtClean="0"/>
              <a:t>Holešovice	  535	87%</a:t>
            </a:r>
          </a:p>
          <a:p>
            <a:pPr>
              <a:lnSpc>
                <a:spcPct val="120000"/>
              </a:lnSpc>
              <a:tabLst>
                <a:tab pos="2152650" algn="l"/>
                <a:tab pos="3943350" algn="l"/>
              </a:tabLst>
            </a:pPr>
            <a:r>
              <a:rPr lang="cs-CZ" b="1" dirty="0" smtClean="0"/>
              <a:t>Karlín</a:t>
            </a:r>
            <a:r>
              <a:rPr lang="cs-CZ" b="1" dirty="0"/>
              <a:t>	</a:t>
            </a:r>
            <a:r>
              <a:rPr lang="cs-CZ" b="1" dirty="0" smtClean="0"/>
              <a:t>  500</a:t>
            </a:r>
            <a:r>
              <a:rPr lang="cs-CZ" b="1" dirty="0"/>
              <a:t>	95%</a:t>
            </a:r>
          </a:p>
          <a:p>
            <a:endParaRPr lang="cs-CZ" b="1" dirty="0"/>
          </a:p>
        </p:txBody>
      </p:sp>
    </p:spTree>
    <p:extLst>
      <p:ext uri="{BB962C8B-B14F-4D97-AF65-F5344CB8AC3E}">
        <p14:creationId xmlns:p14="http://schemas.microsoft.com/office/powerpoint/2010/main" val="29572494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b="1" dirty="0" smtClean="0">
                <a:latin typeface="Arial Black" panose="020B0A04020102020204" pitchFamily="34" charset="0"/>
              </a:rPr>
              <a:t>4. </a:t>
            </a:r>
            <a:r>
              <a:rPr lang="cs-CZ" b="1" cap="all" dirty="0" smtClean="0">
                <a:latin typeface="Arial Black" panose="020B0A04020102020204" pitchFamily="34" charset="0"/>
              </a:rPr>
              <a:t>Co připravujeme</a:t>
            </a:r>
            <a:endParaRPr lang="cs-CZ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237876" y="2736850"/>
            <a:ext cx="9763499" cy="576262"/>
          </a:xfrm>
        </p:spPr>
        <p:txBody>
          <a:bodyPr/>
          <a:lstStyle/>
          <a:p>
            <a:r>
              <a:rPr lang="cs-CZ" b="1" dirty="0" smtClean="0"/>
              <a:t>Na základě zkušeností a metod použitých v ostatních městech při přípravě legislativních opatření sledujeme tyto priority:</a:t>
            </a:r>
            <a:endParaRPr lang="cs-CZ" b="1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1154953" y="3675062"/>
            <a:ext cx="10113122" cy="2840039"/>
          </a:xfrm>
        </p:spPr>
        <p:txBody>
          <a:bodyPr>
            <a:normAutofit/>
          </a:bodyPr>
          <a:lstStyle/>
          <a:p>
            <a:r>
              <a:rPr lang="cs-CZ" b="1" dirty="0" smtClean="0"/>
              <a:t>Nechceme primárně omezovat pronajímání, chceme mu dát pravidla tak, aby svoboda hostitelů neomezovala svobodu a práva ostatních majitelů bytů.</a:t>
            </a:r>
          </a:p>
          <a:p>
            <a:r>
              <a:rPr lang="cs-CZ" b="1" dirty="0" smtClean="0"/>
              <a:t>Požadujeme povinnost sdílení údajů o hostitelích a hostech tak, aby bylo možno efektivně vybírat poplatky a daně.</a:t>
            </a:r>
          </a:p>
          <a:p>
            <a:r>
              <a:rPr lang="cs-CZ" b="1" dirty="0" smtClean="0"/>
              <a:t>Chceme  změny ve stavebním zákoně tak, aby byty používané ke krátkodobým pronájmům musely splňovat stejné požadavky jako například </a:t>
            </a:r>
            <a:r>
              <a:rPr lang="cs-CZ" b="1" dirty="0" smtClean="0"/>
              <a:t>hotely.</a:t>
            </a:r>
            <a:endParaRPr lang="cs-CZ" b="1" dirty="0" smtClean="0"/>
          </a:p>
          <a:p>
            <a:r>
              <a:rPr lang="cs-CZ" b="1" dirty="0" smtClean="0"/>
              <a:t>Chceme posílit postavení ostatních majitelů bytů, pokud jde o stanovování podmínek provozování krátkodobých pronájmů v domě.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709160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6"/>
          <p:cNvSpPr/>
          <p:nvPr/>
        </p:nvSpPr>
        <p:spPr>
          <a:xfrm>
            <a:off x="1405467" y="612845"/>
            <a:ext cx="8779933" cy="51860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cs-CZ" b="1" dirty="0" smtClean="0">
              <a:latin typeface="Calibri" panose="020F0502020204030204" pitchFamily="34" charset="0"/>
              <a:ea typeface="Calibri" panose="020F0502020204030204" pitchFamily="34" charset="0"/>
              <a:cs typeface="Myanmar Text" panose="020B0502040204020203" pitchFamily="34" charset="0"/>
            </a:endParaRPr>
          </a:p>
          <a:p>
            <a:pPr algn="ctr"/>
            <a:r>
              <a:rPr lang="cs-CZ" sz="2800" b="1" cap="all" dirty="0" smtClean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Myanmar Text" panose="020B0502040204020203" pitchFamily="34" charset="0"/>
              </a:rPr>
              <a:t>Legislativní záměr</a:t>
            </a:r>
            <a:endParaRPr lang="cs-CZ" sz="2800" b="1" cap="all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Myanmar Text" panose="020B0502040204020203" pitchFamily="34" charset="0"/>
            </a:endParaRPr>
          </a:p>
          <a:p>
            <a:endParaRPr lang="cs-CZ" b="1" dirty="0" smtClean="0">
              <a:latin typeface="Calibri" panose="020F0502020204030204" pitchFamily="34" charset="0"/>
              <a:ea typeface="Calibri" panose="020F0502020204030204" pitchFamily="34" charset="0"/>
              <a:cs typeface="Myanmar Text" panose="020B0502040204020203" pitchFamily="34" charset="0"/>
            </a:endParaRPr>
          </a:p>
          <a:p>
            <a:pPr marL="342900" indent="-342900" algn="just">
              <a:buAutoNum type="arabicPeriod"/>
            </a:pPr>
            <a:r>
              <a:rPr lang="cs-CZ" b="1" dirty="0" smtClean="0">
                <a:latin typeface="Calibri" panose="020F0502020204030204" pitchFamily="34" charset="0"/>
                <a:ea typeface="Calibri" panose="020F0502020204030204" pitchFamily="34" charset="0"/>
                <a:cs typeface="Myanmar Text" panose="020B0502040204020203" pitchFamily="34" charset="0"/>
              </a:rPr>
              <a:t>Povinnost </a:t>
            </a:r>
            <a:r>
              <a:rPr lang="cs-CZ" b="1" dirty="0">
                <a:latin typeface="Calibri" panose="020F0502020204030204" pitchFamily="34" charset="0"/>
                <a:ea typeface="Calibri" panose="020F0502020204030204" pitchFamily="34" charset="0"/>
                <a:cs typeface="Myanmar Text" panose="020B0502040204020203" pitchFamily="34" charset="0"/>
              </a:rPr>
              <a:t>platforem, které zprostředkovávají krátkodobé ubytovací služby, poskytovat obcím podrobné informace týkající se bytů, v nichž je tato činnost provozována, včetně údajů o hostitelích i počtech hostů, za účelem praktické vymahatelnosti dodržování stávajících povinností, zejména placení místního poplatku z pobytu a daní. </a:t>
            </a:r>
            <a:endParaRPr lang="cs-CZ" b="1" dirty="0" smtClean="0">
              <a:latin typeface="Calibri" panose="020F0502020204030204" pitchFamily="34" charset="0"/>
              <a:ea typeface="Calibri" panose="020F0502020204030204" pitchFamily="34" charset="0"/>
              <a:cs typeface="Myanmar Text" panose="020B0502040204020203" pitchFamily="34" charset="0"/>
            </a:endParaRPr>
          </a:p>
          <a:p>
            <a:pPr marL="342900" indent="-342900" algn="just">
              <a:spcBef>
                <a:spcPts val="600"/>
              </a:spcBef>
              <a:buFontTx/>
              <a:buAutoNum type="arabicPeriod"/>
            </a:pPr>
            <a:r>
              <a:rPr lang="cs-CZ" b="1" dirty="0">
                <a:latin typeface="Calibri" panose="020F0502020204030204" pitchFamily="34" charset="0"/>
                <a:ea typeface="Calibri" panose="020F0502020204030204" pitchFamily="34" charset="0"/>
                <a:cs typeface="Myanmar Text" panose="020B0502040204020203" pitchFamily="34" charset="0"/>
              </a:rPr>
              <a:t>Posílení pravomocí jednotlivých vlastníků bytů a společenství vlastníků v bytových domech tak, aby používání bytu ke krátkodobým ubytovacím službám vyžadovalo souhlas ostatních vlastníků jednotek a aby bytový dům nebyl nepřiměřeně zatížen zvýšenými náklady. </a:t>
            </a:r>
          </a:p>
          <a:p>
            <a:pPr marL="342900" indent="-342900" algn="just">
              <a:spcBef>
                <a:spcPts val="600"/>
              </a:spcBef>
              <a:buFontTx/>
              <a:buAutoNum type="arabicPeriod"/>
            </a:pPr>
            <a:r>
              <a:rPr lang="cs-CZ" b="1" dirty="0" smtClean="0">
                <a:latin typeface="Calibri" panose="020F0502020204030204" pitchFamily="34" charset="0"/>
                <a:ea typeface="Calibri" panose="020F0502020204030204" pitchFamily="34" charset="0"/>
                <a:cs typeface="Myanmar Text" panose="020B0502040204020203" pitchFamily="34" charset="0"/>
              </a:rPr>
              <a:t>Změna </a:t>
            </a:r>
            <a:r>
              <a:rPr lang="cs-CZ" b="1" dirty="0">
                <a:latin typeface="Calibri" panose="020F0502020204030204" pitchFamily="34" charset="0"/>
                <a:ea typeface="Calibri" panose="020F0502020204030204" pitchFamily="34" charset="0"/>
                <a:cs typeface="Myanmar Text" panose="020B0502040204020203" pitchFamily="34" charset="0"/>
              </a:rPr>
              <a:t>stavebních předpisů tak, aby trvalé využívání bytů k poskytování krátkodobých ubytovacích služeb podléhalo stejně přísným podmínkám jako provozování hotelu, což je nezbytné z hlediska bezpečnosti a požární prevence, a zároveň by tím došlo ke zrovnoprávnění podmínek na trhu. </a:t>
            </a:r>
            <a:endParaRPr lang="cs-CZ" b="1" dirty="0"/>
          </a:p>
          <a:p>
            <a:pPr marL="342900" indent="-342900" algn="just">
              <a:spcBef>
                <a:spcPts val="600"/>
              </a:spcBef>
              <a:buAutoNum type="arabicPeriod"/>
            </a:pPr>
            <a:r>
              <a:rPr lang="cs-CZ" b="1" dirty="0" smtClean="0">
                <a:latin typeface="Calibri" panose="020F0502020204030204" pitchFamily="34" charset="0"/>
                <a:ea typeface="Calibri" panose="020F0502020204030204" pitchFamily="34" charset="0"/>
                <a:cs typeface="Myanmar Text" panose="020B0502040204020203" pitchFamily="34" charset="0"/>
              </a:rPr>
              <a:t>Zavedení zákonného </a:t>
            </a:r>
            <a:r>
              <a:rPr lang="cs-CZ" b="1" dirty="0">
                <a:latin typeface="Calibri" panose="020F0502020204030204" pitchFamily="34" charset="0"/>
                <a:ea typeface="Calibri" panose="020F0502020204030204" pitchFamily="34" charset="0"/>
                <a:cs typeface="Myanmar Text" panose="020B0502040204020203" pitchFamily="34" charset="0"/>
              </a:rPr>
              <a:t>zmocnění pro obce k vydání nařízení, kterým by měly možnost regulovat poskytování krátkodobých ubytovacích služeb v bytech na svém území.  </a:t>
            </a:r>
            <a:endParaRPr lang="cs-CZ" b="1" dirty="0" smtClean="0">
              <a:latin typeface="Calibri" panose="020F0502020204030204" pitchFamily="34" charset="0"/>
              <a:ea typeface="Calibri" panose="020F0502020204030204" pitchFamily="34" charset="0"/>
              <a:cs typeface="Myanmar Text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54259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1761067" y="3094293"/>
            <a:ext cx="7382933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1500"/>
              </a:lnSpc>
              <a:spcBef>
                <a:spcPts val="1200"/>
              </a:spcBef>
              <a:spcAft>
                <a:spcPts val="0"/>
              </a:spcAft>
            </a:pPr>
            <a:r>
              <a:rPr lang="cs-CZ" b="1" cap="all" dirty="0">
                <a:solidFill>
                  <a:srgbClr val="FF0000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Návrh novely zákona o některých </a:t>
            </a:r>
            <a:r>
              <a:rPr lang="cs-CZ" b="1" cap="all" dirty="0" smtClean="0">
                <a:solidFill>
                  <a:srgbClr val="FF0000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podmínkách</a:t>
            </a:r>
          </a:p>
          <a:p>
            <a:pPr algn="ctr">
              <a:lnSpc>
                <a:spcPts val="1500"/>
              </a:lnSpc>
              <a:spcBef>
                <a:spcPts val="1200"/>
              </a:spcBef>
              <a:spcAft>
                <a:spcPts val="0"/>
              </a:spcAft>
            </a:pPr>
            <a:r>
              <a:rPr lang="cs-CZ" b="1" cap="all" dirty="0" smtClean="0">
                <a:solidFill>
                  <a:srgbClr val="FF0000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b="1" cap="all" dirty="0">
                <a:solidFill>
                  <a:srgbClr val="FF0000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podnikání a o výkonu některých činností v oblasti </a:t>
            </a:r>
            <a:endParaRPr lang="cs-CZ" b="1" cap="all" dirty="0" smtClean="0">
              <a:solidFill>
                <a:srgbClr val="FF0000"/>
              </a:solidFill>
              <a:latin typeface="+mj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ts val="1500"/>
              </a:lnSpc>
              <a:spcBef>
                <a:spcPts val="1200"/>
              </a:spcBef>
              <a:spcAft>
                <a:spcPts val="0"/>
              </a:spcAft>
            </a:pPr>
            <a:r>
              <a:rPr lang="cs-CZ" b="1" cap="all" dirty="0" smtClean="0">
                <a:solidFill>
                  <a:srgbClr val="FF0000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cestovního </a:t>
            </a:r>
            <a:r>
              <a:rPr lang="cs-CZ" b="1" cap="all" dirty="0">
                <a:solidFill>
                  <a:srgbClr val="FF0000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ruchu </a:t>
            </a:r>
            <a:endParaRPr lang="cs-CZ" sz="1200" cap="all" dirty="0">
              <a:solidFill>
                <a:srgbClr val="FF0000"/>
              </a:solidFill>
              <a:latin typeface="+mj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ts val="1500"/>
              </a:lnSpc>
              <a:spcBef>
                <a:spcPts val="1200"/>
              </a:spcBef>
              <a:spcAft>
                <a:spcPts val="0"/>
              </a:spcAft>
            </a:pPr>
            <a:r>
              <a:rPr lang="cs-CZ" b="1" cap="all" dirty="0">
                <a:solidFill>
                  <a:srgbClr val="FF0000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a novely živnostenského zákona</a:t>
            </a:r>
            <a:endParaRPr lang="cs-CZ" sz="1200" cap="all" dirty="0">
              <a:solidFill>
                <a:srgbClr val="FF0000"/>
              </a:solidFill>
              <a:effectLst/>
              <a:latin typeface="+mj-lt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366028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6"/>
          <p:cNvSpPr/>
          <p:nvPr/>
        </p:nvSpPr>
        <p:spPr>
          <a:xfrm>
            <a:off x="1083733" y="1429224"/>
            <a:ext cx="8085667" cy="59400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1500"/>
              </a:lnSpc>
            </a:pPr>
            <a:r>
              <a:rPr lang="cs-CZ" b="1" dirty="0"/>
              <a:t>Změna zákona o některých podmínkách podnikání a o výkonu </a:t>
            </a:r>
            <a:endParaRPr lang="cs-CZ" b="1" dirty="0" smtClean="0"/>
          </a:p>
          <a:p>
            <a:pPr algn="ctr">
              <a:lnSpc>
                <a:spcPts val="1500"/>
              </a:lnSpc>
            </a:pPr>
            <a:endParaRPr lang="cs-CZ" b="1" dirty="0"/>
          </a:p>
          <a:p>
            <a:pPr algn="ctr">
              <a:lnSpc>
                <a:spcPts val="1500"/>
              </a:lnSpc>
            </a:pPr>
            <a:r>
              <a:rPr lang="cs-CZ" b="1" dirty="0" smtClean="0"/>
              <a:t>některých </a:t>
            </a:r>
            <a:r>
              <a:rPr lang="cs-CZ" b="1" dirty="0"/>
              <a:t>činností v oblasti cestovního ruchu</a:t>
            </a:r>
            <a:endParaRPr lang="cs-CZ" dirty="0"/>
          </a:p>
          <a:p>
            <a:pPr algn="ctr">
              <a:lnSpc>
                <a:spcPts val="1500"/>
              </a:lnSpc>
            </a:pPr>
            <a:endParaRPr lang="cs-CZ" dirty="0"/>
          </a:p>
          <a:p>
            <a:pPr algn="ctr">
              <a:lnSpc>
                <a:spcPts val="1500"/>
              </a:lnSpc>
            </a:pPr>
            <a:r>
              <a:rPr lang="cs-CZ" b="1" dirty="0" smtClean="0"/>
              <a:t>„§ </a:t>
            </a:r>
            <a:r>
              <a:rPr lang="cs-CZ" b="1" dirty="0"/>
              <a:t>10</a:t>
            </a:r>
          </a:p>
          <a:p>
            <a:pPr algn="ctr">
              <a:lnSpc>
                <a:spcPts val="1500"/>
              </a:lnSpc>
              <a:spcAft>
                <a:spcPts val="0"/>
              </a:spcAft>
            </a:pPr>
            <a:endParaRPr lang="cs-CZ" b="1" dirty="0" smtClean="0">
              <a:solidFill>
                <a:srgbClr val="000000"/>
              </a:solidFill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ts val="1500"/>
              </a:lnSpc>
              <a:spcAft>
                <a:spcPts val="0"/>
              </a:spcAft>
            </a:pPr>
            <a:r>
              <a:rPr lang="cs-CZ" b="1" dirty="0" smtClean="0">
                <a:solidFill>
                  <a:srgbClr val="000000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Online </a:t>
            </a:r>
            <a:r>
              <a:rPr lang="cs-CZ" b="1" dirty="0">
                <a:solidFill>
                  <a:srgbClr val="000000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zprostředkování</a:t>
            </a:r>
            <a:endParaRPr lang="cs-CZ" sz="1600" dirty="0">
              <a:solidFill>
                <a:srgbClr val="000000"/>
              </a:solidFill>
              <a:latin typeface="+mj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ts val="1500"/>
              </a:lnSpc>
              <a:spcAft>
                <a:spcPts val="0"/>
              </a:spcAft>
            </a:pPr>
            <a:r>
              <a:rPr lang="cs-CZ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cs-CZ" sz="1600" dirty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ts val="1500"/>
              </a:lnSpc>
              <a:spcAft>
                <a:spcPts val="1200"/>
              </a:spcAft>
            </a:pPr>
            <a:r>
              <a:rPr lang="cs-CZ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(1) </a:t>
            </a:r>
            <a:r>
              <a:rPr lang="cs-CZ" sz="1400" b="1" dirty="0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Kdo zprostředkuje prostřednictvím prostředku komunikace na dálku kontakt poskytovatele služeb cestovního ruchu se zákazníkem za účelem uzavírání smluv souvisejících s poskytováním služeb cestovního ruchu podle § 1a, je povinen sdělit obecnímu živnostenskému úřadu do 30 dnů od doručení výzvy</a:t>
            </a:r>
            <a:endParaRPr lang="cs-CZ" sz="1400" b="1" dirty="0">
              <a:solidFill>
                <a:srgbClr val="000000"/>
              </a:solidFill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ts val="1500"/>
              </a:lnSpc>
              <a:spcAft>
                <a:spcPts val="0"/>
              </a:spcAft>
            </a:pPr>
            <a:r>
              <a:rPr lang="cs-CZ" sz="1400" b="1" dirty="0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a) počet uzavřených smluv souvisejících s poskytováním služeb cestovního ruchu za období uvedené ve výzvě, </a:t>
            </a:r>
            <a:endParaRPr lang="cs-CZ" sz="1400" b="1" dirty="0">
              <a:solidFill>
                <a:srgbClr val="000000"/>
              </a:solidFill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ts val="1500"/>
              </a:lnSpc>
              <a:spcBef>
                <a:spcPts val="1200"/>
              </a:spcBef>
              <a:spcAft>
                <a:spcPts val="0"/>
              </a:spcAft>
            </a:pPr>
            <a:r>
              <a:rPr lang="cs-CZ" sz="1400" b="1" dirty="0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b) celkovou cenu za tyto služby za období uvedené ve výzvě,  </a:t>
            </a:r>
            <a:endParaRPr lang="cs-CZ" sz="1400" b="1" dirty="0">
              <a:solidFill>
                <a:srgbClr val="000000"/>
              </a:solidFill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ts val="1500"/>
              </a:lnSpc>
              <a:spcBef>
                <a:spcPts val="1200"/>
              </a:spcBef>
              <a:spcAft>
                <a:spcPts val="0"/>
              </a:spcAft>
            </a:pPr>
            <a:r>
              <a:rPr lang="cs-CZ" sz="1400" b="1" dirty="0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c) adresu místa, na které jsou tyto služby cestovního ruchu poskytovány, a d) označení poskytovatele služby, se kterým zákazníkovi zprostředkoval uzavření smlouvy související s poskytováním služeb cestovního ruchu, a to </a:t>
            </a:r>
            <a:endParaRPr lang="cs-CZ" sz="1400" b="1" dirty="0">
              <a:solidFill>
                <a:srgbClr val="000000"/>
              </a:solidFill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ts val="1500"/>
              </a:lnSpc>
              <a:spcAft>
                <a:spcPts val="0"/>
              </a:spcAft>
            </a:pPr>
            <a:r>
              <a:rPr lang="cs-CZ" sz="1400" b="1" dirty="0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cs-CZ" sz="1400" b="1" dirty="0">
              <a:solidFill>
                <a:srgbClr val="000000"/>
              </a:solidFill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ts val="1500"/>
              </a:lnSpc>
              <a:spcAft>
                <a:spcPts val="0"/>
              </a:spcAft>
              <a:buFont typeface="+mj-lt"/>
              <a:buAutoNum type="arabicPeriod"/>
            </a:pPr>
            <a:r>
              <a:rPr lang="cs-CZ" sz="1400" b="1" dirty="0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u fyzické osoby jejím jménem a příjmením, datem narození a adresou trvalého bydliště</a:t>
            </a:r>
            <a:r>
              <a:rPr lang="cs-CZ" sz="1400" b="1" dirty="0" smtClean="0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,</a:t>
            </a:r>
          </a:p>
          <a:p>
            <a:pPr marL="342900" lvl="0" indent="-342900" algn="just">
              <a:lnSpc>
                <a:spcPts val="1500"/>
              </a:lnSpc>
              <a:spcAft>
                <a:spcPts val="0"/>
              </a:spcAft>
              <a:buFont typeface="+mj-lt"/>
              <a:buAutoNum type="arabicPeriod"/>
            </a:pPr>
            <a:r>
              <a:rPr lang="cs-CZ" sz="1400" b="1" dirty="0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u podnikající fyzické osoby její jménem, příjmením, popřípadě obchodní firmou, adresou sídla a identifikačním </a:t>
            </a:r>
            <a:r>
              <a:rPr lang="cs-CZ" sz="1400" b="1" dirty="0" smtClean="0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číslem,</a:t>
            </a:r>
          </a:p>
          <a:p>
            <a:pPr marL="342900" lvl="0" indent="-342900" algn="just">
              <a:lnSpc>
                <a:spcPts val="1500"/>
              </a:lnSpc>
              <a:spcAft>
                <a:spcPts val="0"/>
              </a:spcAft>
              <a:buFont typeface="+mj-lt"/>
              <a:buAutoNum type="arabicPeriod"/>
            </a:pPr>
            <a:r>
              <a:rPr lang="cs-CZ" sz="1400" b="1" dirty="0" smtClean="0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u </a:t>
            </a:r>
            <a:r>
              <a:rPr lang="cs-CZ" sz="1400" b="1" dirty="0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právnické osoby její obchodní firmou nebo názvem, adresou sídla a identifikačním číslem, </a:t>
            </a:r>
            <a:r>
              <a:rPr lang="cs-CZ" sz="1400" b="1" dirty="0" smtClean="0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a</a:t>
            </a:r>
            <a:r>
              <a:rPr lang="cs-CZ" sz="1400" b="1" dirty="0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cs-CZ" sz="1400" b="1" dirty="0">
              <a:solidFill>
                <a:srgbClr val="000000"/>
              </a:solidFill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ts val="1500"/>
              </a:lnSpc>
              <a:spcAft>
                <a:spcPts val="0"/>
              </a:spcAft>
              <a:buFont typeface="+mj-lt"/>
              <a:buAutoNum type="arabicPeriod"/>
            </a:pPr>
            <a:r>
              <a:rPr lang="cs-CZ" sz="1400" b="1" dirty="0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další kontaktní údaje osob uvedených v písmenu a) až c), pokud jsou zprostředkovateli známy</a:t>
            </a:r>
            <a:r>
              <a:rPr lang="cs-CZ" sz="1400" b="1" dirty="0" smtClean="0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.“</a:t>
            </a:r>
            <a:endParaRPr lang="cs-CZ" sz="1400" b="1" dirty="0">
              <a:solidFill>
                <a:srgbClr val="000000"/>
              </a:solidFill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ts val="1500"/>
              </a:lnSpc>
              <a:spcAft>
                <a:spcPts val="0"/>
              </a:spcAft>
              <a:buFont typeface="+mj-lt"/>
              <a:buAutoNum type="arabicPeriod"/>
            </a:pPr>
            <a:endParaRPr lang="cs-CZ" sz="1600" dirty="0">
              <a:solidFill>
                <a:srgbClr val="000000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046972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tový efekt">
  <a:themeElements>
    <a:clrScheme name="Iontový efekt">
      <a:dk1>
        <a:sysClr val="windowText" lastClr="000000"/>
      </a:dk1>
      <a:lt1>
        <a:sysClr val="window" lastClr="FFFFFF"/>
      </a:lt1>
      <a:dk2>
        <a:srgbClr val="3B3059"/>
      </a:dk2>
      <a:lt2>
        <a:srgbClr val="EBEBEB"/>
      </a:lt2>
      <a:accent1>
        <a:srgbClr val="B31166"/>
      </a:accent1>
      <a:accent2>
        <a:srgbClr val="E33D6F"/>
      </a:accent2>
      <a:accent3>
        <a:srgbClr val="E45F3C"/>
      </a:accent3>
      <a:accent4>
        <a:srgbClr val="E9943A"/>
      </a:accent4>
      <a:accent5>
        <a:srgbClr val="9B6BF2"/>
      </a:accent5>
      <a:accent6>
        <a:srgbClr val="D53DD0"/>
      </a:accent6>
      <a:hlink>
        <a:srgbClr val="8F8F8F"/>
      </a:hlink>
      <a:folHlink>
        <a:srgbClr val="A5A5A5"/>
      </a:folHlink>
    </a:clrScheme>
    <a:fontScheme name="Iontový efekt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tový efekt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B8502691-933B-45FE-8764-BA278511EF2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321</TotalTime>
  <Words>455</Words>
  <Application>Microsoft Office PowerPoint</Application>
  <PresentationFormat>Širokoúhlá obrazovka</PresentationFormat>
  <Paragraphs>84</Paragraphs>
  <Slides>10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8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10</vt:i4>
      </vt:variant>
    </vt:vector>
  </HeadingPairs>
  <TitlesOfParts>
    <vt:vector size="19" baseType="lpstr">
      <vt:lpstr>Arial</vt:lpstr>
      <vt:lpstr>Arial Black</vt:lpstr>
      <vt:lpstr>Calibri</vt:lpstr>
      <vt:lpstr>Century Gothic</vt:lpstr>
      <vt:lpstr>Myanmar Text</vt:lpstr>
      <vt:lpstr>Times New Roman</vt:lpstr>
      <vt:lpstr>Wingdings</vt:lpstr>
      <vt:lpstr>Wingdings 3</vt:lpstr>
      <vt:lpstr>Iontový efekt</vt:lpstr>
      <vt:lpstr>Aktuální situace v oblasti krátkodobých ubytovacích služeb</vt:lpstr>
      <vt:lpstr>1. SITUACE NA PŮDĚ orgánů EU</vt:lpstr>
      <vt:lpstr>2. SITUACE NA PŮDĚ členských států EU</vt:lpstr>
      <vt:lpstr>Prezentace aplikace PowerPoint</vt:lpstr>
      <vt:lpstr>3. Aktuální SITUACE V PRAZE</vt:lpstr>
      <vt:lpstr>4. Co připravujeme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Aktuální situace v oblasti krátkodobých ubytovacích služeb</dc:title>
  <dc:creator>Stařecká Erika (MHMP, SE7)</dc:creator>
  <cp:lastModifiedBy>Stařecká Erika (MHMP, SE7)</cp:lastModifiedBy>
  <cp:revision>21</cp:revision>
  <dcterms:created xsi:type="dcterms:W3CDTF">2020-02-18T16:41:14Z</dcterms:created>
  <dcterms:modified xsi:type="dcterms:W3CDTF">2020-02-19T08:52:56Z</dcterms:modified>
</cp:coreProperties>
</file>