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10" r:id="rId3"/>
    <p:sldMasterId id="2147483724" r:id="rId4"/>
    <p:sldMasterId id="2147483738" r:id="rId5"/>
    <p:sldMasterId id="2147483752" r:id="rId6"/>
    <p:sldMasterId id="2147483766" r:id="rId7"/>
    <p:sldMasterId id="2147483780" r:id="rId8"/>
    <p:sldMasterId id="2147483794" r:id="rId9"/>
    <p:sldMasterId id="2147483808" r:id="rId10"/>
    <p:sldMasterId id="2147483822" r:id="rId11"/>
    <p:sldMasterId id="2147483836" r:id="rId12"/>
    <p:sldMasterId id="2147483837" r:id="rId13"/>
  </p:sldMasterIdLst>
  <p:notesMasterIdLst>
    <p:notesMasterId r:id="rId59"/>
  </p:notesMasterIdLst>
  <p:sldIdLst>
    <p:sldId id="259" r:id="rId14"/>
    <p:sldId id="262" r:id="rId15"/>
    <p:sldId id="265" r:id="rId16"/>
    <p:sldId id="268" r:id="rId17"/>
    <p:sldId id="271" r:id="rId18"/>
    <p:sldId id="274" r:id="rId19"/>
    <p:sldId id="277" r:id="rId20"/>
    <p:sldId id="280" r:id="rId21"/>
    <p:sldId id="283" r:id="rId22"/>
    <p:sldId id="286" r:id="rId23"/>
    <p:sldId id="289" r:id="rId24"/>
    <p:sldId id="292" r:id="rId25"/>
    <p:sldId id="295" r:id="rId26"/>
    <p:sldId id="298" r:id="rId27"/>
    <p:sldId id="301" r:id="rId28"/>
    <p:sldId id="304" r:id="rId29"/>
    <p:sldId id="307" r:id="rId30"/>
    <p:sldId id="310" r:id="rId31"/>
    <p:sldId id="313" r:id="rId32"/>
    <p:sldId id="316" r:id="rId33"/>
    <p:sldId id="319" r:id="rId34"/>
    <p:sldId id="322" r:id="rId35"/>
    <p:sldId id="325" r:id="rId36"/>
    <p:sldId id="328" r:id="rId37"/>
    <p:sldId id="331" r:id="rId38"/>
    <p:sldId id="334" r:id="rId39"/>
    <p:sldId id="337" r:id="rId40"/>
    <p:sldId id="340" r:id="rId41"/>
    <p:sldId id="343" r:id="rId42"/>
    <p:sldId id="346" r:id="rId43"/>
    <p:sldId id="349" r:id="rId44"/>
    <p:sldId id="352" r:id="rId45"/>
    <p:sldId id="355" r:id="rId46"/>
    <p:sldId id="358" r:id="rId47"/>
    <p:sldId id="361" r:id="rId48"/>
    <p:sldId id="364" r:id="rId49"/>
    <p:sldId id="367" r:id="rId50"/>
    <p:sldId id="370" r:id="rId51"/>
    <p:sldId id="373" r:id="rId52"/>
    <p:sldId id="376" r:id="rId53"/>
    <p:sldId id="379" r:id="rId54"/>
    <p:sldId id="382" r:id="rId55"/>
    <p:sldId id="385" r:id="rId56"/>
    <p:sldId id="388" r:id="rId57"/>
    <p:sldId id="390" r:id="rId58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cková Martina (MHMP, PRM)" initials="VM(P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90"/>
    <p:restoredTop sz="0"/>
  </p:normalViewPr>
  <p:slideViewPr>
    <p:cSldViewPr>
      <p:cViewPr varScale="1">
        <p:scale>
          <a:sx n="110" d="100"/>
          <a:sy n="110" d="100"/>
        </p:scale>
        <p:origin x="11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22T10:37:43.752" idx="1">
    <p:pos x="5760" y="2464"/>
    <p:text>Fotografii dodáme originální.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628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522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34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49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08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91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371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35" name="Google Shape;1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807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42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62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884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99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37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62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57" name="Google Shape;15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367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5804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1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77" name="Google Shape;1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93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655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14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95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bbc77d0f5d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8" name="Google Shape;78;g2bbc77d0f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bc77d0f5d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97" name="Google Shape;97;g2bbc77d0f5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w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w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w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w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w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586975-17C9-47B9-87E2-59121E620D91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1E84AC-675F-4129-9214-1F1E337E1F28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1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lvl="2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lvl="3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lvl="4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2">
  <p:cSld name="Star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374400" y="2916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374400" y="1638775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4" name="Google Shape;2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74400" y="1825625"/>
            <a:ext cx="4093200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673600" y="1825625"/>
            <a:ext cx="4091494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7213600" y="333829"/>
            <a:ext cx="1597025" cy="550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G">
  <p:cSld name="Title and Content-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R">
  <p:cSld name="Title and Content-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C64E6D-BF4B-4324-B433-ACDEDACC9BAA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Y">
  <p:cSld name="Title and Content-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650238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2 x Picture">
  <p:cSld name="Title, Subtitle and 2 x Pictur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3"/>
          </p:nvPr>
        </p:nvSpPr>
        <p:spPr>
          <a:xfrm>
            <a:off x="4082104" y="1895473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hart">
  <p:cSld name="Title, Subtitle and Char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>
            <a:spLocks noGrp="1"/>
          </p:cNvSpPr>
          <p:nvPr>
            <p:ph type="chart" idx="2"/>
          </p:nvPr>
        </p:nvSpPr>
        <p:spPr>
          <a:xfrm>
            <a:off x="374399" y="1905717"/>
            <a:ext cx="6502389" cy="455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2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370800" y="5932800"/>
            <a:ext cx="6087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1">
  <p:cSld name="End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371475" y="5934075"/>
            <a:ext cx="6086475" cy="5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1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lvl="2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lvl="3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lvl="4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2">
  <p:cSld name="Star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374400" y="2916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374400" y="1638775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4" name="Google Shape;2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74400" y="1825625"/>
            <a:ext cx="4093200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673600" y="1825625"/>
            <a:ext cx="4091494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7213600" y="333829"/>
            <a:ext cx="1597025" cy="550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G">
  <p:cSld name="Title and Content-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R">
  <p:cSld name="Title and Content-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Y">
  <p:cSld name="Title and Content-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650238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2 x Picture">
  <p:cSld name="Title, Subtitle and 2 x Pictur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3"/>
          </p:nvPr>
        </p:nvSpPr>
        <p:spPr>
          <a:xfrm>
            <a:off x="4082104" y="1895473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hart">
  <p:cSld name="Title, Subtitle and Char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>
            <a:spLocks noGrp="1"/>
          </p:cNvSpPr>
          <p:nvPr>
            <p:ph type="chart" idx="2"/>
          </p:nvPr>
        </p:nvSpPr>
        <p:spPr>
          <a:xfrm>
            <a:off x="374399" y="1905717"/>
            <a:ext cx="6502389" cy="455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1">
  <p:cSld name="End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371475" y="5934075"/>
            <a:ext cx="6086475" cy="5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62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44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3257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9023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503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3873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43661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632899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5276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4138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4679676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57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43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3C9B3A-7B00-4E36-8D78-262D67B50529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1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lvl="2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lvl="3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lvl="4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2">
  <p:cSld name="Star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374400" y="2916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374400" y="1638775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4" name="Google Shape;2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74400" y="1825625"/>
            <a:ext cx="4093200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673600" y="1825625"/>
            <a:ext cx="4091494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7213600" y="333829"/>
            <a:ext cx="1597025" cy="550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04E307-7E89-49F6-9B90-BAEC2E4685F6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G">
  <p:cSld name="Title and Content-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R">
  <p:cSld name="Title and Content-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Y">
  <p:cSld name="Title and Content-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650238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2 x Picture">
  <p:cSld name="Title, Subtitle and 2 x Pictur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3"/>
          </p:nvPr>
        </p:nvSpPr>
        <p:spPr>
          <a:xfrm>
            <a:off x="4082104" y="1895473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hart">
  <p:cSld name="Title, Subtitle and Char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>
            <a:spLocks noGrp="1"/>
          </p:cNvSpPr>
          <p:nvPr>
            <p:ph type="chart" idx="2"/>
          </p:nvPr>
        </p:nvSpPr>
        <p:spPr>
          <a:xfrm>
            <a:off x="374399" y="1905717"/>
            <a:ext cx="6502389" cy="455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2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370800" y="5932800"/>
            <a:ext cx="6087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1">
  <p:cSld name="End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371475" y="5934075"/>
            <a:ext cx="6086475" cy="5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1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lvl="2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lvl="3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lvl="4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2">
  <p:cSld name="Star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/>
          <p:nvPr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6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6"/>
          <p:cNvSpPr txBox="1">
            <a:spLocks noGrp="1"/>
          </p:cNvSpPr>
          <p:nvPr>
            <p:ph type="ctrTitle"/>
          </p:nvPr>
        </p:nvSpPr>
        <p:spPr>
          <a:xfrm>
            <a:off x="374400" y="2916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subTitle" idx="1"/>
          </p:nvPr>
        </p:nvSpPr>
        <p:spPr>
          <a:xfrm>
            <a:off x="374400" y="1638775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4" name="Google Shape;2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D0E07F10-7E09-49FA-A6A1-85EF825B355B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13600" y="333829"/>
            <a:ext cx="1597025" cy="550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G">
  <p:cSld name="Title and Content-G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R">
  <p:cSld name="Title and Content-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650238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2 x Picture">
  <p:cSld name="Title, Subtitle and 2 x Pictur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7" name="Google Shape;47;p22"/>
          <p:cNvSpPr>
            <a:spLocks noGrp="1"/>
          </p:cNvSpPr>
          <p:nvPr>
            <p:ph type="pic" idx="3"/>
          </p:nvPr>
        </p:nvSpPr>
        <p:spPr>
          <a:xfrm>
            <a:off x="4082104" y="1895473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hart">
  <p:cSld name="Title, Subtitle and Char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>
            <a:spLocks noGrp="1"/>
          </p:cNvSpPr>
          <p:nvPr>
            <p:ph type="chart" idx="2"/>
          </p:nvPr>
        </p:nvSpPr>
        <p:spPr>
          <a:xfrm>
            <a:off x="374399" y="1905717"/>
            <a:ext cx="6502389" cy="455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2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70800" y="5932800"/>
            <a:ext cx="6087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1">
  <p:cSld name="End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371475" y="5934075"/>
            <a:ext cx="6086475" cy="5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374400" y="1825625"/>
            <a:ext cx="4093200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body" idx="2"/>
          </p:nvPr>
        </p:nvSpPr>
        <p:spPr>
          <a:xfrm>
            <a:off x="4673600" y="1825625"/>
            <a:ext cx="4091494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4D3DCA6A-1B20-40CF-A464-42C64B4739C0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Y">
  <p:cSld name="Title and Content-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7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6FEE6A5B-714A-40B1-AEF1-DAA9193752E0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B28C4B8A-AD09-401E-8BC4-9652E8D048F1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9D011E-0006-924E-A0F3-983209A97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1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lvl="2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lvl="3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lvl="4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2">
  <p:cSld name="Star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374400" y="2916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374400" y="1638775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4" name="Google Shape;2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C286EC73-2E25-4346-8F54-7F24D25101E0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305555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74400" y="1825625"/>
            <a:ext cx="4093200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673600" y="1825625"/>
            <a:ext cx="4091494" cy="40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7213600" y="333829"/>
            <a:ext cx="1597025" cy="550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55555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G">
  <p:cSld name="Title and Content-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R">
  <p:cSld name="Title and Content-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Char char="‒"/>
              <a:defRPr>
                <a:solidFill>
                  <a:schemeClr val="lt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Y">
  <p:cSld name="Title and Content-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087600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>
                <a:solidFill>
                  <a:srgbClr val="E90C24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74400" y="1841500"/>
            <a:ext cx="60876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Char char="‒"/>
              <a:defRPr>
                <a:solidFill>
                  <a:schemeClr val="dk1"/>
                </a:solidFill>
              </a:defRPr>
            </a:lvl1pPr>
            <a:lvl2pPr marL="914400" lvl="1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2pPr>
            <a:lvl3pPr marL="1371600" lvl="2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3pPr>
            <a:lvl4pPr marL="1828800" lvl="3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4pPr>
            <a:lvl5pPr marL="2286000" lvl="4" indent="-37465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650238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2 x Picture">
  <p:cSld name="Title, Subtitle and 2 x Pictur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74400" y="1895474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3"/>
          </p:nvPr>
        </p:nvSpPr>
        <p:spPr>
          <a:xfrm>
            <a:off x="4082104" y="1895473"/>
            <a:ext cx="3571299" cy="45657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hart">
  <p:cSld name="Title, Subtitle and Char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6502389" cy="72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374400" y="1257877"/>
            <a:ext cx="6502389" cy="4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2pPr>
            <a:lvl3pPr marL="1371600" lvl="2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3pPr>
            <a:lvl4pPr marL="1828800" lvl="3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4pPr>
            <a:lvl5pPr marL="2286000" lvl="4" indent="-228600" algn="l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>
            <a:spLocks noGrp="1"/>
          </p:cNvSpPr>
          <p:nvPr>
            <p:ph type="chart" idx="2"/>
          </p:nvPr>
        </p:nvSpPr>
        <p:spPr>
          <a:xfrm>
            <a:off x="374399" y="1905717"/>
            <a:ext cx="6502389" cy="455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2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370800" y="5932800"/>
            <a:ext cx="6087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1">
  <p:cSld name="End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371475" y="5934075"/>
            <a:ext cx="6086475" cy="54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9C3390D1-3E13-4D1A-9788-4C3060F3CB8D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45A2B3-20AD-5348-B7A0-C8552C67F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err="1"/>
              <a:t>Click to add subtitle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Click to add subtitle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/>
            </a:lvl5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err="1"/>
              <a:t>Click to add subtitle</a:t>
            </a:r>
            <a:endParaRPr lang="cs-CZ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err="1"/>
              <a:t>Click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5" r:id="rId12"/>
  </p:sldLayoutIdLst>
  <p:transition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30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7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err="1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/>
              <a:t>Edit Master text styles</a:t>
            </a:r>
          </a:p>
          <a:p>
            <a:pPr lvl="0"/>
            <a:endParaRPr lang="cs-CZ"/>
          </a:p>
          <a:p>
            <a:pPr lvl="0"/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78BA3-5F69-4290-A717-AEEDF74557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/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>
          <a:solidFill>
            <a:srgbClr val="E90C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ct val="0"/>
        </a:spcBef>
        <a:buFont typeface="Arial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90C24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300"/>
              <a:buFont typeface="Arial"/>
              <a:buChar char="‒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rgbClr val="371E56"/>
              </a:buClr>
              <a:buSzPts val="2300"/>
              <a:buFont typeface="Arial"/>
              <a:buChar char="-"/>
              <a:defRPr sz="2300" b="0" i="0" u="none" strike="noStrike" cap="none">
                <a:solidFill>
                  <a:srgbClr val="371E5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 sz="1800" b="0" i="0" u="none" strike="noStrike" kern="12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Bohuslav Svoboda</a:t>
            </a:r>
            <a:endParaRPr dirty="0"/>
          </a:p>
        </p:txBody>
      </p:sp>
      <p:sp>
        <p:nvSpPr>
          <p:cNvPr id="74" name="Google Shape;74;p1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primátor a radní pro oblast bezpečnosti, energetiky a zahraničních vztahů</a:t>
            </a:r>
            <a:endParaRPr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bc77d0f5d_0_2"/>
          <p:cNvSpPr txBox="1">
            <a:spLocks noGrp="1"/>
          </p:cNvSpPr>
          <p:nvPr>
            <p:ph type="ctrTitle" idx="4294967295"/>
          </p:nvPr>
        </p:nvSpPr>
        <p:spPr>
          <a:xfrm>
            <a:off x="373675" y="293200"/>
            <a:ext cx="7874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Metropolitní plán</a:t>
            </a:r>
            <a:endParaRPr sz="4500" dirty="0"/>
          </a:p>
        </p:txBody>
      </p:sp>
      <p:sp>
        <p:nvSpPr>
          <p:cNvPr id="81" name="Google Shape;81;g2bbc77d0f5d_0_2"/>
          <p:cNvSpPr txBox="1">
            <a:spLocks noGrp="1"/>
          </p:cNvSpPr>
          <p:nvPr>
            <p:ph type="body" idx="1"/>
          </p:nvPr>
        </p:nvSpPr>
        <p:spPr>
          <a:xfrm>
            <a:off x="373675" y="1087300"/>
            <a:ext cx="8373900" cy="13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2023/2024 → </a:t>
            </a:r>
            <a:r>
              <a:rPr lang="cs-CZ" b="1" dirty="0"/>
              <a:t>digitalizace a zatřídění</a:t>
            </a:r>
            <a:r>
              <a:rPr lang="cs-CZ" dirty="0"/>
              <a:t> 18 000 připomínek </a:t>
            </a:r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     z roku 2022, jejich vypořádání, </a:t>
            </a:r>
            <a:r>
              <a:rPr lang="cs-CZ" b="1" dirty="0"/>
              <a:t>finální veřejné projednání</a:t>
            </a:r>
            <a:r>
              <a:rPr lang="cs-CZ" dirty="0"/>
              <a:t> </a:t>
            </a:r>
            <a:endParaRPr dirty="0"/>
          </a:p>
          <a:p>
            <a:pPr marL="3429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cs-CZ" dirty="0"/>
              <a:t>2026 → nový plán </a:t>
            </a:r>
            <a:r>
              <a:rPr lang="cs-CZ" b="1" dirty="0"/>
              <a:t>připravený k projednání</a:t>
            </a:r>
            <a:r>
              <a:rPr lang="cs-CZ" dirty="0"/>
              <a:t>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b="1" dirty="0"/>
          </a:p>
        </p:txBody>
      </p:sp>
      <p:sp>
        <p:nvSpPr>
          <p:cNvPr id="82" name="Google Shape;82;g2bbc77d0f5d_0_2"/>
          <p:cNvSpPr txBox="1">
            <a:spLocks noGrp="1"/>
          </p:cNvSpPr>
          <p:nvPr>
            <p:ph type="ctrTitle" idx="4294967295"/>
          </p:nvPr>
        </p:nvSpPr>
        <p:spPr>
          <a:xfrm>
            <a:off x="373675" y="2668000"/>
            <a:ext cx="7874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Nové městské čtvrti</a:t>
            </a:r>
            <a:endParaRPr sz="4500" dirty="0"/>
          </a:p>
        </p:txBody>
      </p:sp>
      <p:sp>
        <p:nvSpPr>
          <p:cNvPr id="83" name="Google Shape;83;g2bbc77d0f5d_0_2"/>
          <p:cNvSpPr txBox="1">
            <a:spLocks noGrp="1"/>
          </p:cNvSpPr>
          <p:nvPr>
            <p:ph type="body" idx="4294967295"/>
          </p:nvPr>
        </p:nvSpPr>
        <p:spPr>
          <a:xfrm>
            <a:off x="373675" y="3492801"/>
            <a:ext cx="83739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b="1" dirty="0"/>
              <a:t>Pražská developerská společnost připravuje výstavbu 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b="1" dirty="0"/>
              <a:t>8 000 městských nájemních bytů v rozvojových lokalitách</a:t>
            </a:r>
            <a:r>
              <a:rPr lang="cs-CZ" dirty="0"/>
              <a:t>  </a:t>
            </a:r>
            <a:endParaRPr dirty="0"/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 → schváleny projekty s 2 000 městskými nájemními byty, 2 školami a 1 školkou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b="1" dirty="0"/>
              <a:t>Spoluúčast investorů </a:t>
            </a:r>
            <a:r>
              <a:rPr lang="cs-CZ" dirty="0"/>
              <a:t>na výstavbě veřejné infrastruktury</a:t>
            </a:r>
            <a:endParaRPr dirty="0"/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2023/2024 → schválena smlouva na 163 mil. Kč </a:t>
            </a:r>
            <a:endParaRPr dirty="0"/>
          </a:p>
          <a:p>
            <a:pPr marL="45720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na Nákladovém nádraží, desítky smluv v přípravě</a:t>
            </a: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  </a:t>
            </a:r>
            <a:endParaRPr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>
            <a:spLocks noGrp="1"/>
          </p:cNvSpPr>
          <p:nvPr>
            <p:ph type="sldNum" idx="4294967295"/>
          </p:nvPr>
        </p:nvSpPr>
        <p:spPr>
          <a:xfrm>
            <a:off x="5905500" y="6096099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11</a:t>
            </a:fld>
            <a:endParaRPr dirty="0"/>
          </a:p>
        </p:txBody>
      </p:sp>
      <p:sp>
        <p:nvSpPr>
          <p:cNvPr id="89" name="Google Shape;89;p3"/>
          <p:cNvSpPr txBox="1">
            <a:spLocks noGrp="1"/>
          </p:cNvSpPr>
          <p:nvPr>
            <p:ph type="ctrTitle" idx="4294967295"/>
          </p:nvPr>
        </p:nvSpPr>
        <p:spPr>
          <a:xfrm>
            <a:off x="373675" y="293200"/>
            <a:ext cx="8021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Vltavská filharmonie</a:t>
            </a:r>
            <a:endParaRPr sz="4500" dirty="0"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1"/>
          </p:nvPr>
        </p:nvSpPr>
        <p:spPr>
          <a:xfrm>
            <a:off x="373675" y="925021"/>
            <a:ext cx="83739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</a:t>
            </a:r>
            <a:r>
              <a:rPr lang="cs-CZ" b="1" dirty="0"/>
              <a:t>představení hotové architektonické studie</a:t>
            </a:r>
            <a:r>
              <a:rPr lang="cs-CZ" dirty="0"/>
              <a:t>, začátek projektových prací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b="1"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ctrTitle" idx="4294967295"/>
          </p:nvPr>
        </p:nvSpPr>
        <p:spPr>
          <a:xfrm>
            <a:off x="373675" y="1888900"/>
            <a:ext cx="8021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Náměstí Jiřího z Poděbrad</a:t>
            </a:r>
            <a:endParaRPr sz="4500" dirty="0"/>
          </a:p>
        </p:txBody>
      </p:sp>
      <p:sp>
        <p:nvSpPr>
          <p:cNvPr id="92" name="Google Shape;92;p3"/>
          <p:cNvSpPr txBox="1">
            <a:spLocks noGrp="1"/>
          </p:cNvSpPr>
          <p:nvPr>
            <p:ph type="body" idx="4294967295"/>
          </p:nvPr>
        </p:nvSpPr>
        <p:spPr>
          <a:xfrm>
            <a:off x="373675" y="2595401"/>
            <a:ext cx="83739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363" lvl="0" indent="-360363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zahájeny </a:t>
            </a:r>
            <a:r>
              <a:rPr lang="cs-CZ" b="1" dirty="0"/>
              <a:t>stavební práce</a:t>
            </a:r>
            <a:endParaRPr b="1" dirty="0"/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2026 → </a:t>
            </a:r>
            <a:r>
              <a:rPr lang="cs-CZ" b="1" dirty="0"/>
              <a:t>dokončení</a:t>
            </a:r>
            <a:r>
              <a:rPr lang="cs-CZ" dirty="0"/>
              <a:t> realizace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b="1" dirty="0"/>
          </a:p>
        </p:txBody>
      </p:sp>
      <p:sp>
        <p:nvSpPr>
          <p:cNvPr id="93" name="Google Shape;93;p3"/>
          <p:cNvSpPr txBox="1">
            <a:spLocks noGrp="1"/>
          </p:cNvSpPr>
          <p:nvPr>
            <p:ph type="ctrTitle" idx="4294967295"/>
          </p:nvPr>
        </p:nvSpPr>
        <p:spPr>
          <a:xfrm>
            <a:off x="373675" y="3484600"/>
            <a:ext cx="83739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Zelené zóny a veřejný prostor</a:t>
            </a:r>
            <a:endParaRPr sz="4500" dirty="0"/>
          </a:p>
        </p:txBody>
      </p:sp>
      <p:sp>
        <p:nvSpPr>
          <p:cNvPr id="94" name="Google Shape;94;p3"/>
          <p:cNvSpPr txBox="1">
            <a:spLocks noGrp="1"/>
          </p:cNvSpPr>
          <p:nvPr>
            <p:ph type="body" idx="4294967295"/>
          </p:nvPr>
        </p:nvSpPr>
        <p:spPr>
          <a:xfrm>
            <a:off x="373675" y="4233081"/>
            <a:ext cx="8373900" cy="11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 → vybraný vítězný návrh </a:t>
            </a:r>
            <a:r>
              <a:rPr lang="cs-CZ" b="1" dirty="0"/>
              <a:t>Rohanského parku</a:t>
            </a:r>
            <a:r>
              <a:rPr lang="cs-CZ" dirty="0"/>
              <a:t> a </a:t>
            </a:r>
            <a:r>
              <a:rPr lang="cs-CZ" b="1" dirty="0"/>
              <a:t>parku Soutok, </a:t>
            </a:r>
            <a:r>
              <a:rPr lang="cs-CZ" dirty="0"/>
              <a:t>schválení </a:t>
            </a:r>
            <a:r>
              <a:rPr lang="cs-CZ" b="1" dirty="0"/>
              <a:t>vize pro magistrálu</a:t>
            </a:r>
            <a:r>
              <a:rPr lang="cs-CZ" dirty="0"/>
              <a:t> a </a:t>
            </a:r>
            <a:r>
              <a:rPr lang="cs-CZ" b="1" dirty="0"/>
              <a:t>park Těšnov</a:t>
            </a:r>
            <a:endParaRPr b="1" dirty="0"/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realizace pilotního oblouku </a:t>
            </a:r>
            <a:r>
              <a:rPr lang="cs-CZ" b="1" dirty="0"/>
              <a:t>Negrelliho viaduktu, </a:t>
            </a:r>
            <a:r>
              <a:rPr lang="cs-CZ" dirty="0"/>
              <a:t>rekonstrukce horní části </a:t>
            </a:r>
            <a:r>
              <a:rPr lang="cs-CZ" b="1" dirty="0"/>
              <a:t>Václavského náměstí</a:t>
            </a: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bc77d0f5d_0_20"/>
          <p:cNvSpPr txBox="1">
            <a:spLocks noGrp="1"/>
          </p:cNvSpPr>
          <p:nvPr>
            <p:ph type="body" idx="1"/>
          </p:nvPr>
        </p:nvSpPr>
        <p:spPr>
          <a:xfrm>
            <a:off x="373675" y="1024299"/>
            <a:ext cx="8373900" cy="48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Sídlo </a:t>
            </a:r>
            <a:r>
              <a:rPr lang="cs-CZ" b="1" dirty="0"/>
              <a:t>Agentury Evropské unie pro kosmický program</a:t>
            </a:r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 → memorandum s Ministerstvem financí</a:t>
            </a:r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výběr zhotovitele, zahájení stavebních prací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Soutěžní dialog </a:t>
            </a:r>
            <a:r>
              <a:rPr lang="cs-CZ" b="1" dirty="0"/>
              <a:t>Nový Hlavák na revitalizaci haly a parku </a:t>
            </a:r>
            <a:endParaRPr b="1"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vypsaný se Správou železnic a Dopravním podnikem</a:t>
            </a:r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 → výběr architektonického návrhu</a:t>
            </a:r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participace s veřejností, dopracování studie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/>
              <a:t>Praha jako </a:t>
            </a:r>
            <a:r>
              <a:rPr lang="cs-CZ" b="1" dirty="0"/>
              <a:t>metropolitní region</a:t>
            </a:r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2023 → zahájení rekonstrukce </a:t>
            </a:r>
            <a:r>
              <a:rPr lang="cs-CZ" b="1" dirty="0"/>
              <a:t>Terminálu Smíchov</a:t>
            </a:r>
            <a:r>
              <a:rPr lang="cs-CZ" dirty="0"/>
              <a:t> a </a:t>
            </a:r>
            <a:r>
              <a:rPr lang="cs-CZ" b="1" dirty="0"/>
              <a:t>Masarykova nádraží</a:t>
            </a:r>
            <a:r>
              <a:rPr lang="cs-CZ" dirty="0"/>
              <a:t>, progn</a:t>
            </a:r>
            <a:r>
              <a:rPr lang="cs-CZ" dirty="0">
                <a:solidFill>
                  <a:srgbClr val="040C28"/>
                </a:solidFill>
              </a:rPr>
              <a:t>ó</a:t>
            </a:r>
            <a:r>
              <a:rPr lang="cs-CZ" dirty="0"/>
              <a:t>za obyvatel do roku 2050</a:t>
            </a:r>
          </a:p>
          <a:p>
            <a:pPr marL="34290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dirty="0"/>
              <a:t>2024 → zásady územního rozvoje č. 5., studie</a:t>
            </a:r>
            <a:br>
              <a:rPr lang="cs-CZ" dirty="0"/>
            </a:br>
            <a:r>
              <a:rPr lang="cs-CZ" dirty="0"/>
              <a:t>metropolitního regionu, dokončení studie metra S</a:t>
            </a: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200" dirty="0"/>
          </a:p>
          <a:p>
            <a:pPr marL="0" lvl="0" indent="4572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b="1" dirty="0"/>
          </a:p>
        </p:txBody>
      </p:sp>
      <p:sp>
        <p:nvSpPr>
          <p:cNvPr id="100" name="Google Shape;100;g2bbc77d0f5d_0_20"/>
          <p:cNvSpPr txBox="1">
            <a:spLocks noGrp="1"/>
          </p:cNvSpPr>
          <p:nvPr>
            <p:ph type="sldNum" idx="4294967295"/>
          </p:nvPr>
        </p:nvSpPr>
        <p:spPr>
          <a:xfrm>
            <a:off x="5905500" y="6096099"/>
            <a:ext cx="220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cs-CZ"/>
              <a:t>12</a:t>
            </a:fld>
            <a:endParaRPr dirty="0"/>
          </a:p>
        </p:txBody>
      </p:sp>
      <p:sp>
        <p:nvSpPr>
          <p:cNvPr id="101" name="Google Shape;101;g2bbc77d0f5d_0_20"/>
          <p:cNvSpPr txBox="1">
            <a:spLocks noGrp="1"/>
          </p:cNvSpPr>
          <p:nvPr>
            <p:ph type="ctrTitle" idx="4294967295"/>
          </p:nvPr>
        </p:nvSpPr>
        <p:spPr>
          <a:xfrm>
            <a:off x="373675" y="293200"/>
            <a:ext cx="77415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cs-CZ" sz="4500" dirty="0"/>
              <a:t>Spolupráce se státem</a:t>
            </a:r>
            <a:endParaRPr sz="45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Alexandra Udženija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4399" y="1638700"/>
            <a:ext cx="6087600" cy="71018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náměstkyně primátora a radní pro sociální oblast, bydlení a zdravotnictví</a:t>
            </a:r>
          </a:p>
        </p:txBody>
      </p:sp>
    </p:spTree>
    <p:extLst>
      <p:ext uri="{BB962C8B-B14F-4D97-AF65-F5344CB8AC3E}">
        <p14:creationId xmlns:p14="http://schemas.microsoft.com/office/powerpoint/2010/main" val="14157557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D53CF-C4F3-7741-EDDA-3296EE5E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FD3C6-6284-E9A4-4B4A-017840CA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500" dirty="0"/>
              <a:t>Pražská sociální politika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A6ABEA-ACB8-56E0-9F14-166EF85FF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38" y="1059537"/>
            <a:ext cx="8495561" cy="4250593"/>
          </a:xfrm>
        </p:spPr>
        <p:txBody>
          <a:bodyPr/>
          <a:lstStyle/>
          <a:p>
            <a:pPr marL="446088" indent="-446088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Zvýšení kapacit v domovech pro seniory </a:t>
            </a:r>
            <a:r>
              <a:rPr lang="cs-CZ" sz="1200" dirty="0"/>
              <a:t>(Palata, Dobřichovice, Bojčenkova, Šolínova) a </a:t>
            </a:r>
            <a:r>
              <a:rPr lang="cs-CZ" sz="1200" b="1" dirty="0"/>
              <a:t>domovech s pečovatelskou službou </a:t>
            </a:r>
            <a:r>
              <a:rPr lang="cs-CZ" sz="1200" dirty="0"/>
              <a:t>(Nebušice, Letňany, Běchovice)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Rozšíření terénních služeb sociální péče o 44 úvazků </a:t>
            </a:r>
            <a:r>
              <a:rPr lang="cs-CZ" sz="1200" dirty="0"/>
              <a:t>pro osoby s kombinovaným postižením a pečovatelské služby 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Navštívila jsem všech 25 zařízení </a:t>
            </a:r>
            <a:r>
              <a:rPr lang="cs-CZ" sz="1200" dirty="0"/>
              <a:t>určených pro seniory nebo klienty s postižením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Otevření pobytové služby „Paprsek"</a:t>
            </a:r>
            <a:r>
              <a:rPr lang="cs-CZ" sz="1200" dirty="0"/>
              <a:t> pro osoby se zdravotním postižením a poruchami autistického spektra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Navýšení lůžkových kapacit pro zimní humanitární pomoc na 620 míst </a:t>
            </a:r>
            <a:r>
              <a:rPr lang="cs-CZ" sz="1200" dirty="0"/>
              <a:t>a přidání </a:t>
            </a:r>
            <a:r>
              <a:rPr lang="cs-CZ" sz="1200" b="1" dirty="0"/>
              <a:t>7 míst </a:t>
            </a:r>
            <a:r>
              <a:rPr lang="cs-CZ" sz="1200" dirty="0"/>
              <a:t>v pražských nemocnicích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Zvýšení kapacity o 70 úvazků </a:t>
            </a:r>
            <a:r>
              <a:rPr lang="cs-CZ" sz="1200" dirty="0"/>
              <a:t>v rámci osobní asistence přímé péče pro zdravotně postižené a seniory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Navýšení o 10 úvazků </a:t>
            </a:r>
            <a:r>
              <a:rPr lang="cs-CZ" sz="1200" dirty="0"/>
              <a:t>pro denní</a:t>
            </a:r>
            <a:br>
              <a:rPr lang="cs-CZ" sz="1200" dirty="0"/>
            </a:br>
            <a:r>
              <a:rPr lang="cs-CZ" sz="1200" dirty="0"/>
              <a:t>stacionáře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Navýšení o 12 úvazků </a:t>
            </a:r>
            <a:r>
              <a:rPr lang="cs-CZ" sz="1200" dirty="0"/>
              <a:t>pro krizovou</a:t>
            </a:r>
            <a:br>
              <a:rPr lang="cs-CZ" sz="1200" dirty="0"/>
            </a:br>
            <a:r>
              <a:rPr lang="cs-CZ" sz="1200" dirty="0"/>
              <a:t>pomoc</a:t>
            </a:r>
          </a:p>
          <a:p>
            <a:pPr marL="446088" indent="-446088" algn="l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200" b="1" dirty="0"/>
              <a:t>Navýšení o 17 úvazků </a:t>
            </a:r>
            <a:r>
              <a:rPr lang="cs-CZ" sz="1200" dirty="0"/>
              <a:t>pro služby</a:t>
            </a:r>
            <a:br>
              <a:rPr lang="cs-CZ" sz="1200" dirty="0"/>
            </a:br>
            <a:r>
              <a:rPr lang="cs-CZ" sz="1200" dirty="0"/>
              <a:t>na podporu samostatného bydlení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DF4B09-BC95-9CD3-CEF9-355B53D060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14</a:t>
            </a:fld>
            <a:endParaRPr lang="cs-CZ" dirty="0"/>
          </a:p>
        </p:txBody>
      </p:sp>
      <p:pic>
        <p:nvPicPr>
          <p:cNvPr id="5" name="Zástupný symbol obrázku 6" descr="Obsah obrázku venku, rostlina, tráva, obloha&#10;&#10;Popis byl vytvořen automaticky">
            <a:extLst>
              <a:ext uri="{FF2B5EF4-FFF2-40B4-BE49-F238E27FC236}">
                <a16:creationId xmlns:a16="http://schemas.microsoft.com/office/drawing/2014/main" id="{FB45886A-0A13-03D4-EB50-842CD766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r="10013"/>
          <a:stretch>
            <a:fillRect/>
          </a:stretch>
        </p:blipFill>
        <p:spPr>
          <a:xfrm>
            <a:off x="3645725" y="3374062"/>
            <a:ext cx="4469576" cy="31383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8B9F0FC-B003-7E9C-17AA-348D9CC49214}"/>
              </a:ext>
            </a:extLst>
          </p:cNvPr>
          <p:cNvSpPr txBox="1"/>
          <p:nvPr/>
        </p:nvSpPr>
        <p:spPr>
          <a:xfrm>
            <a:off x="3644970" y="6526538"/>
            <a:ext cx="4577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/>
              <a:t>Vizualizace nového domova pro seniory Palata</a:t>
            </a:r>
          </a:p>
        </p:txBody>
      </p:sp>
    </p:spTree>
    <p:extLst>
      <p:ext uri="{BB962C8B-B14F-4D97-AF65-F5344CB8AC3E}">
        <p14:creationId xmlns:p14="http://schemas.microsoft.com/office/powerpoint/2010/main" val="17104648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00" dirty="0"/>
              <a:t>Pražské zdravotnictví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032185"/>
            <a:ext cx="8395200" cy="4109938"/>
          </a:xfrm>
        </p:spPr>
        <p:txBody>
          <a:bodyPr/>
          <a:lstStyle/>
          <a:p>
            <a:pPr marL="514350" indent="-285750">
              <a:buFont typeface="Arial" pitchFamily="34" charset="0"/>
              <a:buChar char="•"/>
            </a:pPr>
            <a:r>
              <a:rPr lang="cs-CZ" sz="1600" dirty="0"/>
              <a:t>Zřídili jsme </a:t>
            </a:r>
            <a:r>
              <a:rPr lang="cs-CZ" sz="1600" b="1" dirty="0"/>
              <a:t>nové zubní pohotovosti </a:t>
            </a:r>
            <a:r>
              <a:rPr lang="cs-CZ" sz="1600" dirty="0"/>
              <a:t>pro děti i dospělé – v Nemocnici Na Františku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ošetřeno celkem </a:t>
            </a:r>
            <a:r>
              <a:rPr lang="cs-CZ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1 750 pacientů) </a:t>
            </a:r>
            <a:r>
              <a:rPr lang="cs-CZ" sz="1600" dirty="0"/>
              <a:t>a v Městské poliklinice ve Spálené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(ošetřeno </a:t>
            </a:r>
            <a:r>
              <a:rPr lang="cs-CZ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21 351 pacientů)</a:t>
            </a:r>
            <a:endParaRPr lang="cs-CZ" sz="1600" dirty="0"/>
          </a:p>
          <a:p>
            <a:pPr marL="514350" indent="-285750" algn="l">
              <a:buFont typeface="Arial" pitchFamily="34" charset="0"/>
              <a:buChar char="•"/>
            </a:pPr>
            <a:r>
              <a:rPr lang="cs-CZ" sz="1600" dirty="0"/>
              <a:t>Úspěšná </a:t>
            </a:r>
            <a:r>
              <a:rPr lang="cs-CZ" sz="1600" b="1" dirty="0"/>
              <a:t>architektonická soutěž na nové sídlo pražských záchranářů</a:t>
            </a:r>
          </a:p>
          <a:p>
            <a:pPr marL="514350" indent="-285750" algn="l">
              <a:buFont typeface="Arial" pitchFamily="34" charset="0"/>
              <a:buChar char="•"/>
            </a:pPr>
            <a:r>
              <a:rPr lang="cs-CZ" sz="1600" b="1" dirty="0"/>
              <a:t>Nové výjezdové stanoviště pražské záchranky v Sokolské</a:t>
            </a:r>
          </a:p>
          <a:p>
            <a:pPr marL="514350" indent="-285750" algn="l">
              <a:buFont typeface="Arial" pitchFamily="34" charset="0"/>
              <a:buChar char="•"/>
            </a:pPr>
            <a:r>
              <a:rPr lang="cs-CZ" sz="1600" dirty="0"/>
              <a:t>Připravujeme </a:t>
            </a:r>
            <a:r>
              <a:rPr lang="cs-CZ" sz="1600" b="1" dirty="0"/>
              <a:t>nový heliport pro IZS</a:t>
            </a:r>
          </a:p>
          <a:p>
            <a:pPr marL="514350" indent="-285750" algn="l">
              <a:buFont typeface="Arial" pitchFamily="34" charset="0"/>
              <a:buChar char="•"/>
            </a:pPr>
            <a:r>
              <a:rPr lang="cs-CZ" sz="1600" b="1" dirty="0"/>
              <a:t>Podpořili jsme vznik centra PORT (PROFEM) </a:t>
            </a:r>
            <a:r>
              <a:rPr lang="cs-CZ" sz="1600" dirty="0"/>
              <a:t>pro oběti domácího a sexuálního násilí</a:t>
            </a:r>
          </a:p>
          <a:p>
            <a:pPr marL="514350" indent="-285750" algn="l">
              <a:buFont typeface="Arial" pitchFamily="34" charset="0"/>
              <a:buChar char="•"/>
            </a:pPr>
            <a:r>
              <a:rPr lang="cs-CZ" sz="1600" dirty="0"/>
              <a:t>Zakoupili jsme </a:t>
            </a:r>
            <a:r>
              <a:rPr lang="cs-CZ" sz="1600" b="1" dirty="0"/>
              <a:t>61 nových vozů pro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pro Zdravotnickou záchrannou službu hlavního města</a:t>
            </a: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15</a:t>
            </a:fld>
            <a:endParaRPr lang="cs-CZ" dirty="0"/>
          </a:p>
        </p:txBody>
      </p:sp>
      <p:pic>
        <p:nvPicPr>
          <p:cNvPr id="5" name="Zástupný symbol obrázku 6" descr="Obsah obrázku oblečení, osoba, interiér, Lékařské vybavení&#10;&#10;Popis byl vytvořen automaticky">
            <a:extLst>
              <a:ext uri="{FF2B5EF4-FFF2-40B4-BE49-F238E27FC236}">
                <a16:creationId xmlns:a16="http://schemas.microsoft.com/office/drawing/2014/main" id="{33063C88-A2D3-2354-B1E2-96749AAE8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>
            <a:fillRect/>
          </a:stretch>
        </p:blipFill>
        <p:spPr>
          <a:xfrm>
            <a:off x="4211960" y="4005877"/>
            <a:ext cx="3903340" cy="27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25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D27E-9A73-767B-E6B6-DF06A85F5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62EF4-7189-9EF7-1380-9F69BC89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Bytová politika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90B1DB-5E1E-2433-A417-4099234C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66" y="1124747"/>
            <a:ext cx="8373934" cy="4109938"/>
          </a:xfrm>
        </p:spPr>
        <p:txBody>
          <a:bodyPr/>
          <a:lstStyle/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cs-CZ" sz="1600" dirty="0"/>
              <a:t>Máme </a:t>
            </a:r>
            <a:r>
              <a:rPr lang="cs-CZ" sz="1600" b="1" dirty="0"/>
              <a:t>spravedlivější pravidla pro přidělování městských bytů </a:t>
            </a:r>
            <a:r>
              <a:rPr lang="cs-CZ" sz="1600" dirty="0"/>
              <a:t>(pro samoživitele a mladé rodiny)</a:t>
            </a:r>
            <a:r>
              <a:rPr lang="cs-CZ" sz="1600" b="1" dirty="0"/>
              <a:t> </a:t>
            </a: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cs-CZ" sz="1600" dirty="0"/>
              <a:t>Rekonstruujeme Hotel Opatov, kde vznikne </a:t>
            </a:r>
            <a:r>
              <a:rPr lang="cs-CZ" sz="1600" b="1" dirty="0"/>
              <a:t>272 nových bytů </a:t>
            </a: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cs-CZ" sz="1600" dirty="0"/>
              <a:t>Připravujeme </a:t>
            </a:r>
            <a:r>
              <a:rPr lang="cs-CZ" sz="1600" b="1" dirty="0"/>
              <a:t>nové byty pro mladé rodiny (ulice Hraniční)</a:t>
            </a: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cs-CZ" sz="1600" dirty="0"/>
              <a:t>Adaptace bytových jednotek na </a:t>
            </a:r>
            <a:r>
              <a:rPr lang="cs-CZ" sz="1600" b="1" dirty="0"/>
              <a:t>bytové domy v areálu Skloněná</a:t>
            </a: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cs-CZ" sz="1600" dirty="0"/>
              <a:t>Zahájili jsme </a:t>
            </a:r>
            <a:r>
              <a:rPr lang="cs-CZ" sz="1600" b="1" dirty="0"/>
              <a:t>rekonstrukci</a:t>
            </a:r>
            <a:r>
              <a:rPr lang="cs-CZ" sz="1600" dirty="0"/>
              <a:t> prázdného bytového </a:t>
            </a:r>
            <a:r>
              <a:rPr lang="cs-CZ" sz="1600" b="1" dirty="0"/>
              <a:t>Baťova domu (12 bytů)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01D982-9BA0-9D69-5B69-FC6452D01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16</a:t>
            </a:fld>
            <a:endParaRPr lang="cs-CZ" dirty="0"/>
          </a:p>
        </p:txBody>
      </p:sp>
      <p:pic>
        <p:nvPicPr>
          <p:cNvPr id="5" name="Zástupný symbol obrázku 6" descr="Obsah obrázku venku, budova, obloha, oblečení&#10;&#10;Popis byl vytvořen automaticky">
            <a:extLst>
              <a:ext uri="{FF2B5EF4-FFF2-40B4-BE49-F238E27FC236}">
                <a16:creationId xmlns:a16="http://schemas.microsoft.com/office/drawing/2014/main" id="{6A797AA9-BB88-2030-FFA9-8CC0A34CD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>
            <a:fillRect/>
          </a:stretch>
        </p:blipFill>
        <p:spPr>
          <a:xfrm>
            <a:off x="3443844" y="3286267"/>
            <a:ext cx="4671456" cy="32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485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Jiří Pospíšil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4399" y="1638700"/>
            <a:ext cx="6087600" cy="107022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náměstek primátora a radní pro oblast kultury, cestovního ruchu, památkové péče, výstavnictví a péče o zvířata (animal welfare)</a:t>
            </a:r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1"/>
            <a:ext cx="8373934" cy="977159"/>
          </a:xfrm>
        </p:spPr>
        <p:txBody>
          <a:bodyPr>
            <a:normAutofit/>
          </a:bodyPr>
          <a:lstStyle/>
          <a:p>
            <a:r>
              <a:rPr lang="cs-CZ" sz="4500" dirty="0"/>
              <a:t>Investujeme do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696422"/>
            <a:ext cx="8504561" cy="199369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Generální rekonstrukce Divadla na Vinohradech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18</a:t>
            </a:fld>
            <a:endParaRPr lang="cs-CZ" dirty="0"/>
          </a:p>
        </p:txBody>
      </p:sp>
      <p:pic>
        <p:nvPicPr>
          <p:cNvPr id="6" name="Obrázek 5" descr="Obsah obrázku venku, obloha, mrak, město&#10;&#10;Popis byl vytvořen automaticky">
            <a:extLst>
              <a:ext uri="{FF2B5EF4-FFF2-40B4-BE49-F238E27FC236}">
                <a16:creationId xmlns:a16="http://schemas.microsoft.com/office/drawing/2014/main" id="{094EB700-D006-694F-BF50-6E70FAB3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9" y="4078017"/>
            <a:ext cx="2785137" cy="1856758"/>
          </a:xfrm>
          <a:prstGeom prst="rect">
            <a:avLst/>
          </a:prstGeom>
        </p:spPr>
      </p:pic>
      <p:pic>
        <p:nvPicPr>
          <p:cNvPr id="9" name="Zástupný obsah 12" descr="Obsah obrázku socha, budova, arkáda, umění&#10;&#10;Popis byl vytvořen automaticky">
            <a:extLst>
              <a:ext uri="{FF2B5EF4-FFF2-40B4-BE49-F238E27FC236}">
                <a16:creationId xmlns:a16="http://schemas.microsoft.com/office/drawing/2014/main" id="{81CEB6BD-0252-9042-A876-A8C6CC5F5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02" y="4078017"/>
            <a:ext cx="3303938" cy="185675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7B1822F-6B78-9E40-BE1C-9CC6A1D141D8}"/>
              </a:ext>
            </a:extLst>
          </p:cNvPr>
          <p:cNvSpPr/>
          <p:nvPr/>
        </p:nvSpPr>
        <p:spPr>
          <a:xfrm>
            <a:off x="265039" y="2408588"/>
            <a:ext cx="8373934" cy="15081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itchFamily="34" charset="0"/>
              <a:buChar char="•"/>
            </a:pPr>
            <a:r>
              <a:rPr lang="cs-CZ" sz="2300" dirty="0"/>
              <a:t>Rozsáhlá přestavba Domu Pážat jako nového sídla pro Muzeum paměti </a:t>
            </a:r>
            <a:r>
              <a:rPr lang="en-US" sz="2300" dirty="0"/>
              <a:t>XX. </a:t>
            </a:r>
            <a:r>
              <a:rPr lang="cs-CZ" sz="2300" dirty="0"/>
              <a:t>století</a:t>
            </a:r>
          </a:p>
          <a:p>
            <a:pPr lvl="0"/>
            <a:endParaRPr lang="en-US" sz="23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cs-CZ" sz="2300" dirty="0"/>
              <a:t>Nová Městská knihovna na Petřinách</a:t>
            </a:r>
          </a:p>
        </p:txBody>
      </p:sp>
      <p:pic>
        <p:nvPicPr>
          <p:cNvPr id="13" name="Obrázek 12" descr="Obsah obrázku venku, obloha, Pozemní vozidlo, jízdní kolo&#10;&#10;Popis byl vytvořen automaticky">
            <a:extLst>
              <a:ext uri="{FF2B5EF4-FFF2-40B4-BE49-F238E27FC236}">
                <a16:creationId xmlns:a16="http://schemas.microsoft.com/office/drawing/2014/main" id="{F84BE2CA-8303-4C4B-A7CA-E20638E0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96" y="4081493"/>
            <a:ext cx="2382791" cy="18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7F9E9A6-0314-4A4D-B418-6F03537A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 anchor="t">
            <a:noAutofit/>
          </a:bodyPr>
          <a:lstStyle/>
          <a:p>
            <a:r>
              <a:rPr lang="cs-CZ" sz="4400" dirty="0"/>
              <a:t>Rozvíjíme cestovní ruch a staráme se o památky</a:t>
            </a:r>
          </a:p>
        </p:txBody>
      </p:sp>
      <p:pic>
        <p:nvPicPr>
          <p:cNvPr id="4" name="Zástupný obsah 3" descr="Obsah obrázku venku, budova, obloha, mrak&#10;&#10;Popis byl vytvořen automaticky">
            <a:extLst>
              <a:ext uri="{FF2B5EF4-FFF2-40B4-BE49-F238E27FC236}">
                <a16:creationId xmlns:a16="http://schemas.microsoft.com/office/drawing/2014/main" id="{D1776E8E-361E-B343-929A-D626F3413B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" y="1787030"/>
            <a:ext cx="3449920" cy="2292760"/>
          </a:xfrm>
        </p:spPr>
      </p:pic>
      <p:pic>
        <p:nvPicPr>
          <p:cNvPr id="7" name="Obrázek 6" descr="Obsah obrázku venku, obloha, rostlina, strom&#10;&#10;Popis byl vytvořen automaticky">
            <a:extLst>
              <a:ext uri="{FF2B5EF4-FFF2-40B4-BE49-F238E27FC236}">
                <a16:creationId xmlns:a16="http://schemas.microsoft.com/office/drawing/2014/main" id="{D8A8FF0B-610D-2945-8F40-FBFCA869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4" y="4229723"/>
            <a:ext cx="3530979" cy="233667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106C46-4D67-4E13-B58F-C293625853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Jsme mezi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kongresovými destinacemi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EVROPY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Zbavili jsme Prahu nálepky „levné večírkové“ destinace</a:t>
            </a:r>
          </a:p>
          <a:p>
            <a:pPr marL="0" indent="0">
              <a:buNone/>
            </a:pP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Investujeme peníze do opravy shořelého Kostela sv. Michaela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4440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B02A7-A66F-43BF-A585-98409CF8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Praha bezpečnější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57C152-6CC0-4E9B-9366-2AFA5C2A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33" y="1168401"/>
            <a:ext cx="5235838" cy="473932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Pokračujeme v rekonstrukcích služeben Městské policie, obnovujeme autoprovoz, doplňujeme vybavení strážníků i ostatních bezpečnostních složek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Rozšiřujeme protipovodňová opatření 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Finalizujeme výběr nových prostor pro další potřebná K-centra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Podporujeme programy prevence kriminality a bezpečnost ve školách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Posilujeme ochranu před kyberútoky</a:t>
            </a:r>
          </a:p>
          <a:p>
            <a:pPr marL="0" indent="0">
              <a:buNone/>
            </a:pPr>
            <a:endParaRPr lang="cs-CZ" sz="2500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A8D4576-E734-4019-B92B-C10A731EC36D}"/>
              </a:ext>
            </a:extLst>
          </p:cNvPr>
          <p:cNvSpPr txBox="1"/>
          <p:nvPr/>
        </p:nvSpPr>
        <p:spPr>
          <a:xfrm>
            <a:off x="232921" y="6121902"/>
            <a:ext cx="8656892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9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67AD8B-1067-52BE-7630-ABD941277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03" y="1244601"/>
            <a:ext cx="3093719" cy="20624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AC7B19-B162-C75E-A77D-C682B7524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03" y="3579691"/>
            <a:ext cx="3050565" cy="20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943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 anchor="t">
            <a:noAutofit/>
          </a:bodyPr>
          <a:lstStyle/>
          <a:p>
            <a:r>
              <a:rPr lang="cs-CZ" sz="4500" dirty="0"/>
              <a:t>Staráme se o zvířata</a:t>
            </a:r>
          </a:p>
        </p:txBody>
      </p:sp>
      <p:pic>
        <p:nvPicPr>
          <p:cNvPr id="5" name="Zástupný obsah 4" descr="Obsah obrázku mrak, obloha, venku, strom&#10;&#10;Popis byl vytvořen automaticky">
            <a:extLst>
              <a:ext uri="{FF2B5EF4-FFF2-40B4-BE49-F238E27FC236}">
                <a16:creationId xmlns:a16="http://schemas.microsoft.com/office/drawing/2014/main" id="{1521C6AF-035D-C245-A69D-5A10A29D4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08" y="3923143"/>
            <a:ext cx="3984880" cy="1992440"/>
          </a:xfrm>
        </p:spPr>
      </p:pic>
      <p:pic>
        <p:nvPicPr>
          <p:cNvPr id="8" name="Obrázek 7" descr="Obsah obrázku Maketa, Urbánní design, dům, budova&#10;&#10;Popis byl vytvořen automaticky">
            <a:extLst>
              <a:ext uri="{FF2B5EF4-FFF2-40B4-BE49-F238E27FC236}">
                <a16:creationId xmlns:a16="http://schemas.microsoft.com/office/drawing/2014/main" id="{BB2727F4-0269-1966-99C8-6E828582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86" y="1762041"/>
            <a:ext cx="3993048" cy="199244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C1E0522-A5FD-4162-8D2C-EF1195AA40A3}"/>
              </a:ext>
            </a:extLst>
          </p:cNvPr>
          <p:cNvSpPr txBox="1"/>
          <p:nvPr/>
        </p:nvSpPr>
        <p:spPr>
          <a:xfrm>
            <a:off x="97791" y="1752588"/>
            <a:ext cx="4572000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Stavíme moderně a profesionálně vybavenou Záchrannou stanici pro volně žijící živočichy v Jinonicích</a:t>
            </a:r>
          </a:p>
          <a:p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veterinární ordinací,  operačním sálem, jednotkou intenzivní péče a navazujícím zázemím, kde bude možno poskytovat zraněným zvířatům špičkovou a odbornou péči</a:t>
            </a:r>
          </a:p>
        </p:txBody>
      </p:sp>
    </p:spTree>
    <p:extLst>
      <p:ext uri="{BB962C8B-B14F-4D97-AF65-F5344CB8AC3E}">
        <p14:creationId xmlns:p14="http://schemas.microsoft.com/office/powerpoint/2010/main" val="545180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Jana Komrsková</a:t>
            </a:r>
            <a:endParaRPr dirty="0"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náměstkyně primátora a radní pro oblast životního prostředí a klimatického plánu</a:t>
            </a:r>
            <a:endParaRPr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Plníme klimatický plán </a:t>
            </a:r>
            <a:endParaRPr dirty="0"/>
          </a:p>
        </p:txBody>
      </p:sp>
      <p:sp>
        <p:nvSpPr>
          <p:cNvPr id="109" name="Google Shape;109;p6"/>
          <p:cNvSpPr txBox="1">
            <a:spLocks noGrp="1"/>
          </p:cNvSpPr>
          <p:nvPr>
            <p:ph type="body" idx="1"/>
          </p:nvPr>
        </p:nvSpPr>
        <p:spPr>
          <a:xfrm>
            <a:off x="374400" y="1540329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Zavedli jsme sběr odpadu plastu a nápojových kartonů dohromady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Připravujeme svoz gastroodpadu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Podporujeme e-mobilitu v DPP, rozvíjíme vozový park</a:t>
            </a:r>
            <a:endParaRPr dirty="0"/>
          </a:p>
          <a:p>
            <a:pPr marL="342900" lvl="0" indent="-1968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dirty="0"/>
          </a:p>
        </p:txBody>
      </p:sp>
      <p:pic>
        <p:nvPicPr>
          <p:cNvPr id="110" name="Google Shape;110;p6" descr="https://lh7-us.googleusercontent.com/Pznf4b3K3ieqq1dPW2wVEyfM0xUxYLYD3IS8ImTokn5lzJLmhqr9xz9xEDDTdyis4wq0bzudHkXJ6DBusw1VvUf29XyCr-bghLmEDz-fgXbXOBUvEldXwgwnSRouDZhYv4kvkhEhAmEG2GM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6" y="3605411"/>
            <a:ext cx="3985460" cy="298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 descr="https://lh7-us.googleusercontent.com/pjkdeZ2L0jCkPoLfTkjNU8jrpyIENlt89_c9b8zhwwLqDepWHeMvxEUmv2j93dViP0P3b4TdT6EtsfeVfpJgGLe7Haj2cE-VqKQQARAF137wuVQ_Ev5mlHmTE70-ms40639XooqEltXacOU=s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944" y="4069543"/>
            <a:ext cx="2839491" cy="249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Podporujeme cirkulární ekonomiku</a:t>
            </a:r>
            <a:endParaRPr dirty="0"/>
          </a:p>
        </p:txBody>
      </p:sp>
      <p:sp>
        <p:nvSpPr>
          <p:cNvPr id="117" name="Google Shape;117;p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Rozšiřujeme nabídku sběrných dvorů s reuse pointy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Hledáme lokalitu pro cirkulární dům</a:t>
            </a:r>
            <a:endParaRPr dirty="0"/>
          </a:p>
        </p:txBody>
      </p:sp>
      <p:pic>
        <p:nvPicPr>
          <p:cNvPr id="118" name="Google Shape;118;p7" descr="https://lh7-us.googleusercontent.com/EeXJqkRZO3xfsBCaXR5pFm76E3Dgi2UkAKpp5gY0ylYthMZv9GYrD7L06A-BPVtRh-qSVkO3N43Bqlq5N7eE5-ypLaHnpeXcMzRiRwI9mm-pdccl070SnZ3jrnJ50E2Nnx8cHQYw7iffIhg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3068960"/>
            <a:ext cx="4555973" cy="3037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Sázíme milion stromů, revitalizujeme, investujeme</a:t>
            </a:r>
            <a:endParaRPr dirty="0"/>
          </a:p>
        </p:txBody>
      </p:sp>
      <p:sp>
        <p:nvSpPr>
          <p:cNvPr id="124" name="Google Shape;124;p8"/>
          <p:cNvSpPr txBox="1">
            <a:spLocks noGrp="1"/>
          </p:cNvSpPr>
          <p:nvPr>
            <p:ph type="body" idx="1"/>
          </p:nvPr>
        </p:nvSpPr>
        <p:spPr>
          <a:xfrm>
            <a:off x="374400" y="2348880"/>
            <a:ext cx="8373934" cy="359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Růžový sad na Petříně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Náměstí Jiřího z Poděbrad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Park Vítkov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Char char="•"/>
            </a:pPr>
            <a:r>
              <a:rPr lang="cs-CZ" dirty="0"/>
              <a:t>Nová expozice Arktida v zoo</a:t>
            </a:r>
            <a:endParaRPr dirty="0"/>
          </a:p>
        </p:txBody>
      </p:sp>
      <p:pic>
        <p:nvPicPr>
          <p:cNvPr id="125" name="Google Shape;125;p8" descr="https://lh7-us.googleusercontent.com/yArc0tDk3fVChWrSMEbAFOYyKuWyY72yJgscculBsIVKvSRAi5Y_0E7kShYvmEhC7Q0yXSYHIgM9EJT6MzIx3D3-Y6z7KhBHeht67f8JnSAaxvZqKwB6zIJBt18hh06Z97y-Rz8Phx2KNd8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551" y="2745549"/>
            <a:ext cx="4112449" cy="4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Zdeněk Kovářík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dirty="0"/>
              <a:t>radní pro oblast financí, rozpočtu, fondů a podpory podnikání</a:t>
            </a:r>
          </a:p>
        </p:txBody>
      </p:sp>
    </p:spTree>
    <p:extLst>
      <p:ext uri="{BB962C8B-B14F-4D97-AF65-F5344CB8AC3E}">
        <p14:creationId xmlns:p14="http://schemas.microsoft.com/office/powerpoint/2010/main" val="31136486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7888756" cy="722697"/>
          </a:xfrm>
        </p:spPr>
        <p:txBody>
          <a:bodyPr>
            <a:noAutofit/>
          </a:bodyPr>
          <a:lstStyle/>
          <a:p>
            <a:r>
              <a:rPr lang="cs-CZ" sz="4000" dirty="0"/>
              <a:t>Sestavili a schválili jsme rozpočet na rok 2024</a:t>
            </a:r>
          </a:p>
        </p:txBody>
      </p:sp>
      <p:graphicFrame>
        <p:nvGraphicFramePr>
          <p:cNvPr id="10" name="Tabulka 10">
            <a:extLst>
              <a:ext uri="{FF2B5EF4-FFF2-40B4-BE49-F238E27FC236}">
                <a16:creationId xmlns:a16="http://schemas.microsoft.com/office/drawing/2014/main" id="{D6EBDEC0-368A-482B-B37F-8782F6D32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305528"/>
              </p:ext>
            </p:extLst>
          </p:nvPr>
        </p:nvGraphicFramePr>
        <p:xfrm>
          <a:off x="374389" y="1951891"/>
          <a:ext cx="6502389" cy="4536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450">
                  <a:extLst>
                    <a:ext uri="{9D8B030D-6E8A-4147-A177-3AD203B41FA5}">
                      <a16:colId xmlns:a16="http://schemas.microsoft.com/office/drawing/2014/main" val="2620601269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3349321146"/>
                    </a:ext>
                  </a:extLst>
                </a:gridCol>
              </a:tblGrid>
              <a:tr h="640494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Základní rozpočtová data na rok 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96855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cs-CZ" dirty="0"/>
                        <a:t>Celkové příjmy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105,8 mld.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58385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cs-CZ" dirty="0"/>
                        <a:t>Celkové výdaje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109,4 mld.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77941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cs-CZ" dirty="0"/>
                        <a:t>V</a:t>
                      </a:r>
                      <a:r>
                        <a:rPr lang="pt-BR"/>
                        <a:t> tom provoz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88,1 mld. K</a:t>
                      </a:r>
                      <a:r>
                        <a:rPr lang="cs-CZ" dirty="0"/>
                        <a:t>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41658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cs-CZ" dirty="0"/>
                        <a:t>V</a:t>
                      </a:r>
                      <a:r>
                        <a:rPr lang="en-US" dirty="0"/>
                        <a:t> tom </a:t>
                      </a:r>
                      <a:r>
                        <a:rPr lang="cs-CZ" dirty="0"/>
                        <a:t>investice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21,3 mld. K</a:t>
                      </a:r>
                      <a:r>
                        <a:rPr lang="cs-CZ" dirty="0"/>
                        <a:t>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30456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cs-CZ" dirty="0"/>
                        <a:t>Rozdíl příjmů a výdajů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- 3,6 mld.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843045"/>
                  </a:ext>
                </a:extLst>
              </a:tr>
              <a:tr h="649390">
                <a:tc>
                  <a:txBody>
                    <a:bodyPr/>
                    <a:lstStyle/>
                    <a:p>
                      <a:r>
                        <a:rPr lang="pl-PL"/>
                        <a:t>Z toho kryto vlastními zdroji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+ 3,6 mld.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20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3444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logo&#10;&#10;Popis byl vytvořen automaticky">
            <a:extLst>
              <a:ext uri="{FF2B5EF4-FFF2-40B4-BE49-F238E27FC236}">
                <a16:creationId xmlns:a16="http://schemas.microsoft.com/office/drawing/2014/main" id="{16A62B1C-050E-4C11-ACE4-77907E756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91" y="2792897"/>
            <a:ext cx="2942204" cy="30920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8EC28A-82BA-D916-92BC-2B4ED71E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Změnili jsme finanční vztahy s městskými částmi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dnadpis 2">
                <a:extLst>
                  <a:ext uri="{FF2B5EF4-FFF2-40B4-BE49-F238E27FC236}">
                    <a16:creationId xmlns:a16="http://schemas.microsoft.com/office/drawing/2014/main" id="{F45ABDFE-58C7-6D68-FE5A-576F028F4093}"/>
                  </a:ext>
                </a:extLst>
              </p:cNvPr>
              <p:cNvSpPr txBox="1"/>
              <p:nvPr/>
            </p:nvSpPr>
            <p:spPr>
              <a:xfrm>
                <a:off x="374400" y="1758990"/>
                <a:ext cx="6087600" cy="400827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defPPr>
                  <a:defRPr lang="cs-CZ"/>
                </a:defPPr>
                <a:lvl1pPr marL="216000" indent="-216000"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Font typeface="Arial" pitchFamily="34" charset="0"/>
                  <a:buChar char="‒"/>
                  <a:defRPr lang="cs-CZ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60000"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Font typeface="Arial" pitchFamily="34" charset="0"/>
                  <a:buChar char="-"/>
                  <a:defRPr lang="cs-CZ" sz="2300" kern="1200">
                    <a:solidFill>
                      <a:srgbClr val="371E5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360000"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Font typeface="Arial" pitchFamily="34" charset="0"/>
                  <a:buChar char="-"/>
                  <a:defRPr lang="cs-CZ" sz="2300" kern="1200">
                    <a:solidFill>
                      <a:srgbClr val="371E5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360000"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Font typeface="Arial" pitchFamily="34" charset="0"/>
                  <a:buChar char="-"/>
                  <a:defRPr lang="cs-CZ" sz="2300" kern="1200">
                    <a:solidFill>
                      <a:srgbClr val="371E5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360000"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Font typeface="Arial" pitchFamily="34" charset="0"/>
                  <a:buChar char="-"/>
                  <a:defRPr lang="en-US" sz="2300" kern="1200">
                    <a:solidFill>
                      <a:srgbClr val="371E5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cs-CZ" sz="1400" dirty="0"/>
                  <a:t>Změnili jsme vztahy tak, aby městské části měly </a:t>
                </a:r>
                <a:r>
                  <a:rPr lang="cs-CZ" sz="1400" b="1" dirty="0"/>
                  <a:t>dlouhodobě udržitelnou jistotu objemu neúčelové dotace z rozpočtu vlastního hlavního města Prahy.</a:t>
                </a:r>
                <a:endParaRPr lang="cs-CZ" sz="1400" dirty="0"/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endParaRPr lang="cs-CZ" sz="1400" dirty="0"/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cs-CZ" sz="1400" b="1" dirty="0"/>
                  <a:t>Sníží se tak podíl i počet jednorázových nenárokových účelových dotací </a:t>
                </a:r>
                <a:r>
                  <a:rPr lang="cs-CZ" sz="1400" dirty="0"/>
                  <a:t>poskytovaných z rozpočtu vlastního hlavního města Prahy městským částem tak, aby bylo možné na úrovni městských částí </a:t>
                </a:r>
                <a:r>
                  <a:rPr lang="cs-CZ" sz="1400" b="1" dirty="0"/>
                  <a:t>dlouhodoběji plánovat</a:t>
                </a:r>
                <a:r>
                  <a:rPr lang="cs-CZ" sz="14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endParaRPr lang="cs-CZ" sz="1400" dirty="0"/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cs-CZ" sz="1400" dirty="0"/>
                  <a:t>PSD – podíl na sdílených daních – nově vychází z dlouhodobě neměnného ukazatele procentuálního podílu celkových finančních prostředků, poskytovaných z rozpočtu vlastního hl. m. Prahy cestou dotací městským částem, na jeho příjmech ze sdílených daní (SD):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endParaRPr lang="cs-CZ" sz="1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𝑃𝑆𝐷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𝑁𝑁𝐷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+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𝑈𝑀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+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𝑈𝐹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+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𝑈𝑃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+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𝑈𝑅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𝑆𝐷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12 %</m:t>
                    </m:r>
                  </m:oMath>
                </a14:m>
                <a:endParaRPr lang="cs-CZ" sz="1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endParaRPr lang="cs-CZ" sz="1400" dirty="0"/>
              </a:p>
            </p:txBody>
          </p:sp>
        </mc:Choice>
        <mc:Fallback xmlns="">
          <p:sp>
            <p:nvSpPr>
              <p:cNvPr id="4" name="Podnadpis 2">
                <a:extLst>
                  <a:ext uri="{FF2B5EF4-FFF2-40B4-BE49-F238E27FC236}">
                    <a16:creationId xmlns:a16="http://schemas.microsoft.com/office/drawing/2014/main" id="{F45ABDFE-58C7-6D68-FE5A-576F028F4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00" y="1758990"/>
                <a:ext cx="6087600" cy="4008277"/>
              </a:xfrm>
              <a:prstGeom prst="rect">
                <a:avLst/>
              </a:prstGeom>
              <a:blipFill>
                <a:blip r:embed="rId3"/>
                <a:stretch>
                  <a:fillRect l="-1602" b="-211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87313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EC28A-82BA-D916-92BC-2B4ED71E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91601"/>
            <a:ext cx="8373934" cy="701208"/>
          </a:xfrm>
        </p:spPr>
        <p:txBody>
          <a:bodyPr>
            <a:normAutofit/>
          </a:bodyPr>
          <a:lstStyle/>
          <a:p>
            <a:r>
              <a:rPr lang="cs-CZ" sz="4500" dirty="0"/>
              <a:t>Čerpáme evropské fondy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10FC7963-7037-0C78-C6A5-07B8821996C9}"/>
              </a:ext>
            </a:extLst>
          </p:cNvPr>
          <p:cNvSpPr txBox="1"/>
          <p:nvPr/>
        </p:nvSpPr>
        <p:spPr>
          <a:xfrm>
            <a:off x="374400" y="992809"/>
            <a:ext cx="8373934" cy="4717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V roce 2023 byla úspěšně ukončena hlavní část implementace Operačního programu Praha pól růstu – ČR.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program byl vyčerpán a vůči Evropské komisi certifikován jako </a:t>
            </a:r>
            <a:r>
              <a:rPr lang="cs-CZ" sz="1400" b="1" dirty="0">
                <a:ea typeface="Times New Roman" panose="02020603050405020304" pitchFamily="18" charset="0"/>
              </a:rPr>
              <a:t>první z operačních programů v ČR</a:t>
            </a:r>
            <a:endParaRPr lang="cs-CZ" sz="1400" dirty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bylo rozděleno </a:t>
            </a:r>
            <a:r>
              <a:rPr lang="cs-CZ" sz="1400" b="1" dirty="0">
                <a:ea typeface="Times New Roman" panose="02020603050405020304" pitchFamily="18" charset="0"/>
              </a:rPr>
              <a:t>více než 10 mld. Kč na území hl. m. Prahy</a:t>
            </a:r>
            <a:r>
              <a:rPr lang="cs-CZ" sz="1400" dirty="0">
                <a:ea typeface="Times New Roman" panose="02020603050405020304" pitchFamily="18" charset="0"/>
              </a:rPr>
              <a:t> a bylo podpořeno více než </a:t>
            </a:r>
            <a:r>
              <a:rPr lang="cs-CZ" sz="1400" b="1" dirty="0">
                <a:ea typeface="Times New Roman" panose="02020603050405020304" pitchFamily="18" charset="0"/>
              </a:rPr>
              <a:t>1 600 </a:t>
            </a:r>
            <a:r>
              <a:rPr lang="cs-CZ" sz="1400" dirty="0">
                <a:ea typeface="Times New Roman" panose="02020603050405020304" pitchFamily="18" charset="0"/>
              </a:rPr>
              <a:t>projektů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na základě průběžných auditů vykazoval program po celou dobu </a:t>
            </a:r>
            <a:r>
              <a:rPr lang="cs-CZ" sz="1400" b="1" dirty="0">
                <a:ea typeface="Times New Roman" panose="02020603050405020304" pitchFamily="18" charset="0"/>
              </a:rPr>
              <a:t>nejnižší míru chybovosti napříč operačními programy v ČR</a:t>
            </a:r>
            <a:endParaRPr lang="cs-CZ" sz="1400" b="1" dirty="0"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cs-CZ" sz="1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V novém programovém období 2021+ se podařilo zajistit přístup k více než 20 mld. Kč z evropských fondů.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podpora směřuje do oblastí </a:t>
            </a:r>
            <a:r>
              <a:rPr lang="cs-CZ" sz="1400" b="1" dirty="0">
                <a:ea typeface="Times New Roman" panose="02020603050405020304" pitchFamily="18" charset="0"/>
              </a:rPr>
              <a:t>dopravy, revitalizace veřejných prostranství, školství, digitalizace </a:t>
            </a:r>
            <a:r>
              <a:rPr lang="cs-CZ" sz="1400" dirty="0">
                <a:ea typeface="Times New Roman" panose="02020603050405020304" pitchFamily="18" charset="0"/>
              </a:rPr>
              <a:t>apod.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v uplynulém roce došlo k </a:t>
            </a:r>
            <a:r>
              <a:rPr lang="cs-CZ" sz="1400" b="1" dirty="0">
                <a:ea typeface="Times New Roman" panose="02020603050405020304" pitchFamily="18" charset="0"/>
              </a:rPr>
              <a:t>předložení žádostí o dotace za více než 1,2 mld. Kč</a:t>
            </a:r>
            <a:r>
              <a:rPr lang="cs-CZ" sz="1400" dirty="0">
                <a:ea typeface="Times New Roman" panose="02020603050405020304" pitchFamily="18" charset="0"/>
              </a:rPr>
              <a:t>, z nichž většina je již schválena k podpoře </a:t>
            </a:r>
            <a:endParaRPr lang="cs-CZ" sz="1400" dirty="0"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podíleli jsme se na přípravách žádostí formou odborných konzultací či vyjednávání s ministerstvy o zaměření podpory pro projekty </a:t>
            </a:r>
            <a:r>
              <a:rPr lang="cs-CZ" sz="1400" b="1" dirty="0">
                <a:ea typeface="Times New Roman" panose="02020603050405020304" pitchFamily="18" charset="0"/>
              </a:rPr>
              <a:t>přesahující 3 mld. Kč</a:t>
            </a:r>
            <a:endParaRPr lang="cs-CZ" sz="1400" dirty="0"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7" name="Obrázek 6" descr="Obsah obrázku text, Písmo, snímek obrazovky, řada/pruh&#10;&#10;Popis byl vytvořen automaticky">
            <a:extLst>
              <a:ext uri="{FF2B5EF4-FFF2-40B4-BE49-F238E27FC236}">
                <a16:creationId xmlns:a16="http://schemas.microsoft.com/office/drawing/2014/main" id="{80082E0D-0E83-1F70-FAB2-D12EBBCD0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66" y="5962142"/>
            <a:ext cx="3220968" cy="5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523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Adam Zábranský</a:t>
            </a:r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radní pro oblast majetku, legislativy a transparentnosti</a:t>
            </a:r>
            <a:endParaRPr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5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Energie pro Prahu</a:t>
            </a:r>
            <a:endParaRPr lang="cs-CZ" sz="45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402080"/>
            <a:ext cx="3431118" cy="454628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Zlevňujeme elektřinu </a:t>
            </a:r>
            <a:b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a plyn 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Otevřeli jsme největší fotovoltaiku v Praze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Připravujeme výstavbu Energocentra k využití tepla z ÚČOV 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Vytváříme jednotný energetický portál hlavního města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3</a:t>
            </a:fld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4FEBC21-64DC-4BF2-AC7F-3A395E71F05F}"/>
              </a:ext>
            </a:extLst>
          </p:cNvPr>
          <p:cNvSpPr txBox="1"/>
          <p:nvPr/>
        </p:nvSpPr>
        <p:spPr>
          <a:xfrm>
            <a:off x="282960" y="6078220"/>
            <a:ext cx="7804400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9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58EFF2-650B-30D4-1BBA-F9702683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79" y="1559560"/>
            <a:ext cx="4884421" cy="32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Rozvíjíme majetkové portfolio</a:t>
            </a:r>
            <a:br>
              <a:rPr lang="cs-CZ" dirty="0"/>
            </a:br>
            <a:r>
              <a:rPr lang="cs-CZ" dirty="0"/>
              <a:t> </a:t>
            </a:r>
            <a:endParaRPr dirty="0"/>
          </a:p>
        </p:txBody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374400" y="1540329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ClrTx/>
              <a:buFont typeface="Arial" pitchFamily="34" charset="0"/>
              <a:buChar char="•"/>
            </a:pPr>
            <a:r>
              <a:rPr lang="cs-CZ" dirty="0"/>
              <a:t>Získali jsme do majetku Kasárna Karlín nebo pozemky v Krči od České pošty</a:t>
            </a:r>
            <a:endParaRPr dirty="0"/>
          </a:p>
          <a:p>
            <a:pPr marL="342900" indent="-342900">
              <a:buClrTx/>
              <a:buFont typeface="Arial" pitchFamily="34" charset="0"/>
              <a:buChar char="•"/>
            </a:pPr>
            <a:r>
              <a:rPr lang="cs-CZ" dirty="0"/>
              <a:t>Rekonstruujeme Průmyslový palác a Divadlo Spirála na Výstavišti</a:t>
            </a:r>
            <a:endParaRPr dirty="0"/>
          </a:p>
          <a:p>
            <a:pPr marL="342900" indent="-342900">
              <a:buClrTx/>
              <a:buFont typeface="Arial" pitchFamily="34" charset="0"/>
              <a:buChar char="•"/>
            </a:pPr>
            <a:r>
              <a:rPr lang="cs-CZ" dirty="0"/>
              <a:t>Majetek města nyní najdete jednoduše online na digitální mapě</a:t>
            </a:r>
            <a:endParaRPr dirty="0"/>
          </a:p>
        </p:txBody>
      </p:sp>
      <p:pic>
        <p:nvPicPr>
          <p:cNvPr id="3" name="Obrázek 2" descr="Obsah obrázku mapa, text&#10;&#10;Popis byl vytvořen automaticky">
            <a:extLst>
              <a:ext uri="{FF2B5EF4-FFF2-40B4-BE49-F238E27FC236}">
                <a16:creationId xmlns:a16="http://schemas.microsoft.com/office/drawing/2014/main" id="{0FB2331B-EF80-4E95-AA8C-C695BF2899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4534823" cy="2944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251520" y="291600"/>
            <a:ext cx="813690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sz="4500" dirty="0"/>
              <a:t>Zprůhledňujeme hospodaření města</a:t>
            </a:r>
            <a:endParaRPr sz="4500" dirty="0"/>
          </a:p>
        </p:txBody>
      </p:sp>
      <p:sp>
        <p:nvSpPr>
          <p:cNvPr id="145" name="Google Shape;145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Pořádáme otevřená výběrová řízení na managment městských společností v naší odpovědnosti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Posilujeme kontrolu v příspěvkových organizacích a městských společnostech, zveřejňujeme seznam faktur a data o zakázkách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Zavádíme protikorupční ISO na magistrátu i v městských společnostech</a:t>
            </a: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br>
              <a:rPr lang="cs-CZ" dirty="0"/>
            </a:br>
            <a:endParaRPr dirty="0"/>
          </a:p>
          <a:p>
            <a:pPr marL="342900" lvl="0" indent="-1968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dirty="0"/>
          </a:p>
        </p:txBody>
      </p:sp>
      <p:pic>
        <p:nvPicPr>
          <p:cNvPr id="146" name="Google Shape;146;p11" descr="https://lh7-us.googleusercontent.com/pADYuJjsQJEzF6gZkl_-DEMbQ98UujmFe6dNWWEAPdaAUP6qbBDj4KG611PBrEIqUO7dI3mm4cprR33i94Aiz95Zk0E_skcO6XqxR-uh-mzydpKyov3UoJLAeNhB0NCctWRjCPhDZl1fEkQ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880" y="4514486"/>
            <a:ext cx="3333058" cy="2051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Kultivujeme veřejný prostor a odstraňujeme vizuální smog</a:t>
            </a:r>
            <a:endParaRPr dirty="0"/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1"/>
          </p:nvPr>
        </p:nvSpPr>
        <p:spPr>
          <a:xfrm>
            <a:off x="374400" y="2132856"/>
            <a:ext cx="8373934" cy="324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Postupujeme v souladu s Manuálem pro kultivovanou Prahu a koncepcí rozvoje restauračních předzahrádek</a:t>
            </a:r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Odstraňujeme reklamní tabule z památkové rezervace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Rozběhli jsme práci na koncepci trhů</a:t>
            </a:r>
            <a:br>
              <a:rPr lang="cs-CZ" dirty="0"/>
            </a:br>
            <a:r>
              <a:rPr lang="cs-CZ" dirty="0"/>
              <a:t>v centru města</a:t>
            </a:r>
            <a:endParaRPr dirty="0"/>
          </a:p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endParaRPr dirty="0"/>
          </a:p>
        </p:txBody>
      </p:sp>
      <p:pic>
        <p:nvPicPr>
          <p:cNvPr id="3" name="Obrázek 2" descr="Obsah obrázku oblečení, osoba, Lidská tvář, budova&#10;&#10;Popis byl vytvořen automaticky">
            <a:extLst>
              <a:ext uri="{FF2B5EF4-FFF2-40B4-BE49-F238E27FC236}">
                <a16:creationId xmlns:a16="http://schemas.microsoft.com/office/drawing/2014/main" id="{DF9BCE82-CC15-42AB-B513-B557157A0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61048"/>
            <a:ext cx="4653892" cy="284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Michal Hroza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dirty="0"/>
              <a:t>radní pro oblast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9195501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479144" cy="1248729"/>
          </a:xfrm>
        </p:spPr>
        <p:txBody>
          <a:bodyPr>
            <a:noAutofit/>
          </a:bodyPr>
          <a:lstStyle/>
          <a:p>
            <a:r>
              <a:rPr lang="cs-CZ" sz="3500" dirty="0"/>
              <a:t>Dokončili jsme protipovodňová opatření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34</a:t>
            </a:fld>
            <a:endParaRPr lang="cs-CZ" dirty="0"/>
          </a:p>
        </p:txBody>
      </p:sp>
      <p:pic>
        <p:nvPicPr>
          <p:cNvPr id="11" name="Obrázek 10" descr="Obsah obrázku venku, budova, Kompozitní materiál, strom&#10;&#10;Popis byl vytvořen automaticky">
            <a:extLst>
              <a:ext uri="{FF2B5EF4-FFF2-40B4-BE49-F238E27FC236}">
                <a16:creationId xmlns:a16="http://schemas.microsoft.com/office/drawing/2014/main" id="{C69E03CB-D351-46B6-A10E-8CEEB112C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009" y="1469676"/>
            <a:ext cx="2753715" cy="2065286"/>
          </a:xfrm>
          <a:prstGeom prst="rect">
            <a:avLst/>
          </a:prstGeom>
        </p:spPr>
      </p:pic>
      <p:pic>
        <p:nvPicPr>
          <p:cNvPr id="15" name="Obrázek 14" descr="Obsah obrázku budova, interiér, ocel, tunel&#10;&#10;Popis byl vytvořen automaticky">
            <a:extLst>
              <a:ext uri="{FF2B5EF4-FFF2-40B4-BE49-F238E27FC236}">
                <a16:creationId xmlns:a16="http://schemas.microsoft.com/office/drawing/2014/main" id="{FBAFC78F-D352-347B-3FB7-8D2915FB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55" y="4398226"/>
            <a:ext cx="3363127" cy="224208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85DCC6-7795-459D-A3C4-9C6A1865174D}"/>
              </a:ext>
            </a:extLst>
          </p:cNvPr>
          <p:cNvSpPr txBox="1"/>
          <p:nvPr/>
        </p:nvSpPr>
        <p:spPr>
          <a:xfrm>
            <a:off x="393898" y="1027578"/>
            <a:ext cx="605031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cs-CZ" sz="23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Nový bezpečnostní přeliv na Hostivařské přehradě</a:t>
            </a:r>
            <a:endParaRPr lang="cs-CZ" sz="2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 nyní zabrání v případě povodně nekontrolovanému přelivu hráze a odolá i desetitisícileté vodě. </a:t>
            </a:r>
          </a:p>
          <a:p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tabLst>
                <a:tab pos="457200" algn="l"/>
              </a:tabLst>
            </a:pPr>
            <a:r>
              <a:rPr lang="cs-CZ" sz="23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Retenční nádrž na Rohanském nábřeží</a:t>
            </a:r>
            <a:endParaRPr lang="cs-CZ" sz="2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Tímto krokem jsme zajistili dokončení protipovodňových opatření Karlína.</a:t>
            </a:r>
          </a:p>
        </p:txBody>
      </p:sp>
    </p:spTree>
    <p:extLst>
      <p:ext uri="{BB962C8B-B14F-4D97-AF65-F5344CB8AC3E}">
        <p14:creationId xmlns:p14="http://schemas.microsoft.com/office/powerpoint/2010/main" val="345285110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7F9E9A6-0314-4A4D-B418-6F03537A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3" y="291600"/>
            <a:ext cx="8851793" cy="1248729"/>
          </a:xfrm>
        </p:spPr>
        <p:txBody>
          <a:bodyPr anchor="t">
            <a:noAutofit/>
          </a:bodyPr>
          <a:lstStyle/>
          <a:p>
            <a:r>
              <a:rPr lang="cs-CZ" sz="4500" dirty="0"/>
              <a:t>Spustili jsme bioplynovou stanici na ÚČOV</a:t>
            </a:r>
          </a:p>
        </p:txBody>
      </p:sp>
      <p:pic>
        <p:nvPicPr>
          <p:cNvPr id="5" name="Obrázek 4" descr="Obsah obrázku obloha, mrak, venku, budova&#10;&#10;Popis byl vytvořen automaticky">
            <a:extLst>
              <a:ext uri="{FF2B5EF4-FFF2-40B4-BE49-F238E27FC236}">
                <a16:creationId xmlns:a16="http://schemas.microsoft.com/office/drawing/2014/main" id="{B29C6BB8-2B26-0ABD-DB2E-4D9FDCC05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5" y="1844824"/>
            <a:ext cx="3910405" cy="29328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396AB2-1563-47C8-BE98-A4AB12D0B348}"/>
              </a:ext>
            </a:extLst>
          </p:cNvPr>
          <p:cNvSpPr txBox="1"/>
          <p:nvPr/>
        </p:nvSpPr>
        <p:spPr>
          <a:xfrm>
            <a:off x="4078090" y="1700808"/>
            <a:ext cx="502800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Zahájili jsme ostrý provoz přeměny zbytkového odpadu na bioplyn na Ústřední čistírně odpadních vod, což umožňuje využití obnovitelných zdrojů energie pro vozy městských firem.</a:t>
            </a:r>
          </a:p>
          <a:p>
            <a:pPr lvl="0"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cs-CZ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Snižujeme tak naši závislost na fosilních palivech a využíváme moderní a udržitelné trendy.</a:t>
            </a:r>
          </a:p>
        </p:txBody>
      </p:sp>
    </p:spTree>
    <p:extLst>
      <p:ext uri="{BB962C8B-B14F-4D97-AF65-F5344CB8AC3E}">
        <p14:creationId xmlns:p14="http://schemas.microsoft.com/office/powerpoint/2010/main" val="309456323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</p:spPr>
        <p:txBody>
          <a:bodyPr anchor="t">
            <a:noAutofit/>
          </a:bodyPr>
          <a:lstStyle/>
          <a:p>
            <a:r>
              <a:rPr lang="cs-CZ" sz="4500" dirty="0"/>
              <a:t>Tvoříme Prahu pro 21. století</a:t>
            </a:r>
          </a:p>
        </p:txBody>
      </p:sp>
      <p:pic>
        <p:nvPicPr>
          <p:cNvPr id="10" name="Obrázek 9" descr="Obsah obrázku venku, oblečení, budova, boty&#10;&#10;Popis byl vytvořen automaticky">
            <a:extLst>
              <a:ext uri="{FF2B5EF4-FFF2-40B4-BE49-F238E27FC236}">
                <a16:creationId xmlns:a16="http://schemas.microsoft.com/office/drawing/2014/main" id="{44B95596-855A-1D6F-55F2-7ADC613C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5" y="3868216"/>
            <a:ext cx="4048264" cy="2698184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7A99FE4-7A0E-DB43-95CB-17744EF4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868216"/>
            <a:ext cx="4744811" cy="1484629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Městský informační kanál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  <a:effectLst/>
                <a:latin typeface="Arial" pitchFamily="34" charset="0"/>
                <a:ea typeface="Calibri" panose="020F0502020204030204" pitchFamily="34" charset="0"/>
              </a:rPr>
              <a:t>Zvyšujeme informovanost veřejnosti a zlepšujeme komunikaci v krizových situacích.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  <a:effectLst/>
                <a:latin typeface="Arial" pitchFamily="34" charset="0"/>
                <a:ea typeface="Calibri" panose="020F0502020204030204" pitchFamily="34" charset="0"/>
              </a:rPr>
              <a:t>Přinášíme aktuální informace přímo do vytížených stanic MHD. 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7C089B1-64FE-3259-A9C1-21E6BF32CBE0}"/>
              </a:ext>
            </a:extLst>
          </p:cNvPr>
          <p:cNvSpPr txBox="1"/>
          <p:nvPr/>
        </p:nvSpPr>
        <p:spPr>
          <a:xfrm>
            <a:off x="120128" y="1219643"/>
            <a:ext cx="4451872" cy="14846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Elektromobilita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  <a:latin typeface="Arial" pitchFamily="34" charset="0"/>
                <a:ea typeface="Calibri" panose="020F0502020204030204" pitchFamily="34" charset="0"/>
              </a:rPr>
              <a:t>Je klíčovou součástí naší strategie pro udržitelný rozvoj města. V uplynulém roce jsme dokončili instalaci 113 EVR lamp, které budou sloužit i pro nabíjení elektromobilů, a modernizaci přibližně 244 stožárů veřejného osvětlení.</a:t>
            </a:r>
          </a:p>
        </p:txBody>
      </p:sp>
      <p:pic>
        <p:nvPicPr>
          <p:cNvPr id="13" name="Obrázek 12" descr="Obsah obrázku vozidlo, Pozemní vozidlo, venku, kolo&#10;&#10;Popis byl vytvořen automaticky">
            <a:extLst>
              <a:ext uri="{FF2B5EF4-FFF2-40B4-BE49-F238E27FC236}">
                <a16:creationId xmlns:a16="http://schemas.microsoft.com/office/drawing/2014/main" id="{62AB5FA2-1F97-8B03-233C-B895C61D4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72" y="1151205"/>
            <a:ext cx="3747573" cy="24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2059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Antonín Klecanda</a:t>
            </a:r>
            <a:endParaRPr dirty="0"/>
          </a:p>
        </p:txBody>
      </p:sp>
      <p:sp>
        <p:nvSpPr>
          <p:cNvPr id="74" name="Google Shape;74;p1"/>
          <p:cNvSpPr txBox="1">
            <a:spLocks noGrp="1"/>
          </p:cNvSpPr>
          <p:nvPr>
            <p:ph type="subTitle" idx="1"/>
          </p:nvPr>
        </p:nvSpPr>
        <p:spPr>
          <a:xfrm>
            <a:off x="374398" y="1638700"/>
            <a:ext cx="6213825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radní pro oblast školství, sportu a volného</a:t>
            </a:r>
            <a:r>
              <a:rPr lang="cs-CZ" sz="2400" dirty="0"/>
              <a:t> </a:t>
            </a:r>
            <a:r>
              <a:rPr lang="cs-CZ" dirty="0"/>
              <a:t>času</a:t>
            </a:r>
            <a:endParaRPr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B02A7-A66F-43BF-A585-98409CF8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Školství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57C152-6CC0-4E9B-9366-2AFA5C2A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33" y="1009905"/>
            <a:ext cx="8373934" cy="4739322"/>
          </a:xfrm>
        </p:spPr>
        <p:txBody>
          <a:bodyPr/>
          <a:lstStyle/>
          <a:p>
            <a:pPr lvl="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1800" dirty="0"/>
              <a:t>Zahájení systematické práce na aktualizaci dokumentu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800" b="1" dirty="0"/>
              <a:t>    Prognóza vývoje obyvatel a veřejné vybavenosti pro oblast     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800" b="1" dirty="0"/>
              <a:t>    školství na území hlavního města Prahy</a:t>
            </a:r>
          </a:p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endParaRPr lang="cs-CZ" sz="1800" b="1" dirty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cs-CZ" sz="1800" b="1" dirty="0"/>
              <a:t>Rozšíření kapacit středních škol</a:t>
            </a:r>
            <a:r>
              <a:rPr lang="cs-CZ" sz="1800" dirty="0"/>
              <a:t> o celkem </a:t>
            </a:r>
            <a:r>
              <a:rPr lang="cs-CZ" sz="1800" b="1" dirty="0"/>
              <a:t>422 nových míst</a:t>
            </a:r>
            <a:r>
              <a:rPr lang="cs-CZ" sz="1800" dirty="0"/>
              <a:t>, z toho </a:t>
            </a:r>
            <a:r>
              <a:rPr lang="cs-CZ" sz="1800" b="1" dirty="0"/>
              <a:t>172 </a:t>
            </a:r>
            <a:r>
              <a:rPr lang="cs-CZ" sz="1800" dirty="0"/>
              <a:t>na</a:t>
            </a:r>
            <a:r>
              <a:rPr lang="cs-CZ" sz="1800" b="1" dirty="0"/>
              <a:t> 4letých gymnáziích </a:t>
            </a:r>
            <a:r>
              <a:rPr lang="cs-CZ" sz="1800" dirty="0"/>
              <a:t>zřizovaných hlavním městem Prahou a </a:t>
            </a:r>
            <a:r>
              <a:rPr lang="cs-CZ" sz="1800" b="1" dirty="0"/>
              <a:t>250 u odborně zaměřených oborů</a:t>
            </a:r>
            <a:endParaRPr lang="cs-CZ" sz="1800" dirty="0"/>
          </a:p>
          <a:p>
            <a:pPr marL="342900" indent="-342900">
              <a:buFont typeface="Calibri" panose="020F0502020204030204" pitchFamily="34" charset="0"/>
              <a:buChar char="-"/>
            </a:pPr>
            <a:endParaRPr lang="cs-CZ" sz="1800" b="1" dirty="0"/>
          </a:p>
          <a:p>
            <a:pPr>
              <a:buFont typeface="Arial" pitchFamily="34" charset="0"/>
              <a:buChar char="•"/>
            </a:pPr>
            <a:r>
              <a:rPr lang="cs-CZ" sz="1800" b="1" dirty="0"/>
              <a:t>Investice do školských budov: 785 mil. Kč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cs-CZ" sz="1400" dirty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cs-CZ" sz="1800" dirty="0"/>
              <a:t>Návštěva na cca </a:t>
            </a:r>
            <a:r>
              <a:rPr lang="cs-CZ" sz="1800" b="1" dirty="0"/>
              <a:t>30 školách</a:t>
            </a:r>
            <a:r>
              <a:rPr lang="cs-CZ" sz="1800" dirty="0"/>
              <a:t>, kde jsou v současnosti </a:t>
            </a:r>
            <a:r>
              <a:rPr lang="cs-CZ" sz="1800" b="1" dirty="0"/>
              <a:t>plánovány</a:t>
            </a:r>
            <a:r>
              <a:rPr lang="cs-CZ" sz="1800" dirty="0"/>
              <a:t> </a:t>
            </a:r>
            <a:r>
              <a:rPr lang="cs-CZ" sz="1800" b="1" dirty="0"/>
              <a:t>přístavby a rozšíření. </a:t>
            </a:r>
            <a:r>
              <a:rPr lang="cs-CZ" sz="1800" dirty="0"/>
              <a:t>Rozhovory s 60 řediteli školských zařízení.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cs-CZ" sz="1400" b="1" dirty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cs-CZ" sz="1800" b="1" dirty="0"/>
              <a:t>Průzkum vhodných objektů</a:t>
            </a:r>
            <a:r>
              <a:rPr lang="cs-CZ" sz="1800" dirty="0"/>
              <a:t>, které by mohly být v budoucnu odkoupeny a přeměněny na </a:t>
            </a:r>
            <a:r>
              <a:rPr lang="cs-CZ" sz="1800" b="1" dirty="0"/>
              <a:t>nové školy. </a:t>
            </a: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endParaRPr lang="cs-CZ" sz="1800" b="1" dirty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cs-CZ" sz="1800" b="1" dirty="0"/>
              <a:t>Spolupráce</a:t>
            </a:r>
            <a:r>
              <a:rPr lang="cs-CZ" sz="1800" dirty="0"/>
              <a:t> s městskými částmi na přípravě </a:t>
            </a:r>
            <a:r>
              <a:rPr lang="cs-CZ" sz="1800" b="1" dirty="0"/>
              <a:t>nových ZŠ a jejich výstavba.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A8D4576-E734-4019-B92B-C10A731EC36D}"/>
              </a:ext>
            </a:extLst>
          </p:cNvPr>
          <p:cNvSpPr txBox="1"/>
          <p:nvPr/>
        </p:nvSpPr>
        <p:spPr>
          <a:xfrm>
            <a:off x="282960" y="6078220"/>
            <a:ext cx="7804400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0943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Sport 2024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402081"/>
            <a:ext cx="8373934" cy="447519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Program </a:t>
            </a:r>
            <a:r>
              <a:rPr lang="pl-PL" b="1" dirty="0"/>
              <a:t>podpory sportu a tělovýchovy </a:t>
            </a:r>
            <a:r>
              <a:rPr lang="pl-PL" dirty="0"/>
              <a:t>v hlavním městě Praze pro rok 2024 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/>
              <a:t>Alokace pro 2024 je vyšší o 5 %, letos téměř 455 mil.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/>
              <a:t>Aktuálně se žádosti formálně a obsahově kontrolují, vyhodnocení v březnu.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dirty="0"/>
              <a:t>Podpora </a:t>
            </a:r>
            <a:r>
              <a:rPr lang="fr-FR" b="1" dirty="0"/>
              <a:t>zkvalitnění výuky tělesné výchovy na základních školách </a:t>
            </a:r>
            <a:r>
              <a:rPr lang="fr-FR" dirty="0"/>
              <a:t>v hlavním městě Praze pro rok 2024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sz="1600" dirty="0"/>
              <a:t>Žádost podalo 34 městských částí.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Do projektu se zapojí 129 škol, spolupracovat budou kvalifikovaní trenéři mnoha organizací.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Celkový počet takto podpořených hodin výuky cca 24 tis.</a:t>
            </a:r>
            <a:endParaRPr lang="fr-FR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39</a:t>
            </a:fld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4FEBC21-64DC-4BF2-AC7F-3A395E71F05F}"/>
              </a:ext>
            </a:extLst>
          </p:cNvPr>
          <p:cNvSpPr txBox="1"/>
          <p:nvPr/>
        </p:nvSpPr>
        <p:spPr>
          <a:xfrm>
            <a:off x="282960" y="6078220"/>
            <a:ext cx="7804400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5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Zahraniční vztahy</a:t>
            </a:r>
            <a:endParaRPr lang="cs-CZ" sz="45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240827"/>
            <a:ext cx="5044765" cy="507869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Poskytujeme humanitární, zdravotní i finanční pomoc Ukrajině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Jsme součástí důležitých mezinárodních summitů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Podepsali jsme Bruselskou deklaraci evropských starostů</a:t>
            </a:r>
          </a:p>
          <a:p>
            <a:pPr marL="342900" lvl="0" indent="-342900">
              <a:lnSpc>
                <a:spcPct val="107000"/>
              </a:lnSpc>
              <a:spcAft>
                <a:spcPts val="400"/>
              </a:spcAft>
              <a:buFont typeface="Symbol" pitchFamily="2" charset="2"/>
              <a:buChar char=""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Hostili jsme setkání Rady evropských municipalit a regionů </a:t>
            </a:r>
            <a:b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ve spolupráci se SMO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4</a:t>
            </a:fld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4FEBC21-64DC-4BF2-AC7F-3A395E71F05F}"/>
              </a:ext>
            </a:extLst>
          </p:cNvPr>
          <p:cNvSpPr txBox="1"/>
          <p:nvPr/>
        </p:nvSpPr>
        <p:spPr>
          <a:xfrm>
            <a:off x="282960" y="6078220"/>
            <a:ext cx="7804400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9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1402A4-C0A1-2BC9-3C7B-A53B32911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96" y="1415962"/>
            <a:ext cx="2928640" cy="1951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D1EC299-FFC9-1FCB-5A52-C421882C1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94" y="3647530"/>
            <a:ext cx="2928640" cy="21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027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Sport 2024–2026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167865"/>
            <a:ext cx="8373934" cy="41099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Příprava </a:t>
            </a:r>
            <a:r>
              <a:rPr lang="cs-CZ" b="1" dirty="0"/>
              <a:t>Akčního plánu rozvoje </a:t>
            </a:r>
            <a:r>
              <a:rPr lang="cs-CZ" dirty="0"/>
              <a:t>sportu v hlavním městě Praze v období 2024–2026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Naváže na schválený Plán rozvoje sportu a sportovních zařízení v Praze 2021–2032.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Stanoví priority rozvoje sportu a sportovní infrastruktury.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Příprava investic do rekonstrukcí a nové výstavby vlastních zařízení městské sportovní infrastruktury.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dirty="0"/>
              <a:t>Hlavní město Praha má zájem o </a:t>
            </a:r>
            <a:r>
              <a:rPr lang="cs-CZ" b="1" dirty="0"/>
              <a:t>pořadatelství Her XII. letní olympiády dětí a mládeže ČR v roce 2026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Zahájení jednání s ČOV.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/>
              <a:t>Praha je jediným krajem České republiky, který tuto akci nikdy nepořádal.</a:t>
            </a:r>
          </a:p>
          <a:p>
            <a:pPr marL="0" indent="0">
              <a:buNone/>
            </a:pPr>
            <a:endParaRPr lang="cs-CZ" sz="24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t>40</a:t>
            </a:fld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4FEBC21-64DC-4BF2-AC7F-3A395E71F05F}"/>
              </a:ext>
            </a:extLst>
          </p:cNvPr>
          <p:cNvSpPr txBox="1"/>
          <p:nvPr/>
        </p:nvSpPr>
        <p:spPr>
          <a:xfrm>
            <a:off x="282960" y="6078220"/>
            <a:ext cx="7804400" cy="662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cs-CZ"/>
            </a:defPPr>
            <a:lvl1pPr marL="216000" indent="-216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‒"/>
              <a:defRPr lang="cs-CZ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cs-CZ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ts val="2800"/>
              </a:lnSpc>
              <a:spcBef>
                <a:spcPct val="0"/>
              </a:spcBef>
              <a:buFont typeface="Arial" pitchFamily="34" charset="0"/>
              <a:buChar char="-"/>
              <a:defRPr lang="en-US" sz="2300" kern="1200">
                <a:solidFill>
                  <a:srgbClr val="371E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702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Daniel Mazur</a:t>
            </a:r>
            <a:endParaRPr dirty="0"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5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radní pro oblast vědy, výzkumu, ICT a inovací</a:t>
            </a:r>
            <a:endParaRPr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Rozvíjíme další funkce v aplikaci PID Lítačka</a:t>
            </a:r>
            <a:br>
              <a:rPr lang="cs-CZ" dirty="0"/>
            </a:br>
            <a:endParaRPr dirty="0"/>
          </a:p>
        </p:txBody>
      </p:sp>
      <p:sp>
        <p:nvSpPr>
          <p:cNvPr id="166" name="Google Shape;166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Nově tam nakoupíte PARKOVÁNÍ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Spustili jsme plánovač tras nové generace</a:t>
            </a:r>
            <a:endParaRPr dirty="0"/>
          </a:p>
        </p:txBody>
      </p:sp>
      <p:pic>
        <p:nvPicPr>
          <p:cNvPr id="167" name="Google Shape;167;p14" descr="https://lh7-us.googleusercontent.com/ILuV76-DzsXHpOBhIOSaoqc5Z0d7e81HpSsjhL4R5YR_HmxcHE_8oJHZSMVbkoXdyJf5pwk7MCwbPPBzNtyPi8sGYv4h3e-ZZuwsFM89AfVq18dk5lcWgODhz5RQfzyudqZEQ5EyOjY2XfM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872" y="2996952"/>
            <a:ext cx="3514539" cy="351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Testujeme a implementujeme inovace do života města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endParaRPr dirty="0"/>
          </a:p>
        </p:txBody>
      </p:sp>
      <p:sp>
        <p:nvSpPr>
          <p:cNvPr id="174" name="Google Shape;174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Rozvíjíme pražské aplikace, které nám pomáhají město spravovat: Portál Pražana, Golemio, Smart Prague, Změňte.to, Moje Praha </a:t>
            </a:r>
            <a:endParaRPr dirty="0"/>
          </a:p>
          <a:p>
            <a:pPr marL="342900" lvl="0" indent="-1968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dirty="0"/>
          </a:p>
        </p:txBody>
      </p:sp>
      <p:pic>
        <p:nvPicPr>
          <p:cNvPr id="173" name="Google Shape;173;p15" descr="https://lh7-us.googleusercontent.com/lEGGX0ogI_uzWi80ZK53RjDCAJkvVqnjDoLNfrUNsfMnpFuPoozTatUxr-RyfXlTGdGpX05f-4uttU-PCOZG-dOW0pRU6QqibzxP1WomdYOWjT8eI1XA9No3BGDITCUr1dS5kqbPY-7Twjw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800" y="4048711"/>
            <a:ext cx="3183650" cy="207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6" descr="https://lh7-us.googleusercontent.com/R08i1aRg6I4zAkX8xJMvNojBYbs_zi20XwFrYveMFy-aOFopL1aWFtKb86xgABYKgN6POi2ap1LjODsqdy0BqaG1LJhQIzNzEJck3rgEZ402GNSXymeerr9PEIOmfgynCSIQj_YXBanZsOc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800" y="3344400"/>
            <a:ext cx="3849031" cy="2776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sz="4500" dirty="0"/>
              <a:t>Digitalizujeme Prahu</a:t>
            </a:r>
            <a:endParaRPr sz="4500" dirty="0"/>
          </a:p>
        </p:txBody>
      </p:sp>
      <p:sp>
        <p:nvSpPr>
          <p:cNvPr id="181" name="Google Shape;181;p16"/>
          <p:cNvSpPr txBox="1">
            <a:spLocks noGrp="1"/>
          </p:cNvSpPr>
          <p:nvPr>
            <p:ph type="body" idx="1"/>
          </p:nvPr>
        </p:nvSpPr>
        <p:spPr>
          <a:xfrm>
            <a:off x="385033" y="1565231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Zdigitalizovali jsme systém podávání připomínek k Metropolitnímu plánu, nově online z pohodlí domova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Spustili jsme další ročník inovačního maratonu - Nakopni Prahu 2024</a:t>
            </a:r>
            <a:endParaRPr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71475" y="5934075"/>
            <a:ext cx="6216749" cy="546656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43420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373687" y="293209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dirty="0"/>
              <a:t>Zdeněk Hřib</a:t>
            </a:r>
            <a:endParaRPr dirty="0"/>
          </a:p>
        </p:txBody>
      </p:sp>
      <p:sp>
        <p:nvSpPr>
          <p:cNvPr id="74" name="Google Shape;74;p1"/>
          <p:cNvSpPr txBox="1">
            <a:spLocks noGrp="1"/>
          </p:cNvSpPr>
          <p:nvPr>
            <p:ph type="subTitle" idx="1"/>
          </p:nvPr>
        </p:nvSpPr>
        <p:spPr>
          <a:xfrm>
            <a:off x="374399" y="1638700"/>
            <a:ext cx="6087600" cy="7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None/>
            </a:pPr>
            <a:r>
              <a:rPr lang="cs-CZ" dirty="0"/>
              <a:t>I. náměstek primátora a radní pro oblast dopravy</a:t>
            </a:r>
            <a:endParaRPr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cs-CZ" sz="4500" dirty="0"/>
              <a:t>Stavíme metro D</a:t>
            </a:r>
            <a:endParaRPr sz="4500" dirty="0"/>
          </a:p>
        </p:txBody>
      </p:sp>
      <p:sp>
        <p:nvSpPr>
          <p:cNvPr id="80" name="Google Shape;80;p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Chystáme automatizaci a tím i navýšení kapacity nejvytíženější linky metra C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Připravujeme okružní trasu metra E</a:t>
            </a:r>
            <a:endParaRPr dirty="0"/>
          </a:p>
          <a:p>
            <a:pPr marL="342900" lvl="0" indent="-1968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dirty="0"/>
          </a:p>
        </p:txBody>
      </p:sp>
      <p:pic>
        <p:nvPicPr>
          <p:cNvPr id="81" name="Google Shape;81;p2" descr="https://lh7-us.googleusercontent.com/NtlJS5RPImRMBngU4qjIdGFgYnAhtyo8xQvOjTXsOKnaSRr_YoD_FRSQUI1J1ap6o3mNDno-EFniHGSwk5hLuQ8y3Is4YpC3fnQVIK9HTtp9ggj-SOFIHDrpxQjSiRkZ-kiJtIp-l0RpBFk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944" y="3128712"/>
            <a:ext cx="3777341" cy="37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Stavíme a opravujeme mosty</a:t>
            </a:r>
            <a:endParaRPr dirty="0"/>
          </a:p>
        </p:txBody>
      </p:sp>
      <p:sp>
        <p:nvSpPr>
          <p:cNvPr id="87" name="Google Shape;87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Štvanická lávka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Dvorecký most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Barrandovský most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Tx/>
              <a:buSzPts val="2300"/>
              <a:buFont typeface="Arial"/>
              <a:buChar char="•"/>
            </a:pPr>
            <a:r>
              <a:rPr lang="cs-CZ" dirty="0"/>
              <a:t>Libeňský most</a:t>
            </a:r>
            <a:endParaRPr dirty="0"/>
          </a:p>
          <a:p>
            <a:pPr marL="342900" lvl="0" indent="-19685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dirty="0"/>
          </a:p>
        </p:txBody>
      </p:sp>
      <p:pic>
        <p:nvPicPr>
          <p:cNvPr id="88" name="Google Shape;88;p3" descr="https://lh7-us.googleusercontent.com/-70dBy5S9mYx9499844OIcQMEKWGkbQTAVrgBWbzWtLcDC3Y-A7ozOXX7OAT6vGYxVlsj08k6osnuq2SQ9ZOGKNRXFFZecD4REDdBahxWl-RLW87WwFV5Dvzti95qdRRB421yL7mce1W9f4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882" y="2885243"/>
            <a:ext cx="5797118" cy="3972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Tx/>
              <a:buFont typeface="Arial"/>
              <a:buNone/>
            </a:pPr>
            <a:r>
              <a:rPr lang="cs-CZ" dirty="0"/>
              <a:t>Rozšiřujeme pražskou tramvajovou síť</a:t>
            </a:r>
            <a:endParaRPr dirty="0"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Nová trať Na Dědinu 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Nová trať do Slivence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Nová trať do Libuše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Začínáme stavět trať na Václaváku</a:t>
            </a:r>
            <a:endParaRPr dirty="0"/>
          </a:p>
          <a:p>
            <a:pPr marL="342900" lvl="0" indent="-342900" algn="l" rtl="0">
              <a:lnSpc>
                <a:spcPct val="121739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300"/>
              <a:buFont typeface="Arial"/>
              <a:buChar char="•"/>
            </a:pPr>
            <a:r>
              <a:rPr lang="cs-CZ" dirty="0"/>
              <a:t>Po 20 letech jsme vysoutěžili nové tramvaje pro Prahu</a:t>
            </a:r>
            <a:endParaRPr dirty="0"/>
          </a:p>
        </p:txBody>
      </p:sp>
      <p:pic>
        <p:nvPicPr>
          <p:cNvPr id="95" name="Google Shape;95;p4" descr="https://lh7-us.googleusercontent.com/65fe32T_PUVi5x1U2Yt9tg-H1q4bGmKDUCSF1ZzMBnwkHhM4a8f6wX49XiqNaRFxfIh5V0a7YCXDt0sjyFrW5dje5kczBVqrmYnAuXwf1uXA5bZC46wiOWC-qJQhpxpEW_MUGCL5FnIUaGc=s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990" y="4003828"/>
            <a:ext cx="3773010" cy="285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 descr="https://lh7-us.googleusercontent.com/e2-4QH1bvvzRsrzd7oqcAbP13hkxoOj3rWzmtPVjah44YAt426yKCiGoLCLu4GvAjat6vYm7RBzcgipoxs8Z_qkV64KOMm6HlUj1XmQMdCJaWv7z-yjtqH-BdSB0Z6AA2kVofmcyHsNN9Es=s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43526"/>
            <a:ext cx="4714043" cy="261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500" dirty="0"/>
              <a:t>Petr Hlaváček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4399" y="1638700"/>
            <a:ext cx="6087600" cy="76007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náměstek primátora a radní pro oblast územního a strategického rozvoje</a:t>
            </a:r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7"/>
  <p:tag name="AS_OS" val="Unix 5.15.0.1044"/>
  <p:tag name="AS_RELEASE_DATE" val="2023.01.14"/>
  <p:tag name="AS_TITLE" val="Aspose.Slides for .NET5"/>
  <p:tag name="AS_VERSION" val="2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1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12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1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3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6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7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9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1956</Words>
  <Application>Microsoft Office PowerPoint</Application>
  <PresentationFormat>Předvádění na obrazovce (4:3)</PresentationFormat>
  <Paragraphs>286</Paragraphs>
  <Slides>45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13</vt:i4>
      </vt:variant>
      <vt:variant>
        <vt:lpstr>Nadpisy snímků</vt:lpstr>
      </vt:variant>
      <vt:variant>
        <vt:i4>45</vt:i4>
      </vt:variant>
    </vt:vector>
  </HeadingPairs>
  <TitlesOfParts>
    <vt:vector size="63" baseType="lpstr">
      <vt:lpstr>Arial</vt:lpstr>
      <vt:lpstr>Calibri</vt:lpstr>
      <vt:lpstr>Cambria Math</vt:lpstr>
      <vt:lpstr>Georgia</vt:lpstr>
      <vt:lpstr>Symbol</vt:lpstr>
      <vt:lpstr>Office Theme</vt:lpstr>
      <vt:lpstr>Tmava</vt:lpstr>
      <vt:lpstr>Tmava</vt:lpstr>
      <vt:lpstr>Tmava</vt:lpstr>
      <vt:lpstr>Tmava</vt:lpstr>
      <vt:lpstr>Tmava</vt:lpstr>
      <vt:lpstr>Tmava</vt:lpstr>
      <vt:lpstr>Tmava</vt:lpstr>
      <vt:lpstr>Tmava</vt:lpstr>
      <vt:lpstr>Tmava</vt:lpstr>
      <vt:lpstr>Tmava</vt:lpstr>
      <vt:lpstr>Tmava</vt:lpstr>
      <vt:lpstr>1_Tmava</vt:lpstr>
      <vt:lpstr>Bohuslav Svoboda</vt:lpstr>
      <vt:lpstr>Praha bezpečnější</vt:lpstr>
      <vt:lpstr>Energie pro Prahu</vt:lpstr>
      <vt:lpstr>Zahraniční vztahy</vt:lpstr>
      <vt:lpstr>Zdeněk Hřib</vt:lpstr>
      <vt:lpstr>Stavíme metro D</vt:lpstr>
      <vt:lpstr>Stavíme a opravujeme mosty</vt:lpstr>
      <vt:lpstr>Rozšiřujeme pražskou tramvajovou síť</vt:lpstr>
      <vt:lpstr>Petr Hlaváček</vt:lpstr>
      <vt:lpstr>Metropolitní plán</vt:lpstr>
      <vt:lpstr>Vltavská filharmonie</vt:lpstr>
      <vt:lpstr>Spolupráce se státem</vt:lpstr>
      <vt:lpstr>Alexandra Udženija</vt:lpstr>
      <vt:lpstr>Pražská sociální politika</vt:lpstr>
      <vt:lpstr>Pražské zdravotnictví</vt:lpstr>
      <vt:lpstr>Bytová politika</vt:lpstr>
      <vt:lpstr>Jiří Pospíšil</vt:lpstr>
      <vt:lpstr>Investujeme do kultury</vt:lpstr>
      <vt:lpstr>Rozvíjíme cestovní ruch a staráme se o památky</vt:lpstr>
      <vt:lpstr>Staráme se o zvířata</vt:lpstr>
      <vt:lpstr>Jana Komrsková</vt:lpstr>
      <vt:lpstr>Plníme klimatický plán </vt:lpstr>
      <vt:lpstr>Podporujeme cirkulární ekonomiku</vt:lpstr>
      <vt:lpstr>Sázíme milion stromů, revitalizujeme, investujeme</vt:lpstr>
      <vt:lpstr>Zdeněk Kovářík</vt:lpstr>
      <vt:lpstr>Sestavili a schválili jsme rozpočet na rok 2024</vt:lpstr>
      <vt:lpstr>Změnili jsme finanční vztahy s městskými částmi</vt:lpstr>
      <vt:lpstr>Čerpáme evropské fondy</vt:lpstr>
      <vt:lpstr>Adam Zábranský</vt:lpstr>
      <vt:lpstr>Rozvíjíme majetkové portfolio  </vt:lpstr>
      <vt:lpstr>Zprůhledňujeme hospodaření města</vt:lpstr>
      <vt:lpstr>Kultivujeme veřejný prostor a odstraňujeme vizuální smog</vt:lpstr>
      <vt:lpstr>Michal Hroza</vt:lpstr>
      <vt:lpstr>Dokončili jsme protipovodňová opatření</vt:lpstr>
      <vt:lpstr>Spustili jsme bioplynovou stanici na ÚČOV</vt:lpstr>
      <vt:lpstr>Tvoříme Prahu pro 21. století</vt:lpstr>
      <vt:lpstr>Antonín Klecanda</vt:lpstr>
      <vt:lpstr>Školství</vt:lpstr>
      <vt:lpstr>Sport 2024</vt:lpstr>
      <vt:lpstr>Sport 2024–2026</vt:lpstr>
      <vt:lpstr>Daniel Mazur</vt:lpstr>
      <vt:lpstr>Rozvíjíme další funkce v aplikaci PID Lítačka </vt:lpstr>
      <vt:lpstr>Testujeme a implementujeme inovace do života města </vt:lpstr>
      <vt:lpstr>Digitalizujeme Prahu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Bohuslav Svoboda</dc:title>
  <dc:creator>Berková Jana (MHMP, OMM)</dc:creator>
  <cp:lastModifiedBy>Benda Tomáš (MHMP, OMM)</cp:lastModifiedBy>
  <cp:revision>60</cp:revision>
  <cp:lastPrinted>2024-02-23T13:41:50Z</cp:lastPrinted>
  <dcterms:created xsi:type="dcterms:W3CDTF">2024-02-23T13:41:50Z</dcterms:created>
  <dcterms:modified xsi:type="dcterms:W3CDTF">2024-02-26T08:19:23Z</dcterms:modified>
</cp:coreProperties>
</file>