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8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4" r:id="rId12"/>
    <p:sldId id="275" r:id="rId13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>
        <p:scale>
          <a:sx n="59" d="100"/>
          <a:sy n="59" d="100"/>
        </p:scale>
        <p:origin x="-1008" y="23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Výdaje kapitol</c:v>
                </c:pt>
              </c:strCache>
            </c:strRef>
          </c:tx>
          <c:dLbls>
            <c:dLbl>
              <c:idx val="0"/>
              <c:layout>
                <c:manualLayout>
                  <c:x val="-4.1691437007874033E-2"/>
                  <c:y val="-0.113761564960630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1170857939632546"/>
                  <c:y val="4.975467519685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530019685039407E-2"/>
                  <c:y val="0.187341043307086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1464074803149696E-2"/>
                  <c:y val="-5.1144685039370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623523622047261E-2"/>
                  <c:y val="-6.99399606299213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5.5882545931758582E-3"/>
                  <c:y val="-8.4454478346456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9990649606299234E-2"/>
                  <c:y val="-6.946382874015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0117306430446195"/>
                  <c:y val="-4.8226624015748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List1!$A$2:$A$10</c:f>
              <c:strCache>
                <c:ptCount val="9"/>
                <c:pt idx="0">
                  <c:v>Doprava</c:v>
                </c:pt>
                <c:pt idx="1">
                  <c:v>Školství</c:v>
                </c:pt>
                <c:pt idx="2">
                  <c:v>Platební správa</c:v>
                </c:pt>
                <c:pt idx="3">
                  <c:v>Vnitřní správa</c:v>
                </c:pt>
                <c:pt idx="4">
                  <c:v>Instrastruktura</c:v>
                </c:pt>
                <c:pt idx="5">
                  <c:v>Bezpečnost</c:v>
                </c:pt>
                <c:pt idx="6">
                  <c:v>Kultura, sport</c:v>
                </c:pt>
                <c:pt idx="7">
                  <c:v>Soc.-zdravot.</c:v>
                </c:pt>
                <c:pt idx="8">
                  <c:v>Ostatní</c:v>
                </c:pt>
              </c:strCache>
            </c:strRef>
          </c:cat>
          <c:val>
            <c:numRef>
              <c:f>List1!$B$2:$B$10</c:f>
              <c:numCache>
                <c:formatCode>0%</c:formatCode>
                <c:ptCount val="9"/>
                <c:pt idx="0">
                  <c:v>0.46</c:v>
                </c:pt>
                <c:pt idx="1">
                  <c:v>0.23</c:v>
                </c:pt>
                <c:pt idx="2">
                  <c:v>6.0000000000000039E-2</c:v>
                </c:pt>
                <c:pt idx="3">
                  <c:v>6.0000000000000039E-2</c:v>
                </c:pt>
                <c:pt idx="4">
                  <c:v>5.0000000000000037E-2</c:v>
                </c:pt>
                <c:pt idx="5">
                  <c:v>5.0000000000000037E-2</c:v>
                </c:pt>
                <c:pt idx="6">
                  <c:v>3.000000000000002E-2</c:v>
                </c:pt>
                <c:pt idx="7">
                  <c:v>3.000000000000002E-2</c:v>
                </c:pt>
                <c:pt idx="8">
                  <c:v>3.000000000000002E-2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8761413662370974"/>
          <c:y val="0.16640939295399945"/>
          <c:w val="0.30643010991610276"/>
          <c:h val="0.79086593035556463"/>
        </c:manualLayout>
      </c:layout>
      <c:overlay val="0"/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400"/>
      </a:pPr>
      <a:endParaRPr lang="cs-CZ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AE2223-2ED2-4F3F-95DA-601B2F955C2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4464F8E-BD7A-4189-9B33-9846104C0747}">
      <dgm:prSet phldrT="[Text]" custT="1"/>
      <dgm:spPr/>
      <dgm:t>
        <a:bodyPr/>
        <a:lstStyle/>
        <a:p>
          <a:r>
            <a:rPr lang="cs-CZ" sz="1800" b="1" dirty="0" smtClean="0"/>
            <a:t>Nutnost hledání vnitřních úspor </a:t>
          </a:r>
        </a:p>
        <a:p>
          <a:r>
            <a:rPr lang="cs-CZ" sz="1800" b="1" dirty="0" smtClean="0"/>
            <a:t>- 5,8 </a:t>
          </a:r>
          <a:r>
            <a:rPr lang="en-US" sz="1800" b="1" dirty="0" smtClean="0"/>
            <a:t>%</a:t>
          </a:r>
          <a:endParaRPr lang="cs-CZ" sz="1800" b="1" dirty="0"/>
        </a:p>
      </dgm:t>
    </dgm:pt>
    <dgm:pt modelId="{9F8F49A0-C11B-49B3-8411-CA3421AA26C9}" type="parTrans" cxnId="{B329C5A2-BFA9-4C75-A92B-C9A5BCF5D339}">
      <dgm:prSet/>
      <dgm:spPr/>
      <dgm:t>
        <a:bodyPr/>
        <a:lstStyle/>
        <a:p>
          <a:endParaRPr lang="cs-CZ"/>
        </a:p>
      </dgm:t>
    </dgm:pt>
    <dgm:pt modelId="{CE3B373F-4663-4F0F-9925-CBEA546BFDE2}" type="sibTrans" cxnId="{B329C5A2-BFA9-4C75-A92B-C9A5BCF5D339}">
      <dgm:prSet/>
      <dgm:spPr/>
      <dgm:t>
        <a:bodyPr/>
        <a:lstStyle/>
        <a:p>
          <a:endParaRPr lang="cs-CZ"/>
        </a:p>
      </dgm:t>
    </dgm:pt>
    <dgm:pt modelId="{D1E0A10A-DC8D-408C-8781-F0387096B5A5}">
      <dgm:prSet phldrT="[Text]" custT="1"/>
      <dgm:spPr>
        <a:solidFill>
          <a:srgbClr val="C00000"/>
        </a:solidFill>
      </dgm:spPr>
      <dgm:t>
        <a:bodyPr/>
        <a:lstStyle/>
        <a:p>
          <a:r>
            <a:rPr lang="cs-CZ" sz="1800" b="1" dirty="0" smtClean="0"/>
            <a:t>Zátěž           historických investic</a:t>
          </a:r>
          <a:endParaRPr lang="cs-CZ" sz="1800" b="1" dirty="0"/>
        </a:p>
      </dgm:t>
    </dgm:pt>
    <dgm:pt modelId="{ABB33C1E-D5DC-44F5-82AA-DC93C0ABD599}" type="parTrans" cxnId="{1C2BA725-8FA9-4BA3-9B9B-F304494B401B}">
      <dgm:prSet/>
      <dgm:spPr/>
      <dgm:t>
        <a:bodyPr/>
        <a:lstStyle/>
        <a:p>
          <a:endParaRPr lang="cs-CZ"/>
        </a:p>
      </dgm:t>
    </dgm:pt>
    <dgm:pt modelId="{428A95FA-4AF1-4B18-922A-57F484CF897D}" type="sibTrans" cxnId="{1C2BA725-8FA9-4BA3-9B9B-F304494B401B}">
      <dgm:prSet/>
      <dgm:spPr/>
      <dgm:t>
        <a:bodyPr/>
        <a:lstStyle/>
        <a:p>
          <a:endParaRPr lang="cs-CZ"/>
        </a:p>
      </dgm:t>
    </dgm:pt>
    <dgm:pt modelId="{642985C2-A767-4D8C-97F4-85718BD937BD}">
      <dgm:prSet phldrT="[Text]" custT="1"/>
      <dgm:spPr>
        <a:solidFill>
          <a:srgbClr val="C00000"/>
        </a:solidFill>
      </dgm:spPr>
      <dgm:t>
        <a:bodyPr/>
        <a:lstStyle/>
        <a:p>
          <a:r>
            <a:rPr lang="cs-CZ" sz="1800" b="1" dirty="0" smtClean="0"/>
            <a:t>Změna rozpočtového určení daní</a:t>
          </a:r>
        </a:p>
        <a:p>
          <a:r>
            <a:rPr lang="cs-CZ" sz="1800" b="1" dirty="0" smtClean="0"/>
            <a:t>- 650 mil. Kč</a:t>
          </a:r>
          <a:endParaRPr lang="cs-CZ" sz="1800" b="1" dirty="0"/>
        </a:p>
      </dgm:t>
    </dgm:pt>
    <dgm:pt modelId="{19954242-B981-49D2-BD18-0721A6D38B42}" type="parTrans" cxnId="{A4E2CFC3-0FA9-4FBD-9708-1142C979CFA3}">
      <dgm:prSet/>
      <dgm:spPr/>
      <dgm:t>
        <a:bodyPr/>
        <a:lstStyle/>
        <a:p>
          <a:endParaRPr lang="cs-CZ"/>
        </a:p>
      </dgm:t>
    </dgm:pt>
    <dgm:pt modelId="{B2231990-86FC-4476-BDB5-E3C69713D876}" type="sibTrans" cxnId="{A4E2CFC3-0FA9-4FBD-9708-1142C979CFA3}">
      <dgm:prSet/>
      <dgm:spPr/>
      <dgm:t>
        <a:bodyPr/>
        <a:lstStyle/>
        <a:p>
          <a:endParaRPr lang="cs-CZ"/>
        </a:p>
      </dgm:t>
    </dgm:pt>
    <dgm:pt modelId="{D806E4E9-8A8E-47CF-B612-3341BB21BD9B}">
      <dgm:prSet phldrT="[Text]" custT="1"/>
      <dgm:spPr>
        <a:solidFill>
          <a:srgbClr val="C00000"/>
        </a:solidFill>
      </dgm:spPr>
      <dgm:t>
        <a:bodyPr/>
        <a:lstStyle/>
        <a:p>
          <a:pPr>
            <a:lnSpc>
              <a:spcPct val="100000"/>
            </a:lnSpc>
          </a:pPr>
          <a:r>
            <a:rPr lang="cs-CZ" sz="1800" b="1" dirty="0" smtClean="0"/>
            <a:t>Snížení </a:t>
          </a:r>
          <a:r>
            <a:rPr lang="cs-CZ" sz="1800" b="1" dirty="0" smtClean="0"/>
            <a:t>sdílených </a:t>
          </a:r>
          <a:r>
            <a:rPr lang="cs-CZ" sz="1800" b="1" dirty="0" smtClean="0"/>
            <a:t>příjmů v důsledku recese</a:t>
          </a:r>
        </a:p>
        <a:p>
          <a:pPr>
            <a:lnSpc>
              <a:spcPct val="100000"/>
            </a:lnSpc>
          </a:pPr>
          <a:r>
            <a:rPr lang="cs-CZ" sz="1800" b="1" dirty="0" smtClean="0"/>
            <a:t>- 1,5 mld. Kč</a:t>
          </a:r>
          <a:endParaRPr lang="cs-CZ" sz="1800" b="1" dirty="0"/>
        </a:p>
      </dgm:t>
    </dgm:pt>
    <dgm:pt modelId="{AB40387C-A245-44D7-9F8E-74D1207BCC8B}" type="parTrans" cxnId="{0FAF7D7B-8517-4996-819C-2A40EC616AC7}">
      <dgm:prSet/>
      <dgm:spPr/>
      <dgm:t>
        <a:bodyPr/>
        <a:lstStyle/>
        <a:p>
          <a:endParaRPr lang="cs-CZ"/>
        </a:p>
      </dgm:t>
    </dgm:pt>
    <dgm:pt modelId="{6046569A-A0C5-401B-9DB5-84AE900777E4}" type="sibTrans" cxnId="{0FAF7D7B-8517-4996-819C-2A40EC616AC7}">
      <dgm:prSet/>
      <dgm:spPr/>
      <dgm:t>
        <a:bodyPr/>
        <a:lstStyle/>
        <a:p>
          <a:endParaRPr lang="cs-CZ"/>
        </a:p>
      </dgm:t>
    </dgm:pt>
    <dgm:pt modelId="{494AB65C-8E2D-448D-AF5C-BE4F664F3837}" type="pres">
      <dgm:prSet presAssocID="{0EAE2223-2ED2-4F3F-95DA-601B2F955C2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D5B21E7B-9DB2-4B40-82D5-C8BC9BA6EA79}" type="pres">
      <dgm:prSet presAssocID="{74464F8E-BD7A-4189-9B33-9846104C0747}" presName="centerShape" presStyleLbl="node0" presStyleIdx="0" presStyleCnt="1" custLinFactNeighborY="-5611"/>
      <dgm:spPr/>
      <dgm:t>
        <a:bodyPr/>
        <a:lstStyle/>
        <a:p>
          <a:endParaRPr lang="cs-CZ"/>
        </a:p>
      </dgm:t>
    </dgm:pt>
    <dgm:pt modelId="{947FCC22-5EF8-4AD9-9B4D-9810025B785E}" type="pres">
      <dgm:prSet presAssocID="{ABB33C1E-D5DC-44F5-82AA-DC93C0ABD599}" presName="parTrans" presStyleLbl="bgSibTrans2D1" presStyleIdx="0" presStyleCnt="3"/>
      <dgm:spPr/>
      <dgm:t>
        <a:bodyPr/>
        <a:lstStyle/>
        <a:p>
          <a:endParaRPr lang="cs-CZ"/>
        </a:p>
      </dgm:t>
    </dgm:pt>
    <dgm:pt modelId="{16A47333-A648-465D-9F26-5B2D4DAC80CB}" type="pres">
      <dgm:prSet presAssocID="{D1E0A10A-DC8D-408C-8781-F0387096B5A5}" presName="node" presStyleLbl="node1" presStyleIdx="0" presStyleCnt="3" custScaleY="103910" custRadScaleRad="116626" custRadScaleInc="-665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11EADEF-792E-46A9-9DD7-9DA5FA31E786}" type="pres">
      <dgm:prSet presAssocID="{19954242-B981-49D2-BD18-0721A6D38B42}" presName="parTrans" presStyleLbl="bgSibTrans2D1" presStyleIdx="1" presStyleCnt="3"/>
      <dgm:spPr/>
      <dgm:t>
        <a:bodyPr/>
        <a:lstStyle/>
        <a:p>
          <a:endParaRPr lang="cs-CZ"/>
        </a:p>
      </dgm:t>
    </dgm:pt>
    <dgm:pt modelId="{6D8799EC-2B91-4334-9963-B2406AC98801}" type="pres">
      <dgm:prSet presAssocID="{642985C2-A767-4D8C-97F4-85718BD937B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1A093A4-1134-44D8-AB68-B053C84AE648}" type="pres">
      <dgm:prSet presAssocID="{AB40387C-A245-44D7-9F8E-74D1207BCC8B}" presName="parTrans" presStyleLbl="bgSibTrans2D1" presStyleIdx="2" presStyleCnt="3"/>
      <dgm:spPr/>
      <dgm:t>
        <a:bodyPr/>
        <a:lstStyle/>
        <a:p>
          <a:endParaRPr lang="cs-CZ"/>
        </a:p>
      </dgm:t>
    </dgm:pt>
    <dgm:pt modelId="{2BAACE72-0655-4D26-AFA4-CA775F1B38BD}" type="pres">
      <dgm:prSet presAssocID="{D806E4E9-8A8E-47CF-B612-3341BB21BD9B}" presName="node" presStyleLbl="node1" presStyleIdx="2" presStyleCnt="3" custScaleY="116448" custRadScaleRad="110923" custRadScaleInc="1191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4132DDE-7672-4292-B25D-6523CC2C0C9A}" type="presOf" srcId="{74464F8E-BD7A-4189-9B33-9846104C0747}" destId="{D5B21E7B-9DB2-4B40-82D5-C8BC9BA6EA79}" srcOrd="0" destOrd="0" presId="urn:microsoft.com/office/officeart/2005/8/layout/radial4"/>
    <dgm:cxn modelId="{B329C5A2-BFA9-4C75-A92B-C9A5BCF5D339}" srcId="{0EAE2223-2ED2-4F3F-95DA-601B2F955C26}" destId="{74464F8E-BD7A-4189-9B33-9846104C0747}" srcOrd="0" destOrd="0" parTransId="{9F8F49A0-C11B-49B3-8411-CA3421AA26C9}" sibTransId="{CE3B373F-4663-4F0F-9925-CBEA546BFDE2}"/>
    <dgm:cxn modelId="{2D79FCDA-BF98-4D35-A7AE-9870B3F42BBD}" type="presOf" srcId="{0EAE2223-2ED2-4F3F-95DA-601B2F955C26}" destId="{494AB65C-8E2D-448D-AF5C-BE4F664F3837}" srcOrd="0" destOrd="0" presId="urn:microsoft.com/office/officeart/2005/8/layout/radial4"/>
    <dgm:cxn modelId="{A4E2CFC3-0FA9-4FBD-9708-1142C979CFA3}" srcId="{74464F8E-BD7A-4189-9B33-9846104C0747}" destId="{642985C2-A767-4D8C-97F4-85718BD937BD}" srcOrd="1" destOrd="0" parTransId="{19954242-B981-49D2-BD18-0721A6D38B42}" sibTransId="{B2231990-86FC-4476-BDB5-E3C69713D876}"/>
    <dgm:cxn modelId="{8BD7CD4F-A2FA-483C-A586-65AC6A7DE809}" type="presOf" srcId="{642985C2-A767-4D8C-97F4-85718BD937BD}" destId="{6D8799EC-2B91-4334-9963-B2406AC98801}" srcOrd="0" destOrd="0" presId="urn:microsoft.com/office/officeart/2005/8/layout/radial4"/>
    <dgm:cxn modelId="{8B668AE1-4BBD-48D0-B47E-46ADBF9AA6D1}" type="presOf" srcId="{D806E4E9-8A8E-47CF-B612-3341BB21BD9B}" destId="{2BAACE72-0655-4D26-AFA4-CA775F1B38BD}" srcOrd="0" destOrd="0" presId="urn:microsoft.com/office/officeart/2005/8/layout/radial4"/>
    <dgm:cxn modelId="{0FAF7D7B-8517-4996-819C-2A40EC616AC7}" srcId="{74464F8E-BD7A-4189-9B33-9846104C0747}" destId="{D806E4E9-8A8E-47CF-B612-3341BB21BD9B}" srcOrd="2" destOrd="0" parTransId="{AB40387C-A245-44D7-9F8E-74D1207BCC8B}" sibTransId="{6046569A-A0C5-401B-9DB5-84AE900777E4}"/>
    <dgm:cxn modelId="{AA8CCCA5-9E20-451D-BD60-E8E4A4D83519}" type="presOf" srcId="{D1E0A10A-DC8D-408C-8781-F0387096B5A5}" destId="{16A47333-A648-465D-9F26-5B2D4DAC80CB}" srcOrd="0" destOrd="0" presId="urn:microsoft.com/office/officeart/2005/8/layout/radial4"/>
    <dgm:cxn modelId="{D821D19D-F27A-43FE-BE92-E996C68152B7}" type="presOf" srcId="{19954242-B981-49D2-BD18-0721A6D38B42}" destId="{611EADEF-792E-46A9-9DD7-9DA5FA31E786}" srcOrd="0" destOrd="0" presId="urn:microsoft.com/office/officeart/2005/8/layout/radial4"/>
    <dgm:cxn modelId="{1C2BA725-8FA9-4BA3-9B9B-F304494B401B}" srcId="{74464F8E-BD7A-4189-9B33-9846104C0747}" destId="{D1E0A10A-DC8D-408C-8781-F0387096B5A5}" srcOrd="0" destOrd="0" parTransId="{ABB33C1E-D5DC-44F5-82AA-DC93C0ABD599}" sibTransId="{428A95FA-4AF1-4B18-922A-57F484CF897D}"/>
    <dgm:cxn modelId="{55454BF9-3020-436D-9851-05C5D98896D3}" type="presOf" srcId="{ABB33C1E-D5DC-44F5-82AA-DC93C0ABD599}" destId="{947FCC22-5EF8-4AD9-9B4D-9810025B785E}" srcOrd="0" destOrd="0" presId="urn:microsoft.com/office/officeart/2005/8/layout/radial4"/>
    <dgm:cxn modelId="{15493A22-C4D0-49AC-90D3-2DD66F67E23B}" type="presOf" srcId="{AB40387C-A245-44D7-9F8E-74D1207BCC8B}" destId="{A1A093A4-1134-44D8-AB68-B053C84AE648}" srcOrd="0" destOrd="0" presId="urn:microsoft.com/office/officeart/2005/8/layout/radial4"/>
    <dgm:cxn modelId="{61F7E145-FE04-42EA-8B5D-C07959E6C72C}" type="presParOf" srcId="{494AB65C-8E2D-448D-AF5C-BE4F664F3837}" destId="{D5B21E7B-9DB2-4B40-82D5-C8BC9BA6EA79}" srcOrd="0" destOrd="0" presId="urn:microsoft.com/office/officeart/2005/8/layout/radial4"/>
    <dgm:cxn modelId="{8B7027E4-E20D-4C14-8A8B-D1EC2C92C218}" type="presParOf" srcId="{494AB65C-8E2D-448D-AF5C-BE4F664F3837}" destId="{947FCC22-5EF8-4AD9-9B4D-9810025B785E}" srcOrd="1" destOrd="0" presId="urn:microsoft.com/office/officeart/2005/8/layout/radial4"/>
    <dgm:cxn modelId="{54ED69CC-0C69-428D-8CFA-D5B846C52F40}" type="presParOf" srcId="{494AB65C-8E2D-448D-AF5C-BE4F664F3837}" destId="{16A47333-A648-465D-9F26-5B2D4DAC80CB}" srcOrd="2" destOrd="0" presId="urn:microsoft.com/office/officeart/2005/8/layout/radial4"/>
    <dgm:cxn modelId="{230BC9C0-FFB1-4E4F-BF6B-0D833F7CE80D}" type="presParOf" srcId="{494AB65C-8E2D-448D-AF5C-BE4F664F3837}" destId="{611EADEF-792E-46A9-9DD7-9DA5FA31E786}" srcOrd="3" destOrd="0" presId="urn:microsoft.com/office/officeart/2005/8/layout/radial4"/>
    <dgm:cxn modelId="{0A5199AA-1DBD-43D3-A532-2C5292BF9FBF}" type="presParOf" srcId="{494AB65C-8E2D-448D-AF5C-BE4F664F3837}" destId="{6D8799EC-2B91-4334-9963-B2406AC98801}" srcOrd="4" destOrd="0" presId="urn:microsoft.com/office/officeart/2005/8/layout/radial4"/>
    <dgm:cxn modelId="{773ACD27-3135-4F28-837A-69DC81DFE5A8}" type="presParOf" srcId="{494AB65C-8E2D-448D-AF5C-BE4F664F3837}" destId="{A1A093A4-1134-44D8-AB68-B053C84AE648}" srcOrd="5" destOrd="0" presId="urn:microsoft.com/office/officeart/2005/8/layout/radial4"/>
    <dgm:cxn modelId="{E0AF9852-CB0D-4F9F-8C30-76DB48E30019}" type="presParOf" srcId="{494AB65C-8E2D-448D-AF5C-BE4F664F3837}" destId="{2BAACE72-0655-4D26-AFA4-CA775F1B38BD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3FCFDD-2527-4721-B203-C8AE81C4B9F8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06EA79F-F86B-4D3D-95F2-E33B1452D633}">
      <dgm:prSet phldrT="[Text]" custT="1"/>
      <dgm:spPr/>
      <dgm:t>
        <a:bodyPr/>
        <a:lstStyle/>
        <a:p>
          <a:r>
            <a:rPr lang="cs-CZ" sz="1100" b="1" dirty="0" smtClean="0"/>
            <a:t>Zvýšená dotace školství</a:t>
          </a:r>
          <a:endParaRPr lang="cs-CZ" sz="1100" b="1" dirty="0"/>
        </a:p>
      </dgm:t>
    </dgm:pt>
    <dgm:pt modelId="{EE82F0F3-DF5B-4C83-91D9-7FE59C9F2930}" type="parTrans" cxnId="{1A935E06-7C2D-417F-938F-A539A74B103E}">
      <dgm:prSet/>
      <dgm:spPr/>
      <dgm:t>
        <a:bodyPr/>
        <a:lstStyle/>
        <a:p>
          <a:endParaRPr lang="cs-CZ"/>
        </a:p>
      </dgm:t>
    </dgm:pt>
    <dgm:pt modelId="{653FA67E-A525-4E58-B5FF-1FBC72FB8461}" type="sibTrans" cxnId="{1A935E06-7C2D-417F-938F-A539A74B103E}">
      <dgm:prSet/>
      <dgm:spPr/>
      <dgm:t>
        <a:bodyPr/>
        <a:lstStyle/>
        <a:p>
          <a:endParaRPr lang="cs-CZ"/>
        </a:p>
      </dgm:t>
    </dgm:pt>
    <dgm:pt modelId="{86EC67AB-7B20-4ED2-A42E-FF395D6ADAB0}">
      <dgm:prSet phldrT="[Text]" custT="1"/>
      <dgm:spPr/>
      <dgm:t>
        <a:bodyPr/>
        <a:lstStyle/>
        <a:p>
          <a:r>
            <a:rPr lang="cs-CZ" sz="1100" b="1" dirty="0" smtClean="0"/>
            <a:t>Inflace kompenzace DPP </a:t>
          </a:r>
          <a:endParaRPr lang="cs-CZ" sz="1100" b="1" dirty="0"/>
        </a:p>
      </dgm:t>
    </dgm:pt>
    <dgm:pt modelId="{F2C5D333-CA65-4E4D-8C04-19F223597573}" type="parTrans" cxnId="{9E258343-2EC5-42DA-929C-E811782C02A7}">
      <dgm:prSet/>
      <dgm:spPr/>
      <dgm:t>
        <a:bodyPr/>
        <a:lstStyle/>
        <a:p>
          <a:endParaRPr lang="cs-CZ"/>
        </a:p>
      </dgm:t>
    </dgm:pt>
    <dgm:pt modelId="{5BCBD944-EED6-427E-A33F-F571B850FF65}" type="sibTrans" cxnId="{9E258343-2EC5-42DA-929C-E811782C02A7}">
      <dgm:prSet/>
      <dgm:spPr/>
      <dgm:t>
        <a:bodyPr/>
        <a:lstStyle/>
        <a:p>
          <a:endParaRPr lang="cs-CZ"/>
        </a:p>
      </dgm:t>
    </dgm:pt>
    <dgm:pt modelId="{719A6841-2761-4210-BFF1-89FC06001BD4}">
      <dgm:prSet phldrT="[Text]" custT="1"/>
      <dgm:spPr/>
      <dgm:t>
        <a:bodyPr/>
        <a:lstStyle/>
        <a:p>
          <a:r>
            <a:rPr lang="cs-CZ" sz="1100" b="1" dirty="0" smtClean="0"/>
            <a:t>Růst grantových výdajů</a:t>
          </a:r>
          <a:endParaRPr lang="cs-CZ" sz="1100" b="1" dirty="0"/>
        </a:p>
      </dgm:t>
    </dgm:pt>
    <dgm:pt modelId="{43733F07-BB36-481B-8DCA-012CEAB5C0DF}" type="parTrans" cxnId="{7502D154-7375-4D53-8716-F00D51D992F3}">
      <dgm:prSet/>
      <dgm:spPr/>
      <dgm:t>
        <a:bodyPr/>
        <a:lstStyle/>
        <a:p>
          <a:endParaRPr lang="cs-CZ"/>
        </a:p>
      </dgm:t>
    </dgm:pt>
    <dgm:pt modelId="{A2145EC2-6C56-4131-AEAE-5D737C4BCBC2}" type="sibTrans" cxnId="{7502D154-7375-4D53-8716-F00D51D992F3}">
      <dgm:prSet/>
      <dgm:spPr/>
      <dgm:t>
        <a:bodyPr/>
        <a:lstStyle/>
        <a:p>
          <a:endParaRPr lang="cs-CZ"/>
        </a:p>
      </dgm:t>
    </dgm:pt>
    <dgm:pt modelId="{676B5868-CB05-4AC9-A3BB-BA1CA15F068E}">
      <dgm:prSet phldrT="[Text]"/>
      <dgm:spPr/>
      <dgm:t>
        <a:bodyPr/>
        <a:lstStyle/>
        <a:p>
          <a:r>
            <a:rPr lang="cs-CZ" b="1" dirty="0" smtClean="0"/>
            <a:t>+ 2,3 mld. Kč</a:t>
          </a:r>
        </a:p>
        <a:p>
          <a:r>
            <a:rPr lang="cs-CZ" b="1" dirty="0" smtClean="0"/>
            <a:t>na mandatorních výdajích </a:t>
          </a:r>
        </a:p>
      </dgm:t>
    </dgm:pt>
    <dgm:pt modelId="{E7915B3F-0468-4B21-969C-A2C5D1AE5EA7}" type="parTrans" cxnId="{BB262669-A9C8-4D4C-AA35-9843BE55C2E6}">
      <dgm:prSet/>
      <dgm:spPr/>
      <dgm:t>
        <a:bodyPr/>
        <a:lstStyle/>
        <a:p>
          <a:endParaRPr lang="cs-CZ"/>
        </a:p>
      </dgm:t>
    </dgm:pt>
    <dgm:pt modelId="{AB003090-BCE2-496C-8E27-B74007B497F9}" type="sibTrans" cxnId="{BB262669-A9C8-4D4C-AA35-9843BE55C2E6}">
      <dgm:prSet/>
      <dgm:spPr/>
      <dgm:t>
        <a:bodyPr/>
        <a:lstStyle/>
        <a:p>
          <a:endParaRPr lang="cs-CZ"/>
        </a:p>
      </dgm:t>
    </dgm:pt>
    <dgm:pt modelId="{99D68F4B-1138-43CE-B26A-7D24DCD4FE81}" type="pres">
      <dgm:prSet presAssocID="{023FCFDD-2527-4721-B203-C8AE81C4B9F8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99F561D-E52F-4980-806E-28DC277541BB}" type="pres">
      <dgm:prSet presAssocID="{023FCFDD-2527-4721-B203-C8AE81C4B9F8}" presName="ellipse" presStyleLbl="trBgShp" presStyleIdx="0" presStyleCnt="1"/>
      <dgm:spPr/>
    </dgm:pt>
    <dgm:pt modelId="{8E0BC883-C75A-42D5-A3E5-C073E6DD0D52}" type="pres">
      <dgm:prSet presAssocID="{023FCFDD-2527-4721-B203-C8AE81C4B9F8}" presName="arrow1" presStyleLbl="fgShp" presStyleIdx="0" presStyleCnt="1"/>
      <dgm:spPr/>
    </dgm:pt>
    <dgm:pt modelId="{C5984C1A-D905-465D-BFCF-6E7F0F2BE1C7}" type="pres">
      <dgm:prSet presAssocID="{023FCFDD-2527-4721-B203-C8AE81C4B9F8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2679E2A-2099-498F-B5B3-7751FB34D3E5}" type="pres">
      <dgm:prSet presAssocID="{86EC67AB-7B20-4ED2-A42E-FF395D6ADAB0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C40AE75-55F3-4281-8FF2-2B9BD8444648}" type="pres">
      <dgm:prSet presAssocID="{719A6841-2761-4210-BFF1-89FC06001BD4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30D4748-D282-4B9D-97A6-0993BE00DD55}" type="pres">
      <dgm:prSet presAssocID="{676B5868-CB05-4AC9-A3BB-BA1CA15F068E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43F09DD-83EB-47B2-8345-0C949BED7A8A}" type="pres">
      <dgm:prSet presAssocID="{023FCFDD-2527-4721-B203-C8AE81C4B9F8}" presName="funnel" presStyleLbl="trAlignAcc1" presStyleIdx="0" presStyleCnt="1" custLinFactNeighborX="-1290" custLinFactNeighborY="-893"/>
      <dgm:spPr/>
    </dgm:pt>
  </dgm:ptLst>
  <dgm:cxnLst>
    <dgm:cxn modelId="{7502D154-7375-4D53-8716-F00D51D992F3}" srcId="{023FCFDD-2527-4721-B203-C8AE81C4B9F8}" destId="{719A6841-2761-4210-BFF1-89FC06001BD4}" srcOrd="2" destOrd="0" parTransId="{43733F07-BB36-481B-8DCA-012CEAB5C0DF}" sibTransId="{A2145EC2-6C56-4131-AEAE-5D737C4BCBC2}"/>
    <dgm:cxn modelId="{1C71339F-6D23-4F08-9C13-4BB40DB71913}" type="presOf" srcId="{023FCFDD-2527-4721-B203-C8AE81C4B9F8}" destId="{99D68F4B-1138-43CE-B26A-7D24DCD4FE81}" srcOrd="0" destOrd="0" presId="urn:microsoft.com/office/officeart/2005/8/layout/funnel1"/>
    <dgm:cxn modelId="{9E258343-2EC5-42DA-929C-E811782C02A7}" srcId="{023FCFDD-2527-4721-B203-C8AE81C4B9F8}" destId="{86EC67AB-7B20-4ED2-A42E-FF395D6ADAB0}" srcOrd="1" destOrd="0" parTransId="{F2C5D333-CA65-4E4D-8C04-19F223597573}" sibTransId="{5BCBD944-EED6-427E-A33F-F571B850FF65}"/>
    <dgm:cxn modelId="{80830EE3-5E25-48E3-92B1-EEE515D7BE94}" type="presOf" srcId="{719A6841-2761-4210-BFF1-89FC06001BD4}" destId="{E2679E2A-2099-498F-B5B3-7751FB34D3E5}" srcOrd="0" destOrd="0" presId="urn:microsoft.com/office/officeart/2005/8/layout/funnel1"/>
    <dgm:cxn modelId="{1A935E06-7C2D-417F-938F-A539A74B103E}" srcId="{023FCFDD-2527-4721-B203-C8AE81C4B9F8}" destId="{006EA79F-F86B-4D3D-95F2-E33B1452D633}" srcOrd="0" destOrd="0" parTransId="{EE82F0F3-DF5B-4C83-91D9-7FE59C9F2930}" sibTransId="{653FA67E-A525-4E58-B5FF-1FBC72FB8461}"/>
    <dgm:cxn modelId="{5D423D40-305B-4FA3-B412-ED4C4FEE93E5}" type="presOf" srcId="{86EC67AB-7B20-4ED2-A42E-FF395D6ADAB0}" destId="{2C40AE75-55F3-4281-8FF2-2B9BD8444648}" srcOrd="0" destOrd="0" presId="urn:microsoft.com/office/officeart/2005/8/layout/funnel1"/>
    <dgm:cxn modelId="{7DBCB8B3-70EC-4926-A77A-116E202B4E46}" type="presOf" srcId="{676B5868-CB05-4AC9-A3BB-BA1CA15F068E}" destId="{C5984C1A-D905-465D-BFCF-6E7F0F2BE1C7}" srcOrd="0" destOrd="0" presId="urn:microsoft.com/office/officeart/2005/8/layout/funnel1"/>
    <dgm:cxn modelId="{BB262669-A9C8-4D4C-AA35-9843BE55C2E6}" srcId="{023FCFDD-2527-4721-B203-C8AE81C4B9F8}" destId="{676B5868-CB05-4AC9-A3BB-BA1CA15F068E}" srcOrd="3" destOrd="0" parTransId="{E7915B3F-0468-4B21-969C-A2C5D1AE5EA7}" sibTransId="{AB003090-BCE2-496C-8E27-B74007B497F9}"/>
    <dgm:cxn modelId="{A9F55364-29C2-45D4-94A9-57D725B8E7BA}" type="presOf" srcId="{006EA79F-F86B-4D3D-95F2-E33B1452D633}" destId="{A30D4748-D282-4B9D-97A6-0993BE00DD55}" srcOrd="0" destOrd="0" presId="urn:microsoft.com/office/officeart/2005/8/layout/funnel1"/>
    <dgm:cxn modelId="{C1DAB2E3-6DB1-4912-A312-807D42A86117}" type="presParOf" srcId="{99D68F4B-1138-43CE-B26A-7D24DCD4FE81}" destId="{199F561D-E52F-4980-806E-28DC277541BB}" srcOrd="0" destOrd="0" presId="urn:microsoft.com/office/officeart/2005/8/layout/funnel1"/>
    <dgm:cxn modelId="{6D5BDC21-5BA1-4A59-AEEC-C1B196452A9B}" type="presParOf" srcId="{99D68F4B-1138-43CE-B26A-7D24DCD4FE81}" destId="{8E0BC883-C75A-42D5-A3E5-C073E6DD0D52}" srcOrd="1" destOrd="0" presId="urn:microsoft.com/office/officeart/2005/8/layout/funnel1"/>
    <dgm:cxn modelId="{022EE558-2035-466B-97B0-51C1F9C339ED}" type="presParOf" srcId="{99D68F4B-1138-43CE-B26A-7D24DCD4FE81}" destId="{C5984C1A-D905-465D-BFCF-6E7F0F2BE1C7}" srcOrd="2" destOrd="0" presId="urn:microsoft.com/office/officeart/2005/8/layout/funnel1"/>
    <dgm:cxn modelId="{0533C55A-0A72-495E-BA83-D66D6CA77D15}" type="presParOf" srcId="{99D68F4B-1138-43CE-B26A-7D24DCD4FE81}" destId="{E2679E2A-2099-498F-B5B3-7751FB34D3E5}" srcOrd="3" destOrd="0" presId="urn:microsoft.com/office/officeart/2005/8/layout/funnel1"/>
    <dgm:cxn modelId="{06ABAFF5-B491-4A37-BB6E-8ED13B7CFB28}" type="presParOf" srcId="{99D68F4B-1138-43CE-B26A-7D24DCD4FE81}" destId="{2C40AE75-55F3-4281-8FF2-2B9BD8444648}" srcOrd="4" destOrd="0" presId="urn:microsoft.com/office/officeart/2005/8/layout/funnel1"/>
    <dgm:cxn modelId="{90B03797-D21D-420A-B98A-3CD5F8A7177F}" type="presParOf" srcId="{99D68F4B-1138-43CE-B26A-7D24DCD4FE81}" destId="{A30D4748-D282-4B9D-97A6-0993BE00DD55}" srcOrd="5" destOrd="0" presId="urn:microsoft.com/office/officeart/2005/8/layout/funnel1"/>
    <dgm:cxn modelId="{632B52CB-758A-46E9-9E21-435D27289CB1}" type="presParOf" srcId="{99D68F4B-1138-43CE-B26A-7D24DCD4FE81}" destId="{A43F09DD-83EB-47B2-8345-0C949BED7A8A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21E7B-9DB2-4B40-82D5-C8BC9BA6EA79}">
      <dsp:nvSpPr>
        <dsp:cNvPr id="0" name=""/>
        <dsp:cNvSpPr/>
      </dsp:nvSpPr>
      <dsp:spPr>
        <a:xfrm>
          <a:off x="2610646" y="2045056"/>
          <a:ext cx="1931163" cy="1931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Nutnost hledání vnitřních úspor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- 5,8 </a:t>
          </a:r>
          <a:r>
            <a:rPr lang="en-US" sz="1800" b="1" kern="1200" dirty="0" smtClean="0"/>
            <a:t>%</a:t>
          </a:r>
          <a:endParaRPr lang="cs-CZ" sz="1800" b="1" kern="1200" dirty="0"/>
        </a:p>
      </dsp:txBody>
      <dsp:txXfrm>
        <a:off x="2893458" y="2327868"/>
        <a:ext cx="1365539" cy="1365539"/>
      </dsp:txXfrm>
    </dsp:sp>
    <dsp:sp modelId="{947FCC22-5EF8-4AD9-9B4D-9810025B785E}">
      <dsp:nvSpPr>
        <dsp:cNvPr id="0" name=""/>
        <dsp:cNvSpPr/>
      </dsp:nvSpPr>
      <dsp:spPr>
        <a:xfrm rot="12362935">
          <a:off x="922376" y="1874194"/>
          <a:ext cx="1783680" cy="5503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A47333-A648-465D-9F26-5B2D4DAC80CB}">
      <dsp:nvSpPr>
        <dsp:cNvPr id="0" name=""/>
        <dsp:cNvSpPr/>
      </dsp:nvSpPr>
      <dsp:spPr>
        <a:xfrm>
          <a:off x="95667" y="995208"/>
          <a:ext cx="1834604" cy="1525070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Zátěž           historických investic</a:t>
          </a:r>
          <a:endParaRPr lang="cs-CZ" sz="1800" b="1" kern="1200" dirty="0"/>
        </a:p>
      </dsp:txBody>
      <dsp:txXfrm>
        <a:off x="140335" y="1039876"/>
        <a:ext cx="1745268" cy="1435734"/>
      </dsp:txXfrm>
    </dsp:sp>
    <dsp:sp modelId="{611EADEF-792E-46A9-9DD7-9DA5FA31E786}">
      <dsp:nvSpPr>
        <dsp:cNvPr id="0" name=""/>
        <dsp:cNvSpPr/>
      </dsp:nvSpPr>
      <dsp:spPr>
        <a:xfrm rot="16200000">
          <a:off x="2956803" y="1078338"/>
          <a:ext cx="1238849" cy="5503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8799EC-2B91-4334-9963-B2406AC98801}">
      <dsp:nvSpPr>
        <dsp:cNvPr id="0" name=""/>
        <dsp:cNvSpPr/>
      </dsp:nvSpPr>
      <dsp:spPr>
        <a:xfrm>
          <a:off x="2658925" y="262"/>
          <a:ext cx="1834604" cy="1467683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Změna rozpočtového určení daní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- 650 mil. Kč</a:t>
          </a:r>
          <a:endParaRPr lang="cs-CZ" sz="1800" b="1" kern="1200" dirty="0"/>
        </a:p>
      </dsp:txBody>
      <dsp:txXfrm>
        <a:off x="2701912" y="43249"/>
        <a:ext cx="1748630" cy="1381709"/>
      </dsp:txXfrm>
    </dsp:sp>
    <dsp:sp modelId="{A1A093A4-1134-44D8-AB68-B053C84AE648}">
      <dsp:nvSpPr>
        <dsp:cNvPr id="0" name=""/>
        <dsp:cNvSpPr/>
      </dsp:nvSpPr>
      <dsp:spPr>
        <a:xfrm rot="20250722">
          <a:off x="4494535" y="2011767"/>
          <a:ext cx="1659697" cy="5503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AACE72-0655-4D26-AFA4-CA775F1B38BD}">
      <dsp:nvSpPr>
        <dsp:cNvPr id="0" name=""/>
        <dsp:cNvSpPr/>
      </dsp:nvSpPr>
      <dsp:spPr>
        <a:xfrm>
          <a:off x="5173829" y="1115005"/>
          <a:ext cx="1834604" cy="1709088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Snížení </a:t>
          </a:r>
          <a:r>
            <a:rPr lang="cs-CZ" sz="1800" b="1" kern="1200" dirty="0" smtClean="0"/>
            <a:t>sdílených </a:t>
          </a:r>
          <a:r>
            <a:rPr lang="cs-CZ" sz="1800" b="1" kern="1200" dirty="0" smtClean="0"/>
            <a:t>příjmů v důsledku recese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- 1,5 mld. Kč</a:t>
          </a:r>
          <a:endParaRPr lang="cs-CZ" sz="1800" b="1" kern="1200" dirty="0"/>
        </a:p>
      </dsp:txBody>
      <dsp:txXfrm>
        <a:off x="5223886" y="1165062"/>
        <a:ext cx="1734490" cy="16089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F561D-E52F-4980-806E-28DC277541BB}">
      <dsp:nvSpPr>
        <dsp:cNvPr id="0" name=""/>
        <dsp:cNvSpPr/>
      </dsp:nvSpPr>
      <dsp:spPr>
        <a:xfrm>
          <a:off x="1049021" y="155042"/>
          <a:ext cx="3076991" cy="1068598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0BC883-C75A-42D5-A3E5-C073E6DD0D52}">
      <dsp:nvSpPr>
        <dsp:cNvPr id="0" name=""/>
        <dsp:cNvSpPr/>
      </dsp:nvSpPr>
      <dsp:spPr>
        <a:xfrm>
          <a:off x="2294129" y="2771677"/>
          <a:ext cx="596316" cy="381642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984C1A-D905-465D-BFCF-6E7F0F2BE1C7}">
      <dsp:nvSpPr>
        <dsp:cNvPr id="0" name=""/>
        <dsp:cNvSpPr/>
      </dsp:nvSpPr>
      <dsp:spPr>
        <a:xfrm>
          <a:off x="1161128" y="3076991"/>
          <a:ext cx="2862318" cy="7155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b="1" kern="1200" dirty="0" smtClean="0"/>
            <a:t>+ 2,3 mld. Kč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b="1" kern="1200" dirty="0" smtClean="0"/>
            <a:t>na mandatorních výdajích </a:t>
          </a:r>
        </a:p>
      </dsp:txBody>
      <dsp:txXfrm>
        <a:off x="1161128" y="3076991"/>
        <a:ext cx="2862318" cy="715579"/>
      </dsp:txXfrm>
    </dsp:sp>
    <dsp:sp modelId="{E2679E2A-2099-498F-B5B3-7751FB34D3E5}">
      <dsp:nvSpPr>
        <dsp:cNvPr id="0" name=""/>
        <dsp:cNvSpPr/>
      </dsp:nvSpPr>
      <dsp:spPr>
        <a:xfrm>
          <a:off x="2167710" y="1306171"/>
          <a:ext cx="1073369" cy="10733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b="1" kern="1200" dirty="0" smtClean="0"/>
            <a:t>Růst grantových výdajů</a:t>
          </a:r>
          <a:endParaRPr lang="cs-CZ" sz="1100" b="1" kern="1200" dirty="0"/>
        </a:p>
      </dsp:txBody>
      <dsp:txXfrm>
        <a:off x="2324901" y="1463362"/>
        <a:ext cx="758987" cy="758987"/>
      </dsp:txXfrm>
    </dsp:sp>
    <dsp:sp modelId="{2C40AE75-55F3-4281-8FF2-2B9BD8444648}">
      <dsp:nvSpPr>
        <dsp:cNvPr id="0" name=""/>
        <dsp:cNvSpPr/>
      </dsp:nvSpPr>
      <dsp:spPr>
        <a:xfrm>
          <a:off x="1399655" y="500905"/>
          <a:ext cx="1073369" cy="10733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b="1" kern="1200" dirty="0" smtClean="0"/>
            <a:t>Inflace kompenzace DPP </a:t>
          </a:r>
          <a:endParaRPr lang="cs-CZ" sz="1100" b="1" kern="1200" dirty="0"/>
        </a:p>
      </dsp:txBody>
      <dsp:txXfrm>
        <a:off x="1556846" y="658096"/>
        <a:ext cx="758987" cy="758987"/>
      </dsp:txXfrm>
    </dsp:sp>
    <dsp:sp modelId="{A30D4748-D282-4B9D-97A6-0993BE00DD55}">
      <dsp:nvSpPr>
        <dsp:cNvPr id="0" name=""/>
        <dsp:cNvSpPr/>
      </dsp:nvSpPr>
      <dsp:spPr>
        <a:xfrm>
          <a:off x="2496877" y="241388"/>
          <a:ext cx="1073369" cy="10733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b="1" kern="1200" dirty="0" smtClean="0"/>
            <a:t>Zvýšená dotace školství</a:t>
          </a:r>
          <a:endParaRPr lang="cs-CZ" sz="1100" b="1" kern="1200" dirty="0"/>
        </a:p>
      </dsp:txBody>
      <dsp:txXfrm>
        <a:off x="2654068" y="398579"/>
        <a:ext cx="758987" cy="758987"/>
      </dsp:txXfrm>
    </dsp:sp>
    <dsp:sp modelId="{A43F09DD-83EB-47B2-8345-0C949BED7A8A}">
      <dsp:nvSpPr>
        <dsp:cNvPr id="0" name=""/>
        <dsp:cNvSpPr/>
      </dsp:nvSpPr>
      <dsp:spPr>
        <a:xfrm>
          <a:off x="879524" y="0"/>
          <a:ext cx="3339371" cy="2671496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910FE-3FD1-4F64-A183-8EAC228FF4CC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F4728-FD1B-4443-994C-943CCCE02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9866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4A4D4-7EA6-496D-8612-348DA7F50C26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33089-1A90-4754-897F-E5DAA50EAD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D8714-23DD-426D-97EF-C05957C6C4FF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BAA88-6D7E-4E50-9D46-BCB8E42F84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ADAA7-8C75-4005-8485-9847F7EE71B9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05FF6-FD03-4E27-B8E7-24D6F704CF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1B55E-7185-46FF-96CD-DA1B77261532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437A0-301C-4E27-8F1B-BAFFB4E17F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416F5-A5C2-47EE-A701-6EBA91C51FA9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5483C-74C5-45D7-9E61-4E273AF206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04E63-3BF0-49B9-B6F2-9194C204BC3B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5928A-17F0-4393-BDA6-87A6F4E089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8CF82-6775-4B1B-B07F-04126EDC32D1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ED018-F050-419A-A470-DB71707A6F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344E3-08AF-4DA8-851C-C135BEBD2B4C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73F7C-B75F-4E99-9996-313DBCE1D8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0E515-E1FB-41F5-BBDC-ED224B333FE7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DA301-15AE-4119-B445-5F9BB1ACB1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59647-94C0-4FF0-B1BB-5B884C31F219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3543D-34AD-4AA5-98E2-9B5FD3272A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2E4E-92E6-4D8B-8BE9-9D296748DA2C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1F150-8060-4CFC-BF0E-DBE88C3392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4EA6DBF-4204-4E88-9146-A19706D140C6}" type="datetimeFigureOut">
              <a:rPr lang="cs-CZ"/>
              <a:pPr>
                <a:defRPr/>
              </a:pPr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9389D9-D8EB-4F0C-B3CE-4FDE5A3424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/>
          <a:lstStyle/>
          <a:p>
            <a:pPr eaLnBrk="1" hangingPunct="1"/>
            <a:r>
              <a:rPr lang="cs-CZ" sz="3200" b="1" dirty="0" smtClean="0"/>
              <a:t>ROZPOČET HL. M. PRAHY PRO ROK 2013</a:t>
            </a:r>
          </a:p>
        </p:txBody>
      </p:sp>
      <p:sp>
        <p:nvSpPr>
          <p:cNvPr id="2051" name="Podnadpis 2"/>
          <p:cNvSpPr>
            <a:spLocks noGrp="1"/>
          </p:cNvSpPr>
          <p:nvPr>
            <p:ph type="subTitle" idx="1"/>
          </p:nvPr>
        </p:nvSpPr>
        <p:spPr>
          <a:xfrm>
            <a:off x="250825" y="6092825"/>
            <a:ext cx="6400800" cy="765175"/>
          </a:xfrm>
        </p:spPr>
        <p:txBody>
          <a:bodyPr/>
          <a:lstStyle/>
          <a:p>
            <a:pPr algn="l" eaLnBrk="1" hangingPunct="1"/>
            <a:endParaRPr lang="cs-CZ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r>
              <a:rPr lang="cs-CZ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29. 11. 2012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 eaLnBrk="1" hangingPunct="1"/>
            <a:r>
              <a:rPr lang="cs-CZ" sz="2800" b="1" dirty="0" smtClean="0"/>
              <a:t>Největší položky: strategické stavby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 bwMode="auto">
          <a:xfrm>
            <a:off x="476250" y="5949280"/>
            <a:ext cx="64008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endParaRPr lang="en-US" sz="1200" b="1" dirty="0" smtClean="0"/>
          </a:p>
          <a:p>
            <a:pPr marL="342900" indent="-342900"/>
            <a:r>
              <a:rPr lang="en-US" sz="1200" b="1" dirty="0" err="1" smtClean="0"/>
              <a:t>Rozpo</a:t>
            </a:r>
            <a:r>
              <a:rPr lang="cs-CZ" sz="1200" b="1" dirty="0" smtClean="0"/>
              <a:t>čet hl. m. Prahy pro rok 2013</a:t>
            </a:r>
            <a:endParaRPr lang="cs-CZ" sz="1200" b="1" dirty="0"/>
          </a:p>
          <a:p>
            <a:pPr marL="342900" indent="-342900"/>
            <a:endParaRPr lang="cs-CZ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23528" y="1196752"/>
            <a:ext cx="42484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/>
              <a:t>1. Tunelový komplex Blanka: 4,69 mld. Kč</a:t>
            </a:r>
            <a:endParaRPr lang="cs-CZ" sz="1600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44008" y="1196752"/>
            <a:ext cx="4320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/>
              <a:t>2. Nové stanice metra A: 50 mil. Kč + EIB</a:t>
            </a:r>
            <a:endParaRPr lang="cs-CZ" sz="16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23528" y="2874422"/>
            <a:ext cx="41764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/>
              <a:t>3. Protipovodňová ochrana: 200 mil. Kč </a:t>
            </a:r>
            <a:endParaRPr lang="cs-CZ" sz="1600" b="1" dirty="0"/>
          </a:p>
        </p:txBody>
      </p:sp>
      <p:pic>
        <p:nvPicPr>
          <p:cNvPr id="11" name="Obrázek 10" descr="blan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556792"/>
            <a:ext cx="1664185" cy="936104"/>
          </a:xfrm>
          <a:prstGeom prst="rect">
            <a:avLst/>
          </a:prstGeom>
        </p:spPr>
      </p:pic>
      <p:sp>
        <p:nvSpPr>
          <p:cNvPr id="12" name="TextovéPole 11"/>
          <p:cNvSpPr txBox="1"/>
          <p:nvPr/>
        </p:nvSpPr>
        <p:spPr>
          <a:xfrm>
            <a:off x="2195736" y="1556792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1200" dirty="0" smtClean="0"/>
              <a:t> zachován termín dokončení</a:t>
            </a:r>
          </a:p>
          <a:p>
            <a:pPr>
              <a:buFont typeface="Arial" pitchFamily="34" charset="0"/>
              <a:buChar char="•"/>
            </a:pPr>
            <a:r>
              <a:rPr lang="cs-CZ" sz="1200" dirty="0" smtClean="0"/>
              <a:t> úspora 2 mld. Kč v projektu</a:t>
            </a:r>
          </a:p>
          <a:p>
            <a:pPr>
              <a:buFont typeface="Arial" pitchFamily="34" charset="0"/>
              <a:buChar char="•"/>
            </a:pPr>
            <a:r>
              <a:rPr lang="cs-CZ" sz="1200" dirty="0" smtClean="0"/>
              <a:t> zahrnuje úseky </a:t>
            </a:r>
            <a:r>
              <a:rPr lang="cs-CZ" sz="1200" dirty="0" err="1" smtClean="0"/>
              <a:t>Myslbekova</a:t>
            </a:r>
            <a:r>
              <a:rPr lang="cs-CZ" sz="1200" dirty="0" smtClean="0"/>
              <a:t> – Špejchar – </a:t>
            </a:r>
            <a:r>
              <a:rPr lang="cs-CZ" sz="1200" dirty="0" err="1" smtClean="0"/>
              <a:t>Pelc</a:t>
            </a:r>
            <a:r>
              <a:rPr lang="cs-CZ" sz="1200" dirty="0" smtClean="0"/>
              <a:t>/Tyrolka</a:t>
            </a:r>
          </a:p>
          <a:p>
            <a:endParaRPr lang="cs-CZ" sz="1200" dirty="0"/>
          </a:p>
        </p:txBody>
      </p:sp>
      <p:sp>
        <p:nvSpPr>
          <p:cNvPr id="13" name="Obdélník 12"/>
          <p:cNvSpPr/>
          <p:nvPr/>
        </p:nvSpPr>
        <p:spPr>
          <a:xfrm>
            <a:off x="323528" y="1196752"/>
            <a:ext cx="4176464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6" name="Obrázek 15" descr="vleslav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484784"/>
            <a:ext cx="1728192" cy="1015313"/>
          </a:xfrm>
          <a:prstGeom prst="rect">
            <a:avLst/>
          </a:prstGeom>
        </p:spPr>
      </p:pic>
      <p:sp>
        <p:nvSpPr>
          <p:cNvPr id="17" name="TextovéPole 16"/>
          <p:cNvSpPr txBox="1"/>
          <p:nvPr/>
        </p:nvSpPr>
        <p:spPr>
          <a:xfrm>
            <a:off x="6588224" y="1484784"/>
            <a:ext cx="216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1200" dirty="0" smtClean="0"/>
              <a:t> projekt pokračuje podle stanoveného harmonogramu</a:t>
            </a:r>
          </a:p>
          <a:p>
            <a:pPr>
              <a:buFont typeface="Arial" pitchFamily="34" charset="0"/>
              <a:buChar char="•"/>
            </a:pPr>
            <a:r>
              <a:rPr lang="cs-CZ" sz="1200" dirty="0" smtClean="0"/>
              <a:t> rozpočet zahrnuje prostředky na autobusový terminál Veleslavín </a:t>
            </a:r>
            <a:r>
              <a:rPr lang="cs-CZ" sz="1200" dirty="0" smtClean="0"/>
              <a:t>(P+R)</a:t>
            </a:r>
            <a:endParaRPr lang="cs-CZ" sz="1200" dirty="0"/>
          </a:p>
        </p:txBody>
      </p:sp>
      <p:sp>
        <p:nvSpPr>
          <p:cNvPr id="18" name="Obdélník 17"/>
          <p:cNvSpPr/>
          <p:nvPr/>
        </p:nvSpPr>
        <p:spPr>
          <a:xfrm>
            <a:off x="4644008" y="1196752"/>
            <a:ext cx="4176464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9" name="Obrázek 18" descr="povodn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3284984"/>
            <a:ext cx="1391816" cy="930777"/>
          </a:xfrm>
          <a:prstGeom prst="rect">
            <a:avLst/>
          </a:prstGeom>
        </p:spPr>
      </p:pic>
      <p:sp>
        <p:nvSpPr>
          <p:cNvPr id="20" name="TextovéPole 19"/>
          <p:cNvSpPr txBox="1"/>
          <p:nvPr/>
        </p:nvSpPr>
        <p:spPr>
          <a:xfrm>
            <a:off x="2123728" y="3212976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1200" dirty="0" smtClean="0"/>
              <a:t> rozpočet pro rok 2013 zahrnuje prostředky na dokončení plánovaných úseků protipovodňové ochrany (V. Chuchle, </a:t>
            </a:r>
            <a:r>
              <a:rPr lang="cs-CZ" sz="1200" dirty="0" err="1" smtClean="0"/>
              <a:t>Troja</a:t>
            </a:r>
            <a:r>
              <a:rPr lang="cs-CZ" sz="1200" dirty="0" smtClean="0"/>
              <a:t>, Maniny)</a:t>
            </a:r>
          </a:p>
          <a:p>
            <a:endParaRPr lang="cs-CZ" sz="1200" dirty="0"/>
          </a:p>
        </p:txBody>
      </p:sp>
      <p:sp>
        <p:nvSpPr>
          <p:cNvPr id="21" name="Obdélník 20"/>
          <p:cNvSpPr/>
          <p:nvPr/>
        </p:nvSpPr>
        <p:spPr>
          <a:xfrm>
            <a:off x="323528" y="2852936"/>
            <a:ext cx="4176464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extovéPole 22"/>
          <p:cNvSpPr txBox="1"/>
          <p:nvPr/>
        </p:nvSpPr>
        <p:spPr>
          <a:xfrm>
            <a:off x="4644008" y="2852936"/>
            <a:ext cx="41764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/>
              <a:t>4. Čistírna odpadních vod: 150 mil. Kč </a:t>
            </a:r>
            <a:endParaRPr lang="cs-CZ" sz="1600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6588224" y="3212976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1200" dirty="0" smtClean="0"/>
              <a:t> součástí kapitálových výdajů je i vyčlenění prostředků na přestavbu čistírny odpadních vod na Císařském ostrově v Praze - </a:t>
            </a:r>
            <a:r>
              <a:rPr lang="cs-CZ" sz="1200" dirty="0" err="1" smtClean="0"/>
              <a:t>Troji</a:t>
            </a:r>
            <a:endParaRPr lang="cs-CZ" sz="1200" dirty="0" smtClean="0"/>
          </a:p>
          <a:p>
            <a:endParaRPr lang="cs-CZ" sz="1200" dirty="0"/>
          </a:p>
        </p:txBody>
      </p:sp>
      <p:sp>
        <p:nvSpPr>
          <p:cNvPr id="25" name="Obdélník 24"/>
          <p:cNvSpPr/>
          <p:nvPr/>
        </p:nvSpPr>
        <p:spPr>
          <a:xfrm>
            <a:off x="4644008" y="2852936"/>
            <a:ext cx="4176464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6" name="Obrázek 25" descr="cistirn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3140968"/>
            <a:ext cx="1565596" cy="1054820"/>
          </a:xfrm>
          <a:prstGeom prst="rect">
            <a:avLst/>
          </a:prstGeom>
        </p:spPr>
      </p:pic>
      <p:sp>
        <p:nvSpPr>
          <p:cNvPr id="27" name="TextovéPole 26"/>
          <p:cNvSpPr txBox="1"/>
          <p:nvPr/>
        </p:nvSpPr>
        <p:spPr>
          <a:xfrm>
            <a:off x="323528" y="4509120"/>
            <a:ext cx="41764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/>
              <a:t>5. Další investiční priority pro rok 2013  </a:t>
            </a:r>
            <a:endParaRPr lang="cs-CZ" sz="1600" b="1" dirty="0"/>
          </a:p>
        </p:txBody>
      </p:sp>
      <p:sp>
        <p:nvSpPr>
          <p:cNvPr id="28" name="Obdélník 27"/>
          <p:cNvSpPr/>
          <p:nvPr/>
        </p:nvSpPr>
        <p:spPr>
          <a:xfrm>
            <a:off x="323528" y="4437112"/>
            <a:ext cx="7344816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extovéPole 28"/>
          <p:cNvSpPr txBox="1"/>
          <p:nvPr/>
        </p:nvSpPr>
        <p:spPr>
          <a:xfrm>
            <a:off x="539552" y="4739079"/>
            <a:ext cx="705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500 mil. Kč 	investice do technické vybavenosti městských částí</a:t>
            </a:r>
          </a:p>
          <a:p>
            <a:r>
              <a:rPr lang="cs-CZ" sz="1400" dirty="0" smtClean="0"/>
              <a:t>268 mil. Kč		výstavba a rekonstrukce </a:t>
            </a:r>
            <a:r>
              <a:rPr lang="cs-CZ" sz="1400" dirty="0" smtClean="0"/>
              <a:t>školských zařízení</a:t>
            </a:r>
            <a:endParaRPr lang="cs-CZ" sz="1400" dirty="0" smtClean="0"/>
          </a:p>
          <a:p>
            <a:r>
              <a:rPr lang="cs-CZ" sz="1400" dirty="0" smtClean="0"/>
              <a:t>130 </a:t>
            </a:r>
            <a:r>
              <a:rPr lang="cs-CZ" sz="1400" dirty="0" smtClean="0"/>
              <a:t>mil. Kč		pokračování stavby </a:t>
            </a:r>
            <a:r>
              <a:rPr lang="cs-CZ" sz="1400" dirty="0" err="1" smtClean="0"/>
              <a:t>Jinočanské</a:t>
            </a:r>
            <a:r>
              <a:rPr lang="cs-CZ" sz="1400" dirty="0" smtClean="0"/>
              <a:t> spojky   </a:t>
            </a:r>
          </a:p>
          <a:p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778098"/>
          </a:xfrm>
        </p:spPr>
        <p:txBody>
          <a:bodyPr/>
          <a:lstStyle/>
          <a:p>
            <a:pPr algn="l" eaLnBrk="1" hangingPunct="1"/>
            <a:r>
              <a:rPr lang="cs-CZ" sz="2800" b="1" dirty="0" smtClean="0"/>
              <a:t>Zbude i na čistotu, opravu památek a pořádek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67544" y="980728"/>
            <a:ext cx="820891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dirty="0" smtClean="0"/>
          </a:p>
          <a:p>
            <a:r>
              <a:rPr lang="cs-CZ" sz="2000" dirty="0" smtClean="0"/>
              <a:t>V rozpočtu pro rok 2013 jsme dokázali najít prostředky i na takové projekty, jakými jsou: </a:t>
            </a:r>
            <a:endParaRPr lang="cs-CZ" dirty="0" smtClean="0"/>
          </a:p>
          <a:p>
            <a:endParaRPr lang="cs-CZ" sz="2000" b="1" dirty="0" smtClean="0"/>
          </a:p>
          <a:p>
            <a:r>
              <a:rPr lang="cs-CZ" sz="2000" b="1" dirty="0" smtClean="0"/>
              <a:t>95 mil. Kč	</a:t>
            </a:r>
            <a:r>
              <a:rPr lang="cs-CZ" b="1" dirty="0" smtClean="0"/>
              <a:t>budování protihlukových </a:t>
            </a:r>
            <a:r>
              <a:rPr lang="cs-CZ" b="1" dirty="0" smtClean="0"/>
              <a:t>opatření</a:t>
            </a:r>
          </a:p>
          <a:p>
            <a:r>
              <a:rPr lang="cs-CZ" sz="2000" b="1" dirty="0" smtClean="0"/>
              <a:t>73 mil. Kč	</a:t>
            </a:r>
            <a:r>
              <a:rPr lang="cs-CZ" b="1" dirty="0" smtClean="0"/>
              <a:t>investice do areálů </a:t>
            </a:r>
            <a:r>
              <a:rPr lang="cs-CZ" b="1" dirty="0" smtClean="0"/>
              <a:t>zeleně a parků</a:t>
            </a:r>
            <a:endParaRPr lang="cs-CZ" sz="2000" b="1" dirty="0" smtClean="0"/>
          </a:p>
          <a:p>
            <a:r>
              <a:rPr lang="cs-CZ" sz="2000" b="1" dirty="0" smtClean="0"/>
              <a:t>40 mil. Kč	</a:t>
            </a:r>
            <a:r>
              <a:rPr lang="cs-CZ" b="1" dirty="0" smtClean="0"/>
              <a:t>revitalizace pražských náplavek</a:t>
            </a:r>
            <a:endParaRPr lang="cs-CZ" sz="2000" b="1" dirty="0" smtClean="0"/>
          </a:p>
          <a:p>
            <a:r>
              <a:rPr lang="sv-SE" sz="2000" b="1" dirty="0" smtClean="0"/>
              <a:t>20 mil. Kč </a:t>
            </a:r>
            <a:r>
              <a:rPr lang="cs-CZ" b="1" dirty="0" smtClean="0"/>
              <a:t>	</a:t>
            </a:r>
            <a:r>
              <a:rPr lang="sv-SE" b="1" dirty="0" smtClean="0"/>
              <a:t>oprava kostela sv. Mikuláše na Star</a:t>
            </a:r>
            <a:r>
              <a:rPr lang="cs-CZ" b="1" dirty="0" err="1" smtClean="0"/>
              <a:t>oměstském</a:t>
            </a:r>
            <a:r>
              <a:rPr lang="cs-CZ" b="1" dirty="0" smtClean="0"/>
              <a:t> nám.</a:t>
            </a:r>
            <a:r>
              <a:rPr lang="sv-SE" b="1" dirty="0" smtClean="0"/>
              <a:t> </a:t>
            </a:r>
          </a:p>
          <a:p>
            <a:r>
              <a:rPr lang="pl-PL" sz="2000" b="1" dirty="0" smtClean="0"/>
              <a:t>19,2 mil. Kč </a:t>
            </a:r>
            <a:r>
              <a:rPr lang="pl-PL" b="1" dirty="0" smtClean="0"/>
              <a:t>	projekty podpory podnikání v Praze </a:t>
            </a:r>
          </a:p>
          <a:p>
            <a:r>
              <a:rPr lang="cs-CZ" sz="2000" b="1" dirty="0" smtClean="0"/>
              <a:t>17,6 mil. Kč </a:t>
            </a:r>
            <a:r>
              <a:rPr lang="cs-CZ" b="1" dirty="0" smtClean="0"/>
              <a:t>	zlepšení dopravy zdravotně postižených </a:t>
            </a:r>
          </a:p>
          <a:p>
            <a:r>
              <a:rPr lang="cs-CZ" sz="2000" b="1" dirty="0" smtClean="0"/>
              <a:t>14,5 mil. Kč </a:t>
            </a:r>
            <a:r>
              <a:rPr lang="cs-CZ" b="1" dirty="0" smtClean="0"/>
              <a:t>	stěhování a vybavení nového </a:t>
            </a:r>
            <a:r>
              <a:rPr lang="cs-CZ" b="1" dirty="0" err="1" smtClean="0"/>
              <a:t>DpS</a:t>
            </a:r>
            <a:r>
              <a:rPr lang="cs-CZ" b="1" dirty="0" smtClean="0"/>
              <a:t> Eliška </a:t>
            </a:r>
          </a:p>
          <a:p>
            <a:endParaRPr lang="cs-CZ" dirty="0" smtClean="0"/>
          </a:p>
        </p:txBody>
      </p:sp>
      <p:sp>
        <p:nvSpPr>
          <p:cNvPr id="7" name="Podnadpis 2"/>
          <p:cNvSpPr txBox="1">
            <a:spLocks/>
          </p:cNvSpPr>
          <p:nvPr/>
        </p:nvSpPr>
        <p:spPr bwMode="auto">
          <a:xfrm>
            <a:off x="323850" y="6092825"/>
            <a:ext cx="64008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endParaRPr lang="en-US" sz="1200" b="1" dirty="0" smtClean="0"/>
          </a:p>
          <a:p>
            <a:pPr marL="342900" indent="-342900"/>
            <a:r>
              <a:rPr lang="en-US" sz="1200" b="1" dirty="0" err="1" smtClean="0"/>
              <a:t>Rozpo</a:t>
            </a:r>
            <a:r>
              <a:rPr lang="cs-CZ" sz="1200" b="1" dirty="0" smtClean="0"/>
              <a:t>čet hl. m. Prahy pro rok 2013</a:t>
            </a:r>
            <a:endParaRPr lang="cs-CZ" sz="1200" b="1" dirty="0"/>
          </a:p>
          <a:p>
            <a:pPr marL="342900" indent="-342900"/>
            <a:endParaRPr lang="cs-CZ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4067944" y="980728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 </a:t>
            </a:r>
            <a:endParaRPr lang="cs-CZ" dirty="0" smtClean="0"/>
          </a:p>
        </p:txBody>
      </p:sp>
      <p:sp>
        <p:nvSpPr>
          <p:cNvPr id="7" name="Podnadpis 2"/>
          <p:cNvSpPr txBox="1">
            <a:spLocks/>
          </p:cNvSpPr>
          <p:nvPr/>
        </p:nvSpPr>
        <p:spPr bwMode="auto">
          <a:xfrm>
            <a:off x="323850" y="6092825"/>
            <a:ext cx="64008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endParaRPr lang="en-US" sz="1200" b="1" dirty="0" smtClean="0"/>
          </a:p>
          <a:p>
            <a:pPr marL="342900" indent="-342900"/>
            <a:r>
              <a:rPr lang="en-US" sz="1200" b="1" dirty="0" err="1" smtClean="0"/>
              <a:t>Rozpo</a:t>
            </a:r>
            <a:r>
              <a:rPr lang="cs-CZ" sz="1200" b="1" dirty="0" smtClean="0"/>
              <a:t>čet hl. m. Prahy pro rok 2013</a:t>
            </a:r>
            <a:endParaRPr lang="cs-CZ" sz="1200" b="1" dirty="0"/>
          </a:p>
          <a:p>
            <a:pPr marL="342900" indent="-342900"/>
            <a:endParaRPr lang="cs-CZ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Obrázek 7" descr="1332444_224918_primator_oficialni_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673985"/>
            <a:ext cx="2521359" cy="1683007"/>
          </a:xfrm>
          <a:prstGeom prst="rect">
            <a:avLst/>
          </a:prstGeom>
        </p:spPr>
      </p:pic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778098"/>
          </a:xfrm>
        </p:spPr>
        <p:txBody>
          <a:bodyPr/>
          <a:lstStyle/>
          <a:p>
            <a:pPr algn="l" eaLnBrk="1" hangingPunct="1"/>
            <a:r>
              <a:rPr lang="cs-CZ" sz="2800" b="1" dirty="0" smtClean="0"/>
              <a:t>Komentář primátora hl. m. Prahy k rozpočtu 2013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491880" y="1696741"/>
            <a:ext cx="53285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„Sestavení metropolitního rozpočtu nebylo snadné. Museli jsme v důsledku ekonomické recese hledat úspory na všech frontách.</a:t>
            </a:r>
          </a:p>
          <a:p>
            <a:r>
              <a:rPr lang="cs-CZ" i="1" dirty="0" smtClean="0"/>
              <a:t>Přes všechny těžkosti je to rozpočet dobrý, stabilní, zahrnuje potřebné prostředky na pokračování strategických investic v metropoli.“</a:t>
            </a:r>
          </a:p>
          <a:p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555776" y="3933056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Děkujeme za pozornost!</a:t>
            </a:r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/>
          <a:lstStyle/>
          <a:p>
            <a:pPr algn="l" eaLnBrk="1" hangingPunct="1"/>
            <a:r>
              <a:rPr lang="cs-CZ" sz="2800" b="1" dirty="0" smtClean="0"/>
              <a:t>Rozpočet: vnější okolnosti hrají proti nám</a:t>
            </a:r>
          </a:p>
        </p:txBody>
      </p:sp>
      <p:sp>
        <p:nvSpPr>
          <p:cNvPr id="3076" name="Podnadpis 2"/>
          <p:cNvSpPr txBox="1">
            <a:spLocks/>
          </p:cNvSpPr>
          <p:nvPr/>
        </p:nvSpPr>
        <p:spPr bwMode="auto">
          <a:xfrm>
            <a:off x="323850" y="6092825"/>
            <a:ext cx="64008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endParaRPr lang="en-US" sz="1200" b="1" dirty="0" smtClean="0"/>
          </a:p>
          <a:p>
            <a:pPr marL="342900" indent="-342900"/>
            <a:r>
              <a:rPr lang="en-US" sz="1200" b="1" dirty="0" err="1" smtClean="0"/>
              <a:t>Rozpo</a:t>
            </a:r>
            <a:r>
              <a:rPr lang="cs-CZ" sz="1200" b="1" dirty="0" smtClean="0"/>
              <a:t>čet hl. m. Prahy pro rok 2013</a:t>
            </a:r>
            <a:endParaRPr lang="cs-CZ" sz="1200" b="1" dirty="0"/>
          </a:p>
          <a:p>
            <a:pPr marL="342900" indent="-342900"/>
            <a:endParaRPr lang="cs-CZ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74433389"/>
              </p:ext>
            </p:extLst>
          </p:nvPr>
        </p:nvGraphicFramePr>
        <p:xfrm>
          <a:off x="1091952" y="836712"/>
          <a:ext cx="7152456" cy="4264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611560" y="5013176"/>
            <a:ext cx="7200800" cy="923330"/>
          </a:xfrm>
          <a:prstGeom prst="rect">
            <a:avLst/>
          </a:prstGeom>
          <a:noFill/>
          <a:ln>
            <a:solidFill>
              <a:prstClr val="black"/>
            </a:solidFill>
          </a:ln>
        </p:spPr>
        <p:txBody>
          <a:bodyPr wrap="square" rtlCol="0">
            <a:spAutoFit/>
          </a:bodyPr>
          <a:lstStyle/>
          <a:p>
            <a:r>
              <a:rPr lang="cs-CZ" b="1" dirty="0" smtClean="0"/>
              <a:t>Praha v důsledku nepříznivého ekonomického vývoje přijde       v letech 2009-2013 o cca </a:t>
            </a:r>
            <a:r>
              <a:rPr lang="cs-CZ" b="1" dirty="0" smtClean="0"/>
              <a:t>26 </a:t>
            </a:r>
            <a:r>
              <a:rPr lang="cs-CZ" b="1" dirty="0" smtClean="0"/>
              <a:t>miliard korun, přesto dokázala naplnit pro rok 2013 své strategické priority.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 eaLnBrk="1" hangingPunct="1"/>
            <a:r>
              <a:rPr lang="cs-CZ" sz="2800" b="1" dirty="0" smtClean="0"/>
              <a:t>Udrželi jsme vyrovnaný rozpočet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67544" y="1268760"/>
            <a:ext cx="820891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rozpočet je i přes </a:t>
            </a:r>
            <a:r>
              <a:rPr lang="cs-CZ" sz="2000" b="1" dirty="0" smtClean="0"/>
              <a:t>propad </a:t>
            </a:r>
            <a:r>
              <a:rPr lang="cs-CZ" sz="2000" b="1" dirty="0" smtClean="0"/>
              <a:t>ve sdílených daňových </a:t>
            </a:r>
            <a:r>
              <a:rPr lang="cs-CZ" sz="2000" b="1" dirty="0" smtClean="0"/>
              <a:t>příjmech ve výši 2,2 mld. Kč</a:t>
            </a:r>
            <a:r>
              <a:rPr lang="cs-CZ" dirty="0" smtClean="0"/>
              <a:t> vyrovnaný, stabilní a zajišťuje financování klíčových investičních projektů</a:t>
            </a:r>
          </a:p>
          <a:p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dirty="0"/>
              <a:t> </a:t>
            </a:r>
            <a:r>
              <a:rPr lang="cs-CZ" sz="2000" b="1" dirty="0" smtClean="0"/>
              <a:t>výše úspory</a:t>
            </a:r>
            <a:r>
              <a:rPr lang="cs-CZ" dirty="0" smtClean="0"/>
              <a:t> provozních výdajů </a:t>
            </a:r>
            <a:r>
              <a:rPr lang="cs-CZ" sz="2000" b="1" dirty="0" smtClean="0"/>
              <a:t>činí 1,1 mld. Kč </a:t>
            </a:r>
            <a:r>
              <a:rPr lang="cs-CZ" dirty="0" smtClean="0"/>
              <a:t>– jedná se o třetí úsporný rozpočet v řadě</a:t>
            </a:r>
          </a:p>
          <a:p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upřednostnění </a:t>
            </a:r>
            <a:r>
              <a:rPr lang="cs-CZ" sz="2000" b="1" dirty="0" smtClean="0"/>
              <a:t>hledání provozních úspor</a:t>
            </a:r>
            <a:r>
              <a:rPr lang="cs-CZ" dirty="0" smtClean="0"/>
              <a:t> před zdražováním jízdného MHD, zvýšením </a:t>
            </a:r>
            <a:r>
              <a:rPr lang="cs-CZ" dirty="0" smtClean="0"/>
              <a:t>daně z nemovitostí a </a:t>
            </a:r>
            <a:r>
              <a:rPr lang="cs-CZ" dirty="0" smtClean="0"/>
              <a:t>zastavením strategických staveb </a:t>
            </a:r>
          </a:p>
          <a:p>
            <a:r>
              <a:rPr lang="cs-CZ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provozní úspora umožnila </a:t>
            </a:r>
            <a:r>
              <a:rPr lang="cs-CZ" sz="2000" b="1" dirty="0" smtClean="0"/>
              <a:t>zachovat výstavbu tunelu Blanka</a:t>
            </a:r>
            <a:r>
              <a:rPr lang="cs-CZ" dirty="0" smtClean="0"/>
              <a:t>                  v nezměněném termínu zahájení provozu na jaře 2014, beze změn pokračuje i výstavba metra A.</a:t>
            </a:r>
          </a:p>
          <a:p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sz="2000" b="1" dirty="0"/>
              <a:t> </a:t>
            </a:r>
            <a:r>
              <a:rPr lang="cs-CZ" sz="2000" b="1" dirty="0" smtClean="0"/>
              <a:t>760 mil. Kč z hazardu </a:t>
            </a:r>
            <a:r>
              <a:rPr lang="cs-CZ" dirty="0" smtClean="0"/>
              <a:t>bude rozděleno mezi MČ a Prahu do oblastí                                 sportu, školství, kultury, zdravotnictví a sociální oblasti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/>
        </p:nvSpPr>
        <p:spPr bwMode="auto">
          <a:xfrm>
            <a:off x="323850" y="6092825"/>
            <a:ext cx="64008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endParaRPr lang="en-US" sz="1200" b="1" dirty="0" smtClean="0"/>
          </a:p>
          <a:p>
            <a:pPr marL="342900" indent="-342900"/>
            <a:r>
              <a:rPr lang="en-US" sz="1200" b="1" dirty="0" err="1" smtClean="0"/>
              <a:t>Rozpo</a:t>
            </a:r>
            <a:r>
              <a:rPr lang="cs-CZ" sz="1200" b="1" dirty="0" smtClean="0"/>
              <a:t>čet hl. m. Prahy pro rok 2013</a:t>
            </a:r>
            <a:endParaRPr lang="cs-CZ" sz="1200" b="1" dirty="0"/>
          </a:p>
          <a:p>
            <a:pPr marL="342900" indent="-342900"/>
            <a:endParaRPr lang="cs-CZ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 eaLnBrk="1" hangingPunct="1"/>
            <a:r>
              <a:rPr lang="cs-CZ" sz="2800" b="1" dirty="0" smtClean="0"/>
              <a:t>Rozpočet 2013 v kostce</a:t>
            </a:r>
          </a:p>
        </p:txBody>
      </p:sp>
      <p:graphicFrame>
        <p:nvGraphicFramePr>
          <p:cNvPr id="12" name="Tabulka 11"/>
          <p:cNvGraphicFramePr>
            <a:graphicFrameLocks noGrp="1"/>
          </p:cNvGraphicFramePr>
          <p:nvPr/>
        </p:nvGraphicFramePr>
        <p:xfrm>
          <a:off x="1163960" y="1196752"/>
          <a:ext cx="6360368" cy="4480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2216"/>
                <a:gridCol w="1368152"/>
              </a:tblGrid>
              <a:tr h="448027">
                <a:tc>
                  <a:txBody>
                    <a:bodyPr/>
                    <a:lstStyle/>
                    <a:p>
                      <a:r>
                        <a:rPr lang="cs-CZ" dirty="0" smtClean="0"/>
                        <a:t>Finanční zdroje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45,3 mld. Kč</a:t>
                      </a:r>
                      <a:endParaRPr lang="cs-CZ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cs-CZ" dirty="0" smtClean="0"/>
                        <a:t>- z toho sdílené daně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35,9 mld. Kč</a:t>
                      </a:r>
                      <a:endParaRPr lang="cs-CZ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cs-CZ" dirty="0" smtClean="0"/>
                        <a:t> z</a:t>
                      </a:r>
                      <a:r>
                        <a:rPr lang="cs-CZ" baseline="0" dirty="0" smtClean="0"/>
                        <a:t> toho příjmy z hazardu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0,8 mld. Kč</a:t>
                      </a:r>
                      <a:endParaRPr lang="cs-CZ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cs-CZ" dirty="0" smtClean="0"/>
                        <a:t>- z</a:t>
                      </a:r>
                      <a:r>
                        <a:rPr lang="cs-CZ" baseline="0" dirty="0" smtClean="0"/>
                        <a:t> toho převody z r. 2012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1,6 mld.</a:t>
                      </a:r>
                      <a:r>
                        <a:rPr lang="cs-CZ" baseline="0" dirty="0" smtClean="0"/>
                        <a:t> Kč</a:t>
                      </a:r>
                      <a:endParaRPr lang="cs-CZ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cs-CZ" dirty="0" smtClean="0"/>
                        <a:t>- z toho dotační vztahy k MČ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3,3 mld. Kč</a:t>
                      </a:r>
                      <a:endParaRPr lang="cs-CZ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Dluhová služba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  1,0 mld. Kč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Běžné výdaje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35,0 mld. Kč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cs-CZ" dirty="0" smtClean="0"/>
                        <a:t>- z toho grantové programy</a:t>
                      </a:r>
                      <a:endParaRPr lang="cs-CZ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0,9 mld. Kč</a:t>
                      </a:r>
                      <a:endParaRPr lang="cs-CZ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Kapitálové výdaje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  9,3 mld. Kč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cs-CZ" dirty="0" smtClean="0"/>
                        <a:t>- z toho strategické</a:t>
                      </a:r>
                      <a:r>
                        <a:rPr lang="cs-CZ" baseline="0" dirty="0" smtClean="0"/>
                        <a:t> stavby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6,0 mld.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Podnadpis 2"/>
          <p:cNvSpPr txBox="1">
            <a:spLocks/>
          </p:cNvSpPr>
          <p:nvPr/>
        </p:nvSpPr>
        <p:spPr bwMode="auto">
          <a:xfrm>
            <a:off x="476250" y="5949280"/>
            <a:ext cx="64008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endParaRPr lang="en-US" sz="1200" b="1" dirty="0" smtClean="0"/>
          </a:p>
          <a:p>
            <a:pPr marL="342900" indent="-342900"/>
            <a:r>
              <a:rPr lang="en-US" sz="1200" b="1" dirty="0" err="1" smtClean="0"/>
              <a:t>Rozpo</a:t>
            </a:r>
            <a:r>
              <a:rPr lang="cs-CZ" sz="1200" b="1" dirty="0" smtClean="0"/>
              <a:t>čet hl. m. Prahy pro rok 2013</a:t>
            </a:r>
            <a:endParaRPr lang="cs-CZ" sz="1200" b="1" dirty="0"/>
          </a:p>
          <a:p>
            <a:pPr marL="342900" indent="-342900"/>
            <a:endParaRPr lang="cs-CZ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 eaLnBrk="1" hangingPunct="1"/>
            <a:r>
              <a:rPr lang="cs-CZ" sz="2800" b="1" dirty="0" smtClean="0"/>
              <a:t>Praha doplatí na nové rozdělení daní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429000"/>
            <a:ext cx="7056784" cy="1989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dnadpis 2"/>
          <p:cNvSpPr txBox="1">
            <a:spLocks/>
          </p:cNvSpPr>
          <p:nvPr/>
        </p:nvSpPr>
        <p:spPr bwMode="auto">
          <a:xfrm>
            <a:off x="476250" y="5949280"/>
            <a:ext cx="64008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endParaRPr lang="en-US" sz="1200" b="1" dirty="0" smtClean="0"/>
          </a:p>
          <a:p>
            <a:pPr marL="342900" indent="-342900"/>
            <a:r>
              <a:rPr lang="en-US" sz="1200" b="1" dirty="0" err="1" smtClean="0"/>
              <a:t>Rozpo</a:t>
            </a:r>
            <a:r>
              <a:rPr lang="cs-CZ" sz="1200" b="1" dirty="0" smtClean="0"/>
              <a:t>čet hl. m. Prahy pro rok 2013</a:t>
            </a:r>
            <a:endParaRPr lang="cs-CZ" sz="1200" b="1" dirty="0"/>
          </a:p>
          <a:p>
            <a:pPr marL="342900" indent="-342900"/>
            <a:endParaRPr lang="cs-CZ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7544" y="1144483"/>
            <a:ext cx="82089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b="1" dirty="0" smtClean="0"/>
              <a:t> </a:t>
            </a:r>
            <a:r>
              <a:rPr lang="cs-CZ" sz="2000" dirty="0" smtClean="0"/>
              <a:t>příjmy ze sdílených daních se v důsledku změn rozpočtového určení daní a ekonomické recese meziročně snížily o 5,8 procenta </a:t>
            </a:r>
          </a:p>
          <a:p>
            <a:r>
              <a:rPr lang="cs-CZ" sz="2000" dirty="0" smtClean="0"/>
              <a:t>(- 2,2 miliardy Kč)</a:t>
            </a:r>
          </a:p>
          <a:p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sz="2000" dirty="0"/>
              <a:t> </a:t>
            </a:r>
            <a:r>
              <a:rPr lang="cs-CZ" sz="2000" dirty="0" smtClean="0"/>
              <a:t>vedení města se rozhodlo nenavyšovat výpadek příjmů růstem cen jízdného MHD, ale nahradit jej provozní úsporou ve stejné výši</a:t>
            </a:r>
          </a:p>
          <a:p>
            <a:endParaRPr lang="cs-CZ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 eaLnBrk="1" hangingPunct="1"/>
            <a:r>
              <a:rPr lang="cs-CZ" sz="2800" b="1" dirty="0" smtClean="0"/>
              <a:t>Odvody z hazardu poprvé plynou do rozpočtu města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 bwMode="auto">
          <a:xfrm>
            <a:off x="476250" y="5949280"/>
            <a:ext cx="64008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endParaRPr lang="en-US" sz="1200" b="1" dirty="0" smtClean="0"/>
          </a:p>
          <a:p>
            <a:pPr marL="342900" indent="-342900"/>
            <a:r>
              <a:rPr lang="en-US" sz="1200" b="1" dirty="0" err="1" smtClean="0"/>
              <a:t>Rozpo</a:t>
            </a:r>
            <a:r>
              <a:rPr lang="cs-CZ" sz="1200" b="1" dirty="0" smtClean="0"/>
              <a:t>čet hl. m. Prahy pro rok 2013</a:t>
            </a:r>
            <a:endParaRPr lang="cs-CZ" sz="1200" b="1" dirty="0"/>
          </a:p>
          <a:p>
            <a:pPr marL="342900" indent="-342900"/>
            <a:endParaRPr lang="cs-CZ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Skupina 15"/>
          <p:cNvGrpSpPr/>
          <p:nvPr/>
        </p:nvGrpSpPr>
        <p:grpSpPr>
          <a:xfrm>
            <a:off x="634008" y="1196752"/>
            <a:ext cx="4586064" cy="3753766"/>
            <a:chOff x="634008" y="1444105"/>
            <a:chExt cx="4586064" cy="3753766"/>
          </a:xfrm>
        </p:grpSpPr>
        <p:sp>
          <p:nvSpPr>
            <p:cNvPr id="17" name="Volný tvar 16"/>
            <p:cNvSpPr/>
            <p:nvPr/>
          </p:nvSpPr>
          <p:spPr>
            <a:xfrm>
              <a:off x="634008" y="1444105"/>
              <a:ext cx="1480839" cy="1480839"/>
            </a:xfrm>
            <a:custGeom>
              <a:avLst/>
              <a:gdLst>
                <a:gd name="connsiteX0" fmla="*/ 0 w 1480839"/>
                <a:gd name="connsiteY0" fmla="*/ 740420 h 1480839"/>
                <a:gd name="connsiteX1" fmla="*/ 216865 w 1480839"/>
                <a:gd name="connsiteY1" fmla="*/ 216864 h 1480839"/>
                <a:gd name="connsiteX2" fmla="*/ 740422 w 1480839"/>
                <a:gd name="connsiteY2" fmla="*/ 1 h 1480839"/>
                <a:gd name="connsiteX3" fmla="*/ 1263978 w 1480839"/>
                <a:gd name="connsiteY3" fmla="*/ 216866 h 1480839"/>
                <a:gd name="connsiteX4" fmla="*/ 1480841 w 1480839"/>
                <a:gd name="connsiteY4" fmla="*/ 740423 h 1480839"/>
                <a:gd name="connsiteX5" fmla="*/ 1263977 w 1480839"/>
                <a:gd name="connsiteY5" fmla="*/ 1263979 h 1480839"/>
                <a:gd name="connsiteX6" fmla="*/ 740421 w 1480839"/>
                <a:gd name="connsiteY6" fmla="*/ 1480843 h 1480839"/>
                <a:gd name="connsiteX7" fmla="*/ 216865 w 1480839"/>
                <a:gd name="connsiteY7" fmla="*/ 1263979 h 1480839"/>
                <a:gd name="connsiteX8" fmla="*/ 1 w 1480839"/>
                <a:gd name="connsiteY8" fmla="*/ 740423 h 1480839"/>
                <a:gd name="connsiteX9" fmla="*/ 0 w 1480839"/>
                <a:gd name="connsiteY9" fmla="*/ 740420 h 148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80839" h="1480839">
                  <a:moveTo>
                    <a:pt x="0" y="740420"/>
                  </a:moveTo>
                  <a:cubicBezTo>
                    <a:pt x="0" y="544048"/>
                    <a:pt x="78009" y="355720"/>
                    <a:pt x="216865" y="216864"/>
                  </a:cubicBezTo>
                  <a:cubicBezTo>
                    <a:pt x="355721" y="78008"/>
                    <a:pt x="544050" y="0"/>
                    <a:pt x="740422" y="1"/>
                  </a:cubicBezTo>
                  <a:cubicBezTo>
                    <a:pt x="936794" y="1"/>
                    <a:pt x="1125122" y="78010"/>
                    <a:pt x="1263978" y="216866"/>
                  </a:cubicBezTo>
                  <a:cubicBezTo>
                    <a:pt x="1402834" y="355722"/>
                    <a:pt x="1480842" y="544051"/>
                    <a:pt x="1480841" y="740423"/>
                  </a:cubicBezTo>
                  <a:cubicBezTo>
                    <a:pt x="1480841" y="936795"/>
                    <a:pt x="1402833" y="1125123"/>
                    <a:pt x="1263977" y="1263979"/>
                  </a:cubicBezTo>
                  <a:cubicBezTo>
                    <a:pt x="1125121" y="1402835"/>
                    <a:pt x="936792" y="1480843"/>
                    <a:pt x="740421" y="1480843"/>
                  </a:cubicBezTo>
                  <a:cubicBezTo>
                    <a:pt x="544049" y="1480843"/>
                    <a:pt x="355721" y="1402834"/>
                    <a:pt x="216865" y="1263979"/>
                  </a:cubicBezTo>
                  <a:cubicBezTo>
                    <a:pt x="78009" y="1125123"/>
                    <a:pt x="1" y="936794"/>
                    <a:pt x="1" y="740423"/>
                  </a:cubicBezTo>
                  <a:cubicBezTo>
                    <a:pt x="1" y="740422"/>
                    <a:pt x="0" y="740421"/>
                    <a:pt x="0" y="740420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184" tIns="237184" rIns="237184" bIns="237184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600" b="1" kern="1200" dirty="0" smtClean="0"/>
                <a:t>600 mil. Kč z automatů</a:t>
              </a:r>
              <a:endParaRPr lang="cs-CZ" sz="1600" b="1" kern="1200" dirty="0"/>
            </a:p>
          </p:txBody>
        </p:sp>
        <p:sp>
          <p:nvSpPr>
            <p:cNvPr id="18" name="Volný tvar 17"/>
            <p:cNvSpPr/>
            <p:nvPr/>
          </p:nvSpPr>
          <p:spPr>
            <a:xfrm>
              <a:off x="944984" y="2871316"/>
              <a:ext cx="858887" cy="858887"/>
            </a:xfrm>
            <a:custGeom>
              <a:avLst/>
              <a:gdLst>
                <a:gd name="connsiteX0" fmla="*/ 113845 w 858887"/>
                <a:gd name="connsiteY0" fmla="*/ 328438 h 858887"/>
                <a:gd name="connsiteX1" fmla="*/ 328438 w 858887"/>
                <a:gd name="connsiteY1" fmla="*/ 328438 h 858887"/>
                <a:gd name="connsiteX2" fmla="*/ 328438 w 858887"/>
                <a:gd name="connsiteY2" fmla="*/ 113845 h 858887"/>
                <a:gd name="connsiteX3" fmla="*/ 530449 w 858887"/>
                <a:gd name="connsiteY3" fmla="*/ 113845 h 858887"/>
                <a:gd name="connsiteX4" fmla="*/ 530449 w 858887"/>
                <a:gd name="connsiteY4" fmla="*/ 328438 h 858887"/>
                <a:gd name="connsiteX5" fmla="*/ 745042 w 858887"/>
                <a:gd name="connsiteY5" fmla="*/ 328438 h 858887"/>
                <a:gd name="connsiteX6" fmla="*/ 745042 w 858887"/>
                <a:gd name="connsiteY6" fmla="*/ 530449 h 858887"/>
                <a:gd name="connsiteX7" fmla="*/ 530449 w 858887"/>
                <a:gd name="connsiteY7" fmla="*/ 530449 h 858887"/>
                <a:gd name="connsiteX8" fmla="*/ 530449 w 858887"/>
                <a:gd name="connsiteY8" fmla="*/ 745042 h 858887"/>
                <a:gd name="connsiteX9" fmla="*/ 328438 w 858887"/>
                <a:gd name="connsiteY9" fmla="*/ 745042 h 858887"/>
                <a:gd name="connsiteX10" fmla="*/ 328438 w 858887"/>
                <a:gd name="connsiteY10" fmla="*/ 530449 h 858887"/>
                <a:gd name="connsiteX11" fmla="*/ 113845 w 858887"/>
                <a:gd name="connsiteY11" fmla="*/ 530449 h 858887"/>
                <a:gd name="connsiteX12" fmla="*/ 113845 w 858887"/>
                <a:gd name="connsiteY12" fmla="*/ 328438 h 858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58887" h="858887">
                  <a:moveTo>
                    <a:pt x="113845" y="328438"/>
                  </a:moveTo>
                  <a:lnTo>
                    <a:pt x="328438" y="328438"/>
                  </a:lnTo>
                  <a:lnTo>
                    <a:pt x="328438" y="113845"/>
                  </a:lnTo>
                  <a:lnTo>
                    <a:pt x="530449" y="113845"/>
                  </a:lnTo>
                  <a:lnTo>
                    <a:pt x="530449" y="328438"/>
                  </a:lnTo>
                  <a:lnTo>
                    <a:pt x="745042" y="328438"/>
                  </a:lnTo>
                  <a:lnTo>
                    <a:pt x="745042" y="530449"/>
                  </a:lnTo>
                  <a:lnTo>
                    <a:pt x="530449" y="530449"/>
                  </a:lnTo>
                  <a:lnTo>
                    <a:pt x="530449" y="745042"/>
                  </a:lnTo>
                  <a:lnTo>
                    <a:pt x="328438" y="745042"/>
                  </a:lnTo>
                  <a:lnTo>
                    <a:pt x="328438" y="530449"/>
                  </a:lnTo>
                  <a:lnTo>
                    <a:pt x="113845" y="530449"/>
                  </a:lnTo>
                  <a:lnTo>
                    <a:pt x="113845" y="328438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845" tIns="328438" rIns="113845" bIns="32843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400" kern="1200"/>
            </a:p>
          </p:txBody>
        </p:sp>
        <p:sp>
          <p:nvSpPr>
            <p:cNvPr id="19" name="Volný tvar 18"/>
            <p:cNvSpPr/>
            <p:nvPr/>
          </p:nvSpPr>
          <p:spPr>
            <a:xfrm>
              <a:off x="634008" y="3717032"/>
              <a:ext cx="1480839" cy="1480839"/>
            </a:xfrm>
            <a:custGeom>
              <a:avLst/>
              <a:gdLst>
                <a:gd name="connsiteX0" fmla="*/ 0 w 1480839"/>
                <a:gd name="connsiteY0" fmla="*/ 740420 h 1480839"/>
                <a:gd name="connsiteX1" fmla="*/ 216865 w 1480839"/>
                <a:gd name="connsiteY1" fmla="*/ 216864 h 1480839"/>
                <a:gd name="connsiteX2" fmla="*/ 740422 w 1480839"/>
                <a:gd name="connsiteY2" fmla="*/ 1 h 1480839"/>
                <a:gd name="connsiteX3" fmla="*/ 1263978 w 1480839"/>
                <a:gd name="connsiteY3" fmla="*/ 216866 h 1480839"/>
                <a:gd name="connsiteX4" fmla="*/ 1480841 w 1480839"/>
                <a:gd name="connsiteY4" fmla="*/ 740423 h 1480839"/>
                <a:gd name="connsiteX5" fmla="*/ 1263977 w 1480839"/>
                <a:gd name="connsiteY5" fmla="*/ 1263979 h 1480839"/>
                <a:gd name="connsiteX6" fmla="*/ 740421 w 1480839"/>
                <a:gd name="connsiteY6" fmla="*/ 1480843 h 1480839"/>
                <a:gd name="connsiteX7" fmla="*/ 216865 w 1480839"/>
                <a:gd name="connsiteY7" fmla="*/ 1263979 h 1480839"/>
                <a:gd name="connsiteX8" fmla="*/ 1 w 1480839"/>
                <a:gd name="connsiteY8" fmla="*/ 740423 h 1480839"/>
                <a:gd name="connsiteX9" fmla="*/ 0 w 1480839"/>
                <a:gd name="connsiteY9" fmla="*/ 740420 h 148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80839" h="1480839">
                  <a:moveTo>
                    <a:pt x="0" y="740420"/>
                  </a:moveTo>
                  <a:cubicBezTo>
                    <a:pt x="0" y="544048"/>
                    <a:pt x="78009" y="355720"/>
                    <a:pt x="216865" y="216864"/>
                  </a:cubicBezTo>
                  <a:cubicBezTo>
                    <a:pt x="355721" y="78008"/>
                    <a:pt x="544050" y="0"/>
                    <a:pt x="740422" y="1"/>
                  </a:cubicBezTo>
                  <a:cubicBezTo>
                    <a:pt x="936794" y="1"/>
                    <a:pt x="1125122" y="78010"/>
                    <a:pt x="1263978" y="216866"/>
                  </a:cubicBezTo>
                  <a:cubicBezTo>
                    <a:pt x="1402834" y="355722"/>
                    <a:pt x="1480842" y="544051"/>
                    <a:pt x="1480841" y="740423"/>
                  </a:cubicBezTo>
                  <a:cubicBezTo>
                    <a:pt x="1480841" y="936795"/>
                    <a:pt x="1402833" y="1125123"/>
                    <a:pt x="1263977" y="1263979"/>
                  </a:cubicBezTo>
                  <a:cubicBezTo>
                    <a:pt x="1125121" y="1402835"/>
                    <a:pt x="936792" y="1480843"/>
                    <a:pt x="740421" y="1480843"/>
                  </a:cubicBezTo>
                  <a:cubicBezTo>
                    <a:pt x="544049" y="1480843"/>
                    <a:pt x="355721" y="1402834"/>
                    <a:pt x="216865" y="1263979"/>
                  </a:cubicBezTo>
                  <a:cubicBezTo>
                    <a:pt x="78009" y="1125123"/>
                    <a:pt x="1" y="936794"/>
                    <a:pt x="1" y="740423"/>
                  </a:cubicBezTo>
                  <a:cubicBezTo>
                    <a:pt x="1" y="740422"/>
                    <a:pt x="0" y="740421"/>
                    <a:pt x="0" y="740420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7184" tIns="237184" rIns="237184" bIns="237184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600" b="1" kern="1200" dirty="0" smtClean="0"/>
                <a:t>160 mil. Kč z loterií</a:t>
              </a:r>
              <a:endParaRPr lang="cs-CZ" sz="1600" b="1" kern="1200" dirty="0"/>
            </a:p>
          </p:txBody>
        </p:sp>
        <p:sp>
          <p:nvSpPr>
            <p:cNvPr id="20" name="Volný tvar 19"/>
            <p:cNvSpPr/>
            <p:nvPr/>
          </p:nvSpPr>
          <p:spPr>
            <a:xfrm>
              <a:off x="2051720" y="3025323"/>
              <a:ext cx="470907" cy="550872"/>
            </a:xfrm>
            <a:custGeom>
              <a:avLst/>
              <a:gdLst>
                <a:gd name="connsiteX0" fmla="*/ 0 w 470907"/>
                <a:gd name="connsiteY0" fmla="*/ 110174 h 550872"/>
                <a:gd name="connsiteX1" fmla="*/ 235454 w 470907"/>
                <a:gd name="connsiteY1" fmla="*/ 110174 h 550872"/>
                <a:gd name="connsiteX2" fmla="*/ 235454 w 470907"/>
                <a:gd name="connsiteY2" fmla="*/ 0 h 550872"/>
                <a:gd name="connsiteX3" fmla="*/ 470907 w 470907"/>
                <a:gd name="connsiteY3" fmla="*/ 275436 h 550872"/>
                <a:gd name="connsiteX4" fmla="*/ 235454 w 470907"/>
                <a:gd name="connsiteY4" fmla="*/ 550872 h 550872"/>
                <a:gd name="connsiteX5" fmla="*/ 235454 w 470907"/>
                <a:gd name="connsiteY5" fmla="*/ 440698 h 550872"/>
                <a:gd name="connsiteX6" fmla="*/ 0 w 470907"/>
                <a:gd name="connsiteY6" fmla="*/ 440698 h 550872"/>
                <a:gd name="connsiteX7" fmla="*/ 0 w 470907"/>
                <a:gd name="connsiteY7" fmla="*/ 110174 h 550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0907" h="550872">
                  <a:moveTo>
                    <a:pt x="0" y="110174"/>
                  </a:moveTo>
                  <a:lnTo>
                    <a:pt x="235454" y="110174"/>
                  </a:lnTo>
                  <a:lnTo>
                    <a:pt x="235454" y="0"/>
                  </a:lnTo>
                  <a:lnTo>
                    <a:pt x="470907" y="275436"/>
                  </a:lnTo>
                  <a:lnTo>
                    <a:pt x="235454" y="550872"/>
                  </a:lnTo>
                  <a:lnTo>
                    <a:pt x="235454" y="440698"/>
                  </a:lnTo>
                  <a:lnTo>
                    <a:pt x="0" y="440698"/>
                  </a:lnTo>
                  <a:lnTo>
                    <a:pt x="0" y="110174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110174" rIns="141272" bIns="110174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2300" kern="1200"/>
            </a:p>
          </p:txBody>
        </p:sp>
        <p:sp>
          <p:nvSpPr>
            <p:cNvPr id="21" name="Volný tvar 20"/>
            <p:cNvSpPr/>
            <p:nvPr/>
          </p:nvSpPr>
          <p:spPr>
            <a:xfrm>
              <a:off x="2555776" y="2092177"/>
              <a:ext cx="2664296" cy="2592288"/>
            </a:xfrm>
            <a:custGeom>
              <a:avLst/>
              <a:gdLst>
                <a:gd name="connsiteX0" fmla="*/ 0 w 2961679"/>
                <a:gd name="connsiteY0" fmla="*/ 1480840 h 2961679"/>
                <a:gd name="connsiteX1" fmla="*/ 433730 w 2961679"/>
                <a:gd name="connsiteY1" fmla="*/ 433728 h 2961679"/>
                <a:gd name="connsiteX2" fmla="*/ 1480843 w 2961679"/>
                <a:gd name="connsiteY2" fmla="*/ 2 h 2961679"/>
                <a:gd name="connsiteX3" fmla="*/ 2527955 w 2961679"/>
                <a:gd name="connsiteY3" fmla="*/ 433732 h 2961679"/>
                <a:gd name="connsiteX4" fmla="*/ 2961681 w 2961679"/>
                <a:gd name="connsiteY4" fmla="*/ 1480845 h 2961679"/>
                <a:gd name="connsiteX5" fmla="*/ 2527953 w 2961679"/>
                <a:gd name="connsiteY5" fmla="*/ 2527957 h 2961679"/>
                <a:gd name="connsiteX6" fmla="*/ 1480840 w 2961679"/>
                <a:gd name="connsiteY6" fmla="*/ 2961685 h 2961679"/>
                <a:gd name="connsiteX7" fmla="*/ 433728 w 2961679"/>
                <a:gd name="connsiteY7" fmla="*/ 2527956 h 2961679"/>
                <a:gd name="connsiteX8" fmla="*/ 1 w 2961679"/>
                <a:gd name="connsiteY8" fmla="*/ 1480843 h 2961679"/>
                <a:gd name="connsiteX9" fmla="*/ 0 w 2961679"/>
                <a:gd name="connsiteY9" fmla="*/ 1480840 h 2961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61679" h="2961679">
                  <a:moveTo>
                    <a:pt x="0" y="1480840"/>
                  </a:moveTo>
                  <a:cubicBezTo>
                    <a:pt x="0" y="1088097"/>
                    <a:pt x="156018" y="711439"/>
                    <a:pt x="433730" y="433728"/>
                  </a:cubicBezTo>
                  <a:cubicBezTo>
                    <a:pt x="711442" y="156017"/>
                    <a:pt x="1088100" y="1"/>
                    <a:pt x="1480843" y="2"/>
                  </a:cubicBezTo>
                  <a:cubicBezTo>
                    <a:pt x="1873586" y="2"/>
                    <a:pt x="2250244" y="156020"/>
                    <a:pt x="2527955" y="433732"/>
                  </a:cubicBezTo>
                  <a:cubicBezTo>
                    <a:pt x="2805666" y="711444"/>
                    <a:pt x="2961682" y="1088102"/>
                    <a:pt x="2961681" y="1480845"/>
                  </a:cubicBezTo>
                  <a:cubicBezTo>
                    <a:pt x="2961681" y="1873588"/>
                    <a:pt x="2805664" y="2250246"/>
                    <a:pt x="2527953" y="2527957"/>
                  </a:cubicBezTo>
                  <a:cubicBezTo>
                    <a:pt x="2250241" y="2805668"/>
                    <a:pt x="1873584" y="2961685"/>
                    <a:pt x="1480840" y="2961685"/>
                  </a:cubicBezTo>
                  <a:cubicBezTo>
                    <a:pt x="1088097" y="2961685"/>
                    <a:pt x="711439" y="2805668"/>
                    <a:pt x="433728" y="2527956"/>
                  </a:cubicBezTo>
                  <a:cubicBezTo>
                    <a:pt x="156017" y="2250244"/>
                    <a:pt x="0" y="1873587"/>
                    <a:pt x="1" y="1480843"/>
                  </a:cubicBezTo>
                  <a:cubicBezTo>
                    <a:pt x="1" y="1480842"/>
                    <a:pt x="0" y="1480841"/>
                    <a:pt x="0" y="1480840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8178" tIns="478178" rIns="478178" bIns="478178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800" b="1" kern="1200" dirty="0" smtClean="0"/>
                <a:t>760 mil. Kč pro Prahu a MČ</a:t>
              </a:r>
              <a:endParaRPr lang="cs-CZ" sz="2800" b="1" kern="1200" dirty="0"/>
            </a:p>
          </p:txBody>
        </p:sp>
      </p:grpSp>
      <p:sp>
        <p:nvSpPr>
          <p:cNvPr id="23" name="Volný tvar 22"/>
          <p:cNvSpPr/>
          <p:nvPr/>
        </p:nvSpPr>
        <p:spPr>
          <a:xfrm>
            <a:off x="5436096" y="1942024"/>
            <a:ext cx="720080" cy="550872"/>
          </a:xfrm>
          <a:custGeom>
            <a:avLst/>
            <a:gdLst>
              <a:gd name="connsiteX0" fmla="*/ 0 w 470907"/>
              <a:gd name="connsiteY0" fmla="*/ 110174 h 550872"/>
              <a:gd name="connsiteX1" fmla="*/ 235454 w 470907"/>
              <a:gd name="connsiteY1" fmla="*/ 110174 h 550872"/>
              <a:gd name="connsiteX2" fmla="*/ 235454 w 470907"/>
              <a:gd name="connsiteY2" fmla="*/ 0 h 550872"/>
              <a:gd name="connsiteX3" fmla="*/ 470907 w 470907"/>
              <a:gd name="connsiteY3" fmla="*/ 275436 h 550872"/>
              <a:gd name="connsiteX4" fmla="*/ 235454 w 470907"/>
              <a:gd name="connsiteY4" fmla="*/ 550872 h 550872"/>
              <a:gd name="connsiteX5" fmla="*/ 235454 w 470907"/>
              <a:gd name="connsiteY5" fmla="*/ 440698 h 550872"/>
              <a:gd name="connsiteX6" fmla="*/ 0 w 470907"/>
              <a:gd name="connsiteY6" fmla="*/ 440698 h 550872"/>
              <a:gd name="connsiteX7" fmla="*/ 0 w 470907"/>
              <a:gd name="connsiteY7" fmla="*/ 110174 h 550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0907" h="550872">
                <a:moveTo>
                  <a:pt x="0" y="110174"/>
                </a:moveTo>
                <a:lnTo>
                  <a:pt x="235454" y="110174"/>
                </a:lnTo>
                <a:lnTo>
                  <a:pt x="235454" y="0"/>
                </a:lnTo>
                <a:lnTo>
                  <a:pt x="470907" y="275436"/>
                </a:lnTo>
                <a:lnTo>
                  <a:pt x="235454" y="550872"/>
                </a:lnTo>
                <a:lnTo>
                  <a:pt x="235454" y="440698"/>
                </a:lnTo>
                <a:lnTo>
                  <a:pt x="0" y="440698"/>
                </a:lnTo>
                <a:lnTo>
                  <a:pt x="0" y="110174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10174" rIns="141272" bIns="110174" numCol="1" spcCol="1270" anchor="ctr" anchorCtr="0">
            <a:noAutofit/>
          </a:bodyPr>
          <a:lstStyle/>
          <a:p>
            <a:pPr lvl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s-CZ" sz="2300" kern="1200"/>
          </a:p>
        </p:txBody>
      </p:sp>
      <p:sp>
        <p:nvSpPr>
          <p:cNvPr id="25" name="Volný tvar 24"/>
          <p:cNvSpPr/>
          <p:nvPr/>
        </p:nvSpPr>
        <p:spPr>
          <a:xfrm>
            <a:off x="5364088" y="3861048"/>
            <a:ext cx="720080" cy="550872"/>
          </a:xfrm>
          <a:custGeom>
            <a:avLst/>
            <a:gdLst>
              <a:gd name="connsiteX0" fmla="*/ 0 w 470907"/>
              <a:gd name="connsiteY0" fmla="*/ 110174 h 550872"/>
              <a:gd name="connsiteX1" fmla="*/ 235454 w 470907"/>
              <a:gd name="connsiteY1" fmla="*/ 110174 h 550872"/>
              <a:gd name="connsiteX2" fmla="*/ 235454 w 470907"/>
              <a:gd name="connsiteY2" fmla="*/ 0 h 550872"/>
              <a:gd name="connsiteX3" fmla="*/ 470907 w 470907"/>
              <a:gd name="connsiteY3" fmla="*/ 275436 h 550872"/>
              <a:gd name="connsiteX4" fmla="*/ 235454 w 470907"/>
              <a:gd name="connsiteY4" fmla="*/ 550872 h 550872"/>
              <a:gd name="connsiteX5" fmla="*/ 235454 w 470907"/>
              <a:gd name="connsiteY5" fmla="*/ 440698 h 550872"/>
              <a:gd name="connsiteX6" fmla="*/ 0 w 470907"/>
              <a:gd name="connsiteY6" fmla="*/ 440698 h 550872"/>
              <a:gd name="connsiteX7" fmla="*/ 0 w 470907"/>
              <a:gd name="connsiteY7" fmla="*/ 110174 h 550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0907" h="550872">
                <a:moveTo>
                  <a:pt x="0" y="110174"/>
                </a:moveTo>
                <a:lnTo>
                  <a:pt x="235454" y="110174"/>
                </a:lnTo>
                <a:lnTo>
                  <a:pt x="235454" y="0"/>
                </a:lnTo>
                <a:lnTo>
                  <a:pt x="470907" y="275436"/>
                </a:lnTo>
                <a:lnTo>
                  <a:pt x="235454" y="550872"/>
                </a:lnTo>
                <a:lnTo>
                  <a:pt x="235454" y="440698"/>
                </a:lnTo>
                <a:lnTo>
                  <a:pt x="0" y="440698"/>
                </a:lnTo>
                <a:lnTo>
                  <a:pt x="0" y="110174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10174" rIns="141272" bIns="110174" numCol="1" spcCol="1270" anchor="ctr" anchorCtr="0">
            <a:noAutofit/>
          </a:bodyPr>
          <a:lstStyle/>
          <a:p>
            <a:pPr lvl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s-CZ" sz="2300" kern="1200"/>
          </a:p>
        </p:txBody>
      </p:sp>
      <p:sp>
        <p:nvSpPr>
          <p:cNvPr id="26" name="Zaoblený obdélník 25"/>
          <p:cNvSpPr/>
          <p:nvPr/>
        </p:nvSpPr>
        <p:spPr>
          <a:xfrm>
            <a:off x="6300192" y="1556792"/>
            <a:ext cx="252028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u="sng" dirty="0" smtClean="0"/>
              <a:t>300 mil. pro MČ</a:t>
            </a:r>
          </a:p>
          <a:p>
            <a:pPr algn="ctr">
              <a:buFontTx/>
              <a:buChar char="-"/>
            </a:pPr>
            <a:r>
              <a:rPr lang="cs-CZ" dirty="0" smtClean="0"/>
              <a:t>50 % na sport</a:t>
            </a:r>
          </a:p>
          <a:p>
            <a:pPr algn="ctr">
              <a:buFontTx/>
              <a:buChar char="-"/>
            </a:pPr>
            <a:r>
              <a:rPr lang="cs-CZ" dirty="0"/>
              <a:t> </a:t>
            </a:r>
            <a:r>
              <a:rPr lang="cs-CZ" dirty="0" smtClean="0"/>
              <a:t>50 % na školství, kulturu a </a:t>
            </a:r>
            <a:r>
              <a:rPr lang="cs-CZ" dirty="0" err="1" smtClean="0"/>
              <a:t>soc</a:t>
            </a:r>
            <a:r>
              <a:rPr lang="cs-CZ" dirty="0" smtClean="0"/>
              <a:t>. oblast</a:t>
            </a:r>
            <a:endParaRPr lang="cs-CZ" dirty="0"/>
          </a:p>
        </p:txBody>
      </p:sp>
      <p:sp>
        <p:nvSpPr>
          <p:cNvPr id="27" name="Zaoblený obdélník 26"/>
          <p:cNvSpPr/>
          <p:nvPr/>
        </p:nvSpPr>
        <p:spPr>
          <a:xfrm>
            <a:off x="6300192" y="3501008"/>
            <a:ext cx="2520280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u="sng" dirty="0" smtClean="0"/>
              <a:t>460 mil. na granty HMP</a:t>
            </a:r>
          </a:p>
          <a:p>
            <a:pPr algn="ctr">
              <a:buFontTx/>
              <a:buChar char="-"/>
            </a:pPr>
            <a:r>
              <a:rPr lang="cs-CZ" dirty="0" smtClean="0"/>
              <a:t> 350 mil. na sport</a:t>
            </a:r>
          </a:p>
          <a:p>
            <a:pPr algn="ctr">
              <a:buFontTx/>
              <a:buChar char="-"/>
            </a:pPr>
            <a:r>
              <a:rPr lang="cs-CZ" dirty="0" smtClean="0"/>
              <a:t>110 mil. na školství, kulturu a </a:t>
            </a:r>
            <a:r>
              <a:rPr lang="cs-CZ" dirty="0" err="1" smtClean="0"/>
              <a:t>soc</a:t>
            </a:r>
            <a:r>
              <a:rPr lang="cs-CZ" dirty="0" smtClean="0"/>
              <a:t>. oblast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778098"/>
          </a:xfrm>
        </p:spPr>
        <p:txBody>
          <a:bodyPr/>
          <a:lstStyle/>
          <a:p>
            <a:pPr algn="l" eaLnBrk="1" hangingPunct="1"/>
            <a:r>
              <a:rPr lang="cs-CZ" sz="2800" b="1" dirty="0" smtClean="0"/>
              <a:t>Garantujeme minimální dotaci městským částem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67544" y="1260043"/>
            <a:ext cx="820891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dirty="0" smtClean="0"/>
              <a:t> </a:t>
            </a:r>
            <a:r>
              <a:rPr lang="cs-CZ" dirty="0" smtClean="0"/>
              <a:t>dotace pro městské části pro rok 2013 dosáhnou výše </a:t>
            </a:r>
            <a:r>
              <a:rPr lang="cs-CZ" sz="2000" b="1" dirty="0" smtClean="0"/>
              <a:t>3,3 miliardy Kč</a:t>
            </a:r>
          </a:p>
          <a:p>
            <a:endParaRPr lang="cs-CZ" sz="2000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každá MČ má i nadále garantovánu minimální částku </a:t>
            </a:r>
            <a:r>
              <a:rPr lang="cs-CZ" sz="2000" dirty="0" smtClean="0"/>
              <a:t>dotace                     </a:t>
            </a:r>
            <a:r>
              <a:rPr lang="cs-CZ" sz="2000" b="1" dirty="0" smtClean="0"/>
              <a:t>na 1 obyvatele ve výši 2400 Kč</a:t>
            </a:r>
          </a:p>
          <a:p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v roce 2013 </a:t>
            </a:r>
            <a:r>
              <a:rPr lang="cs-CZ" sz="2000" b="1" dirty="0" smtClean="0"/>
              <a:t>nedochází ke změně modelu dotačních vztahů</a:t>
            </a:r>
            <a:r>
              <a:rPr lang="cs-CZ" dirty="0" smtClean="0"/>
              <a:t>, který byl většinově odsouhlasen starosty </a:t>
            </a:r>
            <a:r>
              <a:rPr lang="cs-CZ" dirty="0" smtClean="0"/>
              <a:t>MČ</a:t>
            </a:r>
          </a:p>
          <a:p>
            <a:pPr>
              <a:buFont typeface="Arial" pitchFamily="34" charset="0"/>
              <a:buChar char="•"/>
            </a:pPr>
            <a:endParaRPr lang="cs-CZ" dirty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změna </a:t>
            </a:r>
            <a:r>
              <a:rPr lang="cs-CZ" dirty="0"/>
              <a:t>přerozdělované částky, její navázání na vývoj daňových </a:t>
            </a:r>
            <a:r>
              <a:rPr lang="cs-CZ" dirty="0" smtClean="0"/>
              <a:t>příjmů </a:t>
            </a:r>
            <a:r>
              <a:rPr lang="cs-CZ" dirty="0"/>
              <a:t>a posílení o 200 mil. Kč </a:t>
            </a:r>
            <a:endParaRPr lang="cs-CZ" dirty="0" smtClean="0"/>
          </a:p>
          <a:p>
            <a:endParaRPr lang="cs-CZ" dirty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meziroční </a:t>
            </a:r>
            <a:r>
              <a:rPr lang="cs-CZ" dirty="0" smtClean="0"/>
              <a:t>pokles dotačního objemu (o 4,5 %) v celkovém kontextu snížení daňových příjmů města (o 5,8 %)</a:t>
            </a:r>
          </a:p>
          <a:p>
            <a:endParaRPr lang="cs-CZ" dirty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dotační vztahy se budou na daňových příjmech města podílet stále více než  v roce 2011 – o 9,2 %</a:t>
            </a:r>
          </a:p>
          <a:p>
            <a:pPr>
              <a:buFont typeface="Arial" pitchFamily="34" charset="0"/>
              <a:buChar char="•"/>
            </a:pPr>
            <a:endParaRPr lang="cs-CZ" dirty="0"/>
          </a:p>
          <a:p>
            <a:endParaRPr lang="cs-CZ" dirty="0" smtClean="0"/>
          </a:p>
        </p:txBody>
      </p:sp>
      <p:sp>
        <p:nvSpPr>
          <p:cNvPr id="7" name="Podnadpis 2"/>
          <p:cNvSpPr txBox="1">
            <a:spLocks/>
          </p:cNvSpPr>
          <p:nvPr/>
        </p:nvSpPr>
        <p:spPr bwMode="auto">
          <a:xfrm>
            <a:off x="323850" y="6092825"/>
            <a:ext cx="64008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endParaRPr lang="en-US" sz="1200" b="1" dirty="0" smtClean="0"/>
          </a:p>
          <a:p>
            <a:pPr marL="342900" indent="-342900"/>
            <a:r>
              <a:rPr lang="en-US" sz="1200" b="1" dirty="0" err="1" smtClean="0"/>
              <a:t>Rozpo</a:t>
            </a:r>
            <a:r>
              <a:rPr lang="cs-CZ" sz="1200" b="1" dirty="0" smtClean="0"/>
              <a:t>čet hl. m. Prahy pro rok 2013</a:t>
            </a:r>
            <a:endParaRPr lang="cs-CZ" sz="1200" b="1" dirty="0"/>
          </a:p>
          <a:p>
            <a:pPr marL="342900" indent="-342900"/>
            <a:endParaRPr lang="cs-CZ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778098"/>
          </a:xfrm>
        </p:spPr>
        <p:txBody>
          <a:bodyPr/>
          <a:lstStyle/>
          <a:p>
            <a:pPr algn="l" eaLnBrk="1" hangingPunct="1"/>
            <a:r>
              <a:rPr lang="cs-CZ" sz="2800" b="1" dirty="0" smtClean="0"/>
              <a:t>Výdaje: přednost má doprava a školství</a:t>
            </a:r>
          </a:p>
        </p:txBody>
      </p:sp>
      <p:sp>
        <p:nvSpPr>
          <p:cNvPr id="7" name="Podnadpis 2"/>
          <p:cNvSpPr txBox="1">
            <a:spLocks/>
          </p:cNvSpPr>
          <p:nvPr/>
        </p:nvSpPr>
        <p:spPr bwMode="auto">
          <a:xfrm>
            <a:off x="323850" y="6092825"/>
            <a:ext cx="64008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endParaRPr lang="en-US" sz="1200" b="1" dirty="0" smtClean="0"/>
          </a:p>
          <a:p>
            <a:pPr marL="342900" indent="-342900"/>
            <a:r>
              <a:rPr lang="en-US" sz="1200" b="1" dirty="0" err="1" smtClean="0"/>
              <a:t>Rozpo</a:t>
            </a:r>
            <a:r>
              <a:rPr lang="cs-CZ" sz="1200" b="1" dirty="0" smtClean="0"/>
              <a:t>čet hl. m. Prahy pro rok 2013</a:t>
            </a:r>
            <a:endParaRPr lang="cs-CZ" sz="1200" b="1" dirty="0"/>
          </a:p>
          <a:p>
            <a:pPr marL="342900" indent="-342900"/>
            <a:endParaRPr lang="cs-CZ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Graf 4"/>
          <p:cNvGraphicFramePr/>
          <p:nvPr/>
        </p:nvGraphicFramePr>
        <p:xfrm>
          <a:off x="4499992" y="1268760"/>
          <a:ext cx="446449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539552" y="1268760"/>
            <a:ext cx="38884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1500" dirty="0" smtClean="0"/>
              <a:t> úspory se netýkaly dotací do školství, MHD a veřejného osvětlení</a:t>
            </a:r>
          </a:p>
          <a:p>
            <a:endParaRPr lang="cs-CZ" sz="1500" dirty="0" smtClean="0"/>
          </a:p>
          <a:p>
            <a:pPr>
              <a:buFont typeface="Arial" pitchFamily="34" charset="0"/>
              <a:buChar char="•"/>
            </a:pPr>
            <a:r>
              <a:rPr lang="cs-CZ" sz="1500" dirty="0" smtClean="0"/>
              <a:t> nové mandatorní výdaje ve výši                                          2,3 mld. Kč – optické navýšení výdajů</a:t>
            </a:r>
          </a:p>
          <a:p>
            <a:pPr>
              <a:buFont typeface="Arial" pitchFamily="34" charset="0"/>
              <a:buChar char="•"/>
            </a:pPr>
            <a:endParaRPr lang="cs-CZ" sz="1500" dirty="0" smtClean="0"/>
          </a:p>
          <a:p>
            <a:pPr>
              <a:buFont typeface="Arial" pitchFamily="34" charset="0"/>
              <a:buChar char="•"/>
            </a:pPr>
            <a:r>
              <a:rPr lang="cs-CZ" sz="1500" dirty="0" smtClean="0"/>
              <a:t> na výdajové stránce kladen důraz na strategické investiční stavby</a:t>
            </a:r>
          </a:p>
          <a:p>
            <a:pPr>
              <a:buFont typeface="Arial" pitchFamily="34" charset="0"/>
              <a:buChar char="•"/>
            </a:pPr>
            <a:endParaRPr lang="cs-CZ" sz="1500" dirty="0" smtClean="0"/>
          </a:p>
          <a:p>
            <a:pPr>
              <a:buFont typeface="Arial" pitchFamily="34" charset="0"/>
              <a:buChar char="•"/>
            </a:pPr>
            <a:r>
              <a:rPr lang="cs-CZ" sz="1500" dirty="0" smtClean="0"/>
              <a:t> zvýšen tlak na efektivitu úřadu v souvislosti s růstem DPH v roce 2013</a:t>
            </a:r>
          </a:p>
          <a:p>
            <a:pPr>
              <a:buFont typeface="Arial" pitchFamily="34" charset="0"/>
              <a:buChar char="•"/>
            </a:pPr>
            <a:endParaRPr lang="cs-CZ" sz="1500" dirty="0" smtClean="0"/>
          </a:p>
        </p:txBody>
      </p:sp>
      <p:sp>
        <p:nvSpPr>
          <p:cNvPr id="10" name="TextovéPole 9"/>
          <p:cNvSpPr txBox="1"/>
          <p:nvPr/>
        </p:nvSpPr>
        <p:spPr>
          <a:xfrm>
            <a:off x="611560" y="5013176"/>
            <a:ext cx="7128792" cy="646331"/>
          </a:xfrm>
          <a:prstGeom prst="rect">
            <a:avLst/>
          </a:prstGeom>
          <a:noFill/>
          <a:ln>
            <a:solidFill>
              <a:prstClr val="black"/>
            </a:solidFill>
          </a:ln>
        </p:spPr>
        <p:txBody>
          <a:bodyPr wrap="square" rtlCol="0">
            <a:spAutoFit/>
          </a:bodyPr>
          <a:lstStyle/>
          <a:p>
            <a:r>
              <a:rPr lang="cs-CZ" b="1" dirty="0" smtClean="0"/>
              <a:t>Praha veškeré ušetřené prostředky vkládá do strategických investic. Od roku 2011 ušetřila v provozu 3,2 miliardy Kč. 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 eaLnBrk="1" hangingPunct="1"/>
            <a:r>
              <a:rPr lang="cs-CZ" sz="2800" b="1" dirty="0" smtClean="0"/>
              <a:t>Sport, kultura a zdraví dostanou přidáno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 bwMode="auto">
          <a:xfrm>
            <a:off x="476250" y="5949280"/>
            <a:ext cx="64008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endParaRPr lang="en-US" sz="1200" b="1" dirty="0" smtClean="0"/>
          </a:p>
          <a:p>
            <a:pPr marL="342900" indent="-342900"/>
            <a:r>
              <a:rPr lang="en-US" sz="1200" b="1" dirty="0" err="1" smtClean="0"/>
              <a:t>Rozpo</a:t>
            </a:r>
            <a:r>
              <a:rPr lang="cs-CZ" sz="1200" b="1" dirty="0" smtClean="0"/>
              <a:t>čet hl. m. Prahy pro rok 2013</a:t>
            </a:r>
            <a:endParaRPr lang="cs-CZ" sz="1200" b="1" dirty="0"/>
          </a:p>
          <a:p>
            <a:pPr marL="342900" indent="-342900"/>
            <a:endParaRPr lang="cs-CZ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Diagram 13"/>
          <p:cNvGraphicFramePr/>
          <p:nvPr/>
        </p:nvGraphicFramePr>
        <p:xfrm>
          <a:off x="-612576" y="1196752"/>
          <a:ext cx="5184576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611560" y="5013176"/>
            <a:ext cx="7128792" cy="923330"/>
          </a:xfrm>
          <a:prstGeom prst="rect">
            <a:avLst/>
          </a:prstGeom>
          <a:noFill/>
          <a:ln>
            <a:solidFill>
              <a:prstClr val="black"/>
            </a:solidFill>
          </a:ln>
        </p:spPr>
        <p:txBody>
          <a:bodyPr wrap="square" rtlCol="0">
            <a:spAutoFit/>
          </a:bodyPr>
          <a:lstStyle/>
          <a:p>
            <a:r>
              <a:rPr lang="cs-CZ" b="1" dirty="0" smtClean="0"/>
              <a:t>Nové mandatorní výdaje způsobily optický nárůst běžných výdajů. Praha dokázala i přes úspory nalézt prostředky na navýšení grantů v některých potřebných oblastech. </a:t>
            </a:r>
            <a:endParaRPr lang="cs-CZ" b="1" dirty="0"/>
          </a:p>
        </p:txBody>
      </p:sp>
      <p:graphicFrame>
        <p:nvGraphicFramePr>
          <p:cNvPr id="22" name="Tabulka 21"/>
          <p:cNvGraphicFramePr>
            <a:graphicFrameLocks noGrp="1"/>
          </p:cNvGraphicFramePr>
          <p:nvPr/>
        </p:nvGraphicFramePr>
        <p:xfrm>
          <a:off x="4355975" y="1196756"/>
          <a:ext cx="4392489" cy="3600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720080"/>
                <a:gridCol w="648073"/>
              </a:tblGrid>
              <a:tr h="40004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Grantové výdaje v mil.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400044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Sport (včetně investic)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152,8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350,0</a:t>
                      </a:r>
                      <a:endParaRPr lang="cs-CZ" sz="1600" b="1" dirty="0"/>
                    </a:p>
                  </a:txBody>
                  <a:tcPr/>
                </a:tc>
              </a:tr>
              <a:tr h="400044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Kultura</a:t>
                      </a:r>
                      <a:r>
                        <a:rPr lang="cs-CZ" sz="1600" baseline="0" dirty="0" smtClean="0"/>
                        <a:t> (včetně partnerství)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245,1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305,0</a:t>
                      </a:r>
                      <a:endParaRPr lang="cs-CZ" sz="1600" b="1" dirty="0"/>
                    </a:p>
                  </a:txBody>
                  <a:tcPr/>
                </a:tc>
              </a:tr>
              <a:tr h="400044">
                <a:tc>
                  <a:txBody>
                    <a:bodyPr/>
                    <a:lstStyle/>
                    <a:p>
                      <a:r>
                        <a:rPr lang="cs-CZ" sz="1600" dirty="0" err="1" smtClean="0"/>
                        <a:t>Soc</a:t>
                      </a:r>
                      <a:r>
                        <a:rPr lang="cs-CZ" sz="1600" dirty="0" smtClean="0"/>
                        <a:t>.-zdrav. a</a:t>
                      </a:r>
                      <a:r>
                        <a:rPr lang="cs-CZ" sz="1600" baseline="0" dirty="0" smtClean="0"/>
                        <a:t> drogová prevence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131,0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158,0</a:t>
                      </a:r>
                      <a:endParaRPr lang="cs-CZ" sz="1600" b="1" dirty="0"/>
                    </a:p>
                  </a:txBody>
                  <a:tcPr/>
                </a:tc>
              </a:tr>
              <a:tr h="400044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Opravy kulturních</a:t>
                      </a:r>
                      <a:r>
                        <a:rPr lang="cs-CZ" sz="1600" baseline="0" dirty="0" smtClean="0"/>
                        <a:t> památek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  53,2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  45,0</a:t>
                      </a:r>
                      <a:endParaRPr lang="cs-CZ" sz="1600" b="1" dirty="0"/>
                    </a:p>
                  </a:txBody>
                  <a:tcPr/>
                </a:tc>
              </a:tr>
              <a:tr h="4000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Volný čas dětí a mládeže 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  25,7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  25,0</a:t>
                      </a:r>
                      <a:endParaRPr lang="cs-CZ" sz="1600" b="1" dirty="0"/>
                    </a:p>
                  </a:txBody>
                  <a:tcPr/>
                </a:tc>
              </a:tr>
              <a:tr h="4000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Školství, vzdělávání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  13,0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  13,0</a:t>
                      </a:r>
                      <a:endParaRPr lang="cs-CZ" sz="1600" b="1" dirty="0"/>
                    </a:p>
                  </a:txBody>
                  <a:tcPr/>
                </a:tc>
              </a:tr>
              <a:tr h="400044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Prevence kriminality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  11,6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  11,6</a:t>
                      </a:r>
                      <a:endParaRPr lang="cs-CZ" sz="1600" b="1" dirty="0"/>
                    </a:p>
                  </a:txBody>
                  <a:tcPr/>
                </a:tc>
              </a:tr>
              <a:tr h="4000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Životní prostředí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    8,4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    8,4</a:t>
                      </a:r>
                      <a:endParaRPr lang="cs-CZ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1060</Words>
  <Application>Microsoft Office PowerPoint</Application>
  <PresentationFormat>Předvádění na obrazovce (4:3)</PresentationFormat>
  <Paragraphs>176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ROZPOČET HL. M. PRAHY PRO ROK 2013</vt:lpstr>
      <vt:lpstr>Rozpočet: vnější okolnosti hrají proti nám</vt:lpstr>
      <vt:lpstr>Udrželi jsme vyrovnaný rozpočet</vt:lpstr>
      <vt:lpstr>Rozpočet 2013 v kostce</vt:lpstr>
      <vt:lpstr>Praha doplatí na nové rozdělení daní</vt:lpstr>
      <vt:lpstr>Odvody z hazardu poprvé plynou do rozpočtu města</vt:lpstr>
      <vt:lpstr>Garantujeme minimální dotaci městským částem</vt:lpstr>
      <vt:lpstr>Výdaje: přednost má doprava a školství</vt:lpstr>
      <vt:lpstr>Sport, kultura a zdraví dostanou přidáno</vt:lpstr>
      <vt:lpstr>Největší položky: strategické stavby</vt:lpstr>
      <vt:lpstr>Zbude i na čistotu, opravu památek a pořádek</vt:lpstr>
      <vt:lpstr>Komentář primátora hl. m. Prahy k rozpočtu 2013</vt:lpstr>
    </vt:vector>
  </TitlesOfParts>
  <Company>MHMP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OKO MHMP</dc:creator>
  <cp:lastModifiedBy>m000xz002562</cp:lastModifiedBy>
  <cp:revision>84</cp:revision>
  <dcterms:created xsi:type="dcterms:W3CDTF">2011-02-05T09:56:35Z</dcterms:created>
  <dcterms:modified xsi:type="dcterms:W3CDTF">2012-11-29T09:57:34Z</dcterms:modified>
</cp:coreProperties>
</file>