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ls" ContentType="application/vnd.ms-exce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6" r:id="rId2"/>
    <p:sldId id="257" r:id="rId3"/>
    <p:sldId id="258" r:id="rId4"/>
    <p:sldId id="259" r:id="rId5"/>
    <p:sldId id="260" r:id="rId6"/>
    <p:sldId id="262" r:id="rId7"/>
    <p:sldId id="303" r:id="rId8"/>
    <p:sldId id="323" r:id="rId9"/>
    <p:sldId id="301" r:id="rId10"/>
    <p:sldId id="278" r:id="rId11"/>
    <p:sldId id="280" r:id="rId12"/>
    <p:sldId id="310" r:id="rId13"/>
    <p:sldId id="311" r:id="rId14"/>
    <p:sldId id="312" r:id="rId15"/>
    <p:sldId id="290" r:id="rId16"/>
    <p:sldId id="291" r:id="rId17"/>
    <p:sldId id="292" r:id="rId18"/>
    <p:sldId id="294" r:id="rId19"/>
    <p:sldId id="313" r:id="rId20"/>
    <p:sldId id="320" r:id="rId21"/>
    <p:sldId id="316" r:id="rId22"/>
    <p:sldId id="317" r:id="rId23"/>
    <p:sldId id="318" r:id="rId24"/>
    <p:sldId id="319" r:id="rId25"/>
    <p:sldId id="297" r:id="rId26"/>
    <p:sldId id="272" r:id="rId27"/>
    <p:sldId id="325" r:id="rId28"/>
    <p:sldId id="274" r:id="rId29"/>
    <p:sldId id="300" r:id="rId30"/>
    <p:sldId id="324" r:id="rId31"/>
    <p:sldId id="326" r:id="rId32"/>
  </p:sldIdLst>
  <p:sldSz cx="9144000" cy="6858000" type="screen4x3"/>
  <p:notesSz cx="6781800" cy="99187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05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38463" cy="495300"/>
          </a:xfrm>
          <a:prstGeom prst="rect">
            <a:avLst/>
          </a:prstGeom>
        </p:spPr>
        <p:txBody>
          <a:bodyPr vert="horz" lIns="91264" tIns="45632" rIns="91264" bIns="45632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41750" y="0"/>
            <a:ext cx="2938463" cy="495300"/>
          </a:xfrm>
          <a:prstGeom prst="rect">
            <a:avLst/>
          </a:prstGeom>
        </p:spPr>
        <p:txBody>
          <a:bodyPr vert="horz" lIns="91264" tIns="45632" rIns="91264" bIns="45632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D342F734-2BA3-4BE2-A36A-6463E74B375B}" type="datetimeFigureOut">
              <a:rPr lang="cs-CZ"/>
              <a:pPr>
                <a:defRPr/>
              </a:pPr>
              <a:t>20.11.2012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912813" y="744538"/>
            <a:ext cx="4956175" cy="3717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264" tIns="45632" rIns="91264" bIns="45632" rtlCol="0" anchor="ctr"/>
          <a:lstStyle/>
          <a:p>
            <a:pPr lvl="0"/>
            <a:endParaRPr lang="cs-CZ" noProof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7863" y="4711700"/>
            <a:ext cx="5426075" cy="4462463"/>
          </a:xfrm>
          <a:prstGeom prst="rect">
            <a:avLst/>
          </a:prstGeom>
        </p:spPr>
        <p:txBody>
          <a:bodyPr vert="horz" lIns="91264" tIns="45632" rIns="91264" bIns="45632" rtlCol="0">
            <a:normAutofit/>
          </a:bodyPr>
          <a:lstStyle/>
          <a:p>
            <a:pPr lvl="0"/>
            <a:r>
              <a:rPr lang="cs-CZ" noProof="0" smtClean="0"/>
              <a:t>Klepnutím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  <a:endParaRPr lang="cs-CZ" noProof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21813"/>
            <a:ext cx="2938463" cy="495300"/>
          </a:xfrm>
          <a:prstGeom prst="rect">
            <a:avLst/>
          </a:prstGeom>
        </p:spPr>
        <p:txBody>
          <a:bodyPr vert="horz" lIns="91264" tIns="45632" rIns="91264" bIns="45632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41750" y="9421813"/>
            <a:ext cx="2938463" cy="495300"/>
          </a:xfrm>
          <a:prstGeom prst="rect">
            <a:avLst/>
          </a:prstGeom>
        </p:spPr>
        <p:txBody>
          <a:bodyPr vert="horz" lIns="91264" tIns="45632" rIns="91264" bIns="45632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4D0C36CB-7F46-45EA-8D1C-AF85EEE6A1D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 smtClean="0"/>
          </a:p>
        </p:txBody>
      </p:sp>
      <p:sp>
        <p:nvSpPr>
          <p:cNvPr id="18435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BDB878F-DF47-44A0-A9D1-CAFDCA267BC7}" type="slidenum">
              <a:rPr lang="cs-CZ"/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5CE90D-42F2-4004-B1D9-C4E0D6761701}" type="datetimeFigureOut">
              <a:rPr lang="cs-CZ"/>
              <a:pPr>
                <a:defRPr/>
              </a:pPr>
              <a:t>20.11.2012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0C3224-0029-4605-81A1-885C7A61B1F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A0BABA-7F6C-4E7F-99AA-1536636F42C1}" type="datetimeFigureOut">
              <a:rPr lang="cs-CZ"/>
              <a:pPr>
                <a:defRPr/>
              </a:pPr>
              <a:t>20.11.2012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F1D85A-91FE-4028-B73D-11955D4CBE7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4443A7-35D6-4E98-A55D-27D8C5C54457}" type="datetimeFigureOut">
              <a:rPr lang="cs-CZ"/>
              <a:pPr>
                <a:defRPr/>
              </a:pPr>
              <a:t>20.11.2012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ACCCD1-F5AB-4DA0-A2FE-F379B75FDDB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C105BB-2EA5-4A27-8C0C-06061368731B}" type="datetimeFigureOut">
              <a:rPr lang="cs-CZ"/>
              <a:pPr>
                <a:defRPr/>
              </a:pPr>
              <a:t>20.11.2012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FE7616-230D-4A6A-B17F-C6ECCA2BDFC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7E3936-8AB9-4C59-B683-556085453739}" type="datetimeFigureOut">
              <a:rPr lang="cs-CZ"/>
              <a:pPr>
                <a:defRPr/>
              </a:pPr>
              <a:t>20.11.2012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776E2B-C6D8-4286-BFF4-69EA54DBF53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FCF634-D1F0-4378-92D1-E4CC84FC4B40}" type="datetimeFigureOut">
              <a:rPr lang="cs-CZ"/>
              <a:pPr>
                <a:defRPr/>
              </a:pPr>
              <a:t>20.11.2012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7118B0-BE4F-47E2-ADB7-9DE342EDB03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DC7FA1-D4C8-4133-A058-E14CCDDA78E9}" type="datetimeFigureOut">
              <a:rPr lang="cs-CZ"/>
              <a:pPr>
                <a:defRPr/>
              </a:pPr>
              <a:t>20.11.2012</a:t>
            </a:fld>
            <a:endParaRPr lang="cs-CZ"/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93760C-C824-48B7-876A-5F1A6B36D4B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F46BD5-29A5-4699-AE12-ECB97616A82E}" type="datetimeFigureOut">
              <a:rPr lang="cs-CZ"/>
              <a:pPr>
                <a:defRPr/>
              </a:pPr>
              <a:t>20.11.2012</a:t>
            </a:fld>
            <a:endParaRPr lang="cs-CZ"/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AAA5F4-6FEE-42AD-9F5B-53030CF2249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4843D5-585F-46A6-8B9A-F0724E24D32D}" type="datetimeFigureOut">
              <a:rPr lang="cs-CZ"/>
              <a:pPr>
                <a:defRPr/>
              </a:pPr>
              <a:t>20.11.2012</a:t>
            </a:fld>
            <a:endParaRPr lang="cs-CZ"/>
          </a:p>
        </p:txBody>
      </p:sp>
      <p:sp>
        <p:nvSpPr>
          <p:cNvPr id="3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9CDD83-C2D4-4383-834E-34DE674E813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D11982-9998-42C2-886A-9045F0C8E446}" type="datetimeFigureOut">
              <a:rPr lang="cs-CZ"/>
              <a:pPr>
                <a:defRPr/>
              </a:pPr>
              <a:t>20.11.2012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E8D3F0-9E55-4814-86DC-0EEF3F6B3E7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6DD979-534C-45BD-8E2B-86732A773CE3}" type="datetimeFigureOut">
              <a:rPr lang="cs-CZ"/>
              <a:pPr>
                <a:defRPr/>
              </a:pPr>
              <a:t>20.11.2012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820B76-0AC3-48AF-817F-7A0503CD29D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1027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341480E-2B64-4975-A6F2-0842939F1790}" type="datetimeFigureOut">
              <a:rPr lang="cs-CZ"/>
              <a:pPr>
                <a:defRPr/>
              </a:pPr>
              <a:t>20.11.2012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761C891-AB6E-4476-B5DF-52658C9C9F5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List_aplikace_Microsoft_Office_Excel_97-20031.xls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smtClean="0"/>
              <a:t>Střednědobá koncepce rozvoje </a:t>
            </a:r>
            <a:r>
              <a:rPr lang="cs-CZ" sz="2000" smtClean="0"/>
              <a:t>Botanické zahrady hl. m. Prahy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cs-CZ" dirty="0"/>
          </a:p>
        </p:txBody>
      </p:sp>
      <p:pic>
        <p:nvPicPr>
          <p:cNvPr id="14339" name="Picture 4" descr="S:\Fotosbírka\Vera Bidlova\Panorama\Vřesoviště podél viniční zd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8888" y="3860800"/>
            <a:ext cx="6480175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0" smtClean="0"/>
              <a:t/>
            </a:r>
            <a:br>
              <a:rPr lang="cs-CZ" sz="2400" smtClean="0"/>
            </a:br>
            <a:r>
              <a:rPr lang="cs-CZ" sz="2400" smtClean="0"/>
              <a:t>Japonská zahrada se od roku 2009 nachází na soukromém pozemku. Zdlouhavé soudní řízení nebylo dosud ukončeno. </a:t>
            </a:r>
            <a:br>
              <a:rPr lang="cs-CZ" sz="2400" smtClean="0"/>
            </a:br>
            <a:endParaRPr lang="cs-CZ" sz="2400" smtClean="0"/>
          </a:p>
        </p:txBody>
      </p:sp>
      <p:pic>
        <p:nvPicPr>
          <p:cNvPr id="64514" name="Picture 3" descr="S:\Fotosbírka\FOTKY_Průvodce_Botanická\5_2_2_kouzlo zeleně a vody v japonské zahradě_Horáček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68400" y="1600200"/>
            <a:ext cx="6807200" cy="4525963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0" smtClean="0"/>
              <a:t>Pozemek 1216 k. ú. Troja brání od počátku roku 1994 rozvoji severní části venkovní expozice a výstavbě důstojného nástupu do zahrady</a:t>
            </a:r>
          </a:p>
        </p:txBody>
      </p:sp>
      <p:pic>
        <p:nvPicPr>
          <p:cNvPr id="65538" name="Picture 2" descr="S:\Fotosbírka\Vera Bidlova\FOTO 2012\1216\DSC_025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524000" y="1822450"/>
            <a:ext cx="6096000" cy="4081463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Služby návštěvníkům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 rtlCol="0">
            <a:normAutofit fontScale="85000" lnSpcReduction="1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dirty="0" smtClean="0"/>
              <a:t>Návštěvníci kladně hodnotí: 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cs-CZ" dirty="0" smtClean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dirty="0" smtClean="0"/>
              <a:t>kvalitu a koncepci výsadeb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dirty="0" smtClean="0"/>
              <a:t>akce pro veřejnost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dirty="0" smtClean="0"/>
              <a:t>vstřícnost zaměstnanců 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dirty="0" smtClean="0"/>
              <a:t>možnost vstupu na trávníky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dirty="0" smtClean="0"/>
              <a:t>kvalitu průvodcovské služby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dirty="0" smtClean="0"/>
              <a:t>výukové materiály pro školy 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cs-CZ" dirty="0" smtClean="0"/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dirty="0" smtClean="0"/>
              <a:t> </a:t>
            </a:r>
            <a:endParaRPr lang="cs-CZ" dirty="0"/>
          </a:p>
        </p:txBody>
      </p:sp>
      <p:pic>
        <p:nvPicPr>
          <p:cNvPr id="66563" name="Picture 2" descr="S:\Fotosbírka\DÝNĚ\PRACOVNÍ DÍLNY PRO DĚTI\IMG_257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648200" y="2522538"/>
            <a:ext cx="4038600" cy="2681287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Služby návštěvníkům - negativa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half" idx="1"/>
          </p:nvPr>
        </p:nvSpPr>
        <p:spPr/>
        <p:txBody>
          <a:bodyPr rtlCol="0">
            <a:normAutofit lnSpcReduction="1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dirty="0" smtClean="0"/>
              <a:t>absence zastřešeného výstavního prostoru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dirty="0" smtClean="0"/>
              <a:t>chybí kvalitní toalety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dirty="0" smtClean="0"/>
              <a:t>nedostatek drobných přístřešků jako ochrana proti krátkodobé nepřízni počasí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dirty="0" smtClean="0"/>
              <a:t>chybějící restaurace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dirty="0" smtClean="0"/>
              <a:t>nedůstojný nástup od bohnického sídliště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cs-CZ" dirty="0"/>
          </a:p>
        </p:txBody>
      </p:sp>
      <p:pic>
        <p:nvPicPr>
          <p:cNvPr id="67587" name="Picture 3" descr="S:\Útvar ředitele\Pozemky\koncepce\textace\2_část\IMG_434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648200" y="2516188"/>
            <a:ext cx="4038600" cy="2692400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930400"/>
          </a:xfrm>
        </p:spPr>
        <p:txBody>
          <a:bodyPr/>
          <a:lstStyle/>
          <a:p>
            <a:r>
              <a:rPr lang="cs-CZ" smtClean="0"/>
              <a:t>Akce 41674 STATEK </a:t>
            </a:r>
            <a:br>
              <a:rPr lang="cs-CZ" smtClean="0"/>
            </a:br>
            <a:r>
              <a:rPr lang="cs-CZ" sz="2800" smtClean="0"/>
              <a:t>důstojné zázemí pro zahradníky</a:t>
            </a:r>
            <a:br>
              <a:rPr lang="cs-CZ" sz="2800" smtClean="0"/>
            </a:br>
            <a:r>
              <a:rPr lang="cs-CZ" sz="2800" smtClean="0"/>
              <a:t>infrastruktura pro návštěvníky v severní části zahrady </a:t>
            </a:r>
          </a:p>
        </p:txBody>
      </p:sp>
      <p:pic>
        <p:nvPicPr>
          <p:cNvPr id="68610" name="Picture 1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716463" y="2846388"/>
            <a:ext cx="3959225" cy="2638425"/>
          </a:xfrm>
        </p:spPr>
      </p:pic>
      <p:pic>
        <p:nvPicPr>
          <p:cNvPr id="68611" name="Picture 2" descr="S:\Útvar ředitele\@Oddělení pro styk s veřejností\@Pro všechny\Práce v lese\IMG_854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042988" y="2852738"/>
            <a:ext cx="3375025" cy="2520950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b="1" smtClean="0"/>
              <a:t>Akce 6938 NÁVŠTĚVNICKÁ VYBAVENOST  </a:t>
            </a:r>
            <a:endParaRPr lang="cs-CZ" sz="3600" smtClean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 rtlCol="0">
            <a:normAutofit fontScale="85000" lnSpcReduction="2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dirty="0" smtClean="0"/>
              <a:t>Promenáda od severního vstupu na Pivoňkovou louku 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dirty="0" smtClean="0"/>
              <a:t>Open – </a:t>
            </a:r>
            <a:r>
              <a:rPr lang="cs-CZ" dirty="0" err="1" smtClean="0"/>
              <a:t>air</a:t>
            </a:r>
            <a:r>
              <a:rPr lang="cs-CZ" dirty="0" smtClean="0"/>
              <a:t> výstavní prostor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dirty="0" smtClean="0"/>
              <a:t>Lesní stezka v korunách stromů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dirty="0" smtClean="0"/>
              <a:t>Sociální zázemí na vinici 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dirty="0" smtClean="0"/>
              <a:t>Pokladna na vinici ….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cs-CZ" dirty="0" smtClean="0"/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dirty="0" smtClean="0"/>
              <a:t>A mnoho dalších drobných altánů a přístřešků po celé ploše venkovních expozic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cs-CZ" dirty="0" smtClean="0"/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dirty="0" smtClean="0">
                <a:solidFill>
                  <a:srgbClr val="FF0000"/>
                </a:solidFill>
              </a:rPr>
              <a:t>V celkové výši 42 805 tis. Kč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dirty="0" smtClean="0"/>
              <a:t> 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cs-CZ" dirty="0" smtClean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cs-CZ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7" name="obrázek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820150" cy="6554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Nadpis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b="1" smtClean="0"/>
              <a:t>Akce 6938 NÁVŠTĚVNICKÁ VYBAVENOST  </a:t>
            </a:r>
            <a:endParaRPr lang="cs-CZ" sz="3600" smtClean="0"/>
          </a:p>
        </p:txBody>
      </p:sp>
      <p:pic>
        <p:nvPicPr>
          <p:cNvPr id="71682" name="Picture 5" descr="S:\Fotosbírka\generel\Foto do obrazové části generelu\8_5_Lesní lávka v korunách stromů v KEW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79463" y="1600200"/>
            <a:ext cx="3394075" cy="4525963"/>
          </a:xfrm>
        </p:spPr>
      </p:pic>
      <p:pic>
        <p:nvPicPr>
          <p:cNvPr id="71683" name="Picture 6" descr="S:\Fotosbírka\generel\Foto do obrazové části generelu\8_5_velká výstavní plocha na pořádání sezónních výstav ve Wisley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48200" y="2347913"/>
            <a:ext cx="4038600" cy="3028950"/>
          </a:xfr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smtClean="0"/>
              <a:t>Akce 6937 INFRASTRUKTURA</a:t>
            </a:r>
            <a:endParaRPr lang="cs-CZ" smtClean="0"/>
          </a:p>
        </p:txBody>
      </p:sp>
      <p:sp>
        <p:nvSpPr>
          <p:cNvPr id="72706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-"/>
            </a:pPr>
            <a:r>
              <a:rPr lang="cs-CZ" b="1" smtClean="0"/>
              <a:t>Zálivková a pitná voda pro zahradu</a:t>
            </a:r>
          </a:p>
          <a:p>
            <a:pPr>
              <a:buFontTx/>
              <a:buChar char="-"/>
            </a:pPr>
            <a:endParaRPr lang="cs-CZ" b="1" smtClean="0"/>
          </a:p>
          <a:p>
            <a:pPr>
              <a:buFontTx/>
              <a:buChar char="-"/>
            </a:pPr>
            <a:r>
              <a:rPr lang="cs-CZ" b="1" smtClean="0"/>
              <a:t>Sesíťování expozic </a:t>
            </a:r>
          </a:p>
          <a:p>
            <a:pPr>
              <a:buFontTx/>
              <a:buChar char="-"/>
            </a:pPr>
            <a:endParaRPr lang="cs-CZ" b="1" smtClean="0"/>
          </a:p>
          <a:p>
            <a:pPr>
              <a:buFontTx/>
              <a:buChar char="-"/>
            </a:pPr>
            <a:r>
              <a:rPr lang="cs-CZ" b="1" smtClean="0"/>
              <a:t>Zkapacitňení severního vstupu a nové oplocení v této části</a:t>
            </a:r>
            <a:endParaRPr lang="cs-CZ" smtClean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smtClean="0"/>
              <a:t>Voda pro botanickou zahradu </a:t>
            </a:r>
          </a:p>
        </p:txBody>
      </p:sp>
      <p:sp>
        <p:nvSpPr>
          <p:cNvPr id="73730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cs-CZ" smtClean="0"/>
              <a:t>Botanická zahrada dosud zalévá své expozice vodou z vodovodního řadu. </a:t>
            </a:r>
          </a:p>
          <a:p>
            <a:endParaRPr lang="cs-CZ" smtClean="0"/>
          </a:p>
          <a:p>
            <a:r>
              <a:rPr lang="cs-CZ" smtClean="0"/>
              <a:t>V roce 2013 bude vytvořena studie proveditelnosti – Zálivková voda z Vltavy. </a:t>
            </a:r>
          </a:p>
          <a:p>
            <a:r>
              <a:rPr lang="cs-CZ" smtClean="0"/>
              <a:t>Během dostavby Areálu Západ bude dešťová voda z pláště skleníku svedena do retenční nádrže a využívána jako zálivková</a:t>
            </a:r>
          </a:p>
          <a:p>
            <a:endParaRPr lang="cs-CZ" smtClean="0"/>
          </a:p>
          <a:p>
            <a:endParaRPr lang="cs-CZ" smtClean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Nadpis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14500"/>
          </a:xfrm>
        </p:spPr>
        <p:txBody>
          <a:bodyPr/>
          <a:lstStyle/>
          <a:p>
            <a:r>
              <a:rPr lang="cs-CZ" sz="2800" smtClean="0"/>
              <a:t>Botanická zahrada v současné době nabízí svým návštěvníkům  skleník Fata Morgana </a:t>
            </a:r>
            <a:br>
              <a:rPr lang="cs-CZ" sz="2800" smtClean="0"/>
            </a:br>
            <a:r>
              <a:rPr lang="cs-CZ" sz="2800" smtClean="0"/>
              <a:t>a venkovní expozice</a:t>
            </a:r>
          </a:p>
        </p:txBody>
      </p:sp>
      <p:pic>
        <p:nvPicPr>
          <p:cNvPr id="15362" name="Picture 2" descr="S:\Fotosbírka\Panorama\FATA.t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7200" y="2441575"/>
            <a:ext cx="8229600" cy="2843213"/>
          </a:xfr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3" name="Picture 2" descr="S:\Útvar ředitele\Pozemky\koncepce\textace\obr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113" y="381000"/>
            <a:ext cx="9167813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smtClean="0"/>
              <a:t>7503 - Akce AREÁL ZÁPAD</a:t>
            </a:r>
            <a:endParaRPr lang="cs-CZ" smtClean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cs-CZ" sz="3000" smtClean="0"/>
              <a:t>Restaurace pro návštěvníky</a:t>
            </a:r>
          </a:p>
          <a:p>
            <a:pPr>
              <a:lnSpc>
                <a:spcPct val="80000"/>
              </a:lnSpc>
            </a:pPr>
            <a:r>
              <a:rPr lang="cs-CZ" sz="3000" smtClean="0"/>
              <a:t>Důstojný nástup do skleníku Fata </a:t>
            </a:r>
            <a:r>
              <a:rPr lang="cs-CZ" sz="3000" smtClean="0">
                <a:latin typeface="Arial" charset="0"/>
              </a:rPr>
              <a:t>M</a:t>
            </a:r>
            <a:r>
              <a:rPr lang="cs-CZ" sz="3000" smtClean="0"/>
              <a:t>organa</a:t>
            </a:r>
          </a:p>
          <a:p>
            <a:pPr>
              <a:lnSpc>
                <a:spcPct val="80000"/>
              </a:lnSpc>
            </a:pPr>
            <a:r>
              <a:rPr lang="cs-CZ" sz="3000" smtClean="0"/>
              <a:t>Soustředění všech pěstebních ploch na jedno místo </a:t>
            </a:r>
          </a:p>
          <a:p>
            <a:pPr>
              <a:lnSpc>
                <a:spcPct val="80000"/>
              </a:lnSpc>
            </a:pPr>
            <a:r>
              <a:rPr lang="cs-CZ" sz="3000" smtClean="0"/>
              <a:t>Svedení dešťové vody z 2 ha pláště skleníku do retenční nádrže pod restaurací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cs-CZ" sz="3000" smtClean="0"/>
              <a:t> </a:t>
            </a:r>
          </a:p>
          <a:p>
            <a:pPr>
              <a:lnSpc>
                <a:spcPct val="80000"/>
              </a:lnSpc>
            </a:pPr>
            <a:r>
              <a:rPr lang="cs-CZ" sz="3000" smtClean="0">
                <a:solidFill>
                  <a:srgbClr val="FF0000"/>
                </a:solidFill>
              </a:rPr>
              <a:t>Jen plánované úspory za zálivkovou vodu v Areálu Západ činí 550 000,- Kč/rok + stočné + maximální možné využití obnovitelných zdrojů.</a:t>
            </a:r>
          </a:p>
          <a:p>
            <a:pPr>
              <a:lnSpc>
                <a:spcPct val="80000"/>
              </a:lnSpc>
            </a:pPr>
            <a:endParaRPr lang="cs-CZ" sz="3000" smtClean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8370" name="Object 2"/>
          <p:cNvGraphicFramePr>
            <a:graphicFrameLocks noChangeAspect="1"/>
          </p:cNvGraphicFramePr>
          <p:nvPr/>
        </p:nvGraphicFramePr>
        <p:xfrm>
          <a:off x="561975" y="595313"/>
          <a:ext cx="8020050" cy="5667375"/>
        </p:xfrm>
        <a:graphic>
          <a:graphicData uri="http://schemas.openxmlformats.org/presentationml/2006/ole">
            <p:oleObj spid="_x0000_s58370" name="Acrobat Document" r:id="rId3" imgW="8020050" imgH="5667375" progId="AcroExch.Document.7">
              <p:embed/>
            </p:oleObj>
          </a:graphicData>
        </a:graphic>
      </p:graphicFrame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9394" name="Object 2"/>
          <p:cNvGraphicFramePr>
            <a:graphicFrameLocks noChangeAspect="1"/>
          </p:cNvGraphicFramePr>
          <p:nvPr/>
        </p:nvGraphicFramePr>
        <p:xfrm>
          <a:off x="561975" y="595313"/>
          <a:ext cx="8020050" cy="5667375"/>
        </p:xfrm>
        <a:graphic>
          <a:graphicData uri="http://schemas.openxmlformats.org/presentationml/2006/ole">
            <p:oleObj spid="_x0000_s59394" name="Acrobat Document" r:id="rId3" imgW="8020050" imgH="5667375" progId="AcroExch.Document.7">
              <p:embed/>
            </p:oleObj>
          </a:graphicData>
        </a:graphic>
      </p:graphicFrame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0418" name="Object 2"/>
          <p:cNvGraphicFramePr>
            <a:graphicFrameLocks noChangeAspect="1"/>
          </p:cNvGraphicFramePr>
          <p:nvPr/>
        </p:nvGraphicFramePr>
        <p:xfrm>
          <a:off x="561975" y="595313"/>
          <a:ext cx="8020050" cy="5667375"/>
        </p:xfrm>
        <a:graphic>
          <a:graphicData uri="http://schemas.openxmlformats.org/presentationml/2006/ole">
            <p:oleObj spid="_x0000_s60418" name="Acrobat Document" r:id="rId3" imgW="8020050" imgH="5667375" progId="AcroExch.Document.7">
              <p:embed/>
            </p:oleObj>
          </a:graphicData>
        </a:graphic>
      </p:graphicFrame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smtClean="0"/>
              <a:t>Akce 6936 EXPOZICE</a:t>
            </a:r>
            <a:endParaRPr lang="cs-CZ" smtClean="0"/>
          </a:p>
        </p:txBody>
      </p:sp>
      <p:pic>
        <p:nvPicPr>
          <p:cNvPr id="79874" name="Picture 4" descr="S:\Fotosbírka\generel\Foto do obrazové části generelu\8_5_Moderní bonsajová zahrada v Harrow Gate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356100" y="1628775"/>
            <a:ext cx="4038600" cy="3028950"/>
          </a:xfrm>
        </p:spPr>
      </p:pic>
      <p:pic>
        <p:nvPicPr>
          <p:cNvPr id="79875" name="Picture 5" descr="S:\Fotosbírka\generel\Foto do obrazové části generelu\8_5_ukázk lesních expozic v Benmoore_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968375" y="1600200"/>
            <a:ext cx="3016250" cy="4525963"/>
          </a:xfr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smtClean="0"/>
              <a:t>Akce 8278 VÝSTAVNÍ PAVILON JIH </a:t>
            </a:r>
            <a:endParaRPr lang="cs-CZ" smtClean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 rtlCol="0">
            <a:normAutofit fontScale="55000" lnSpcReduction="2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b="1" dirty="0" smtClean="0"/>
              <a:t> </a:t>
            </a:r>
            <a:endParaRPr lang="cs-CZ" dirty="0" smtClean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dirty="0" smtClean="0"/>
              <a:t>Původní ředitelství v Nádvorní ulici a stávající výstavní sál se nachází v “</a:t>
            </a:r>
            <a:r>
              <a:rPr lang="cs-CZ" dirty="0" err="1" smtClean="0"/>
              <a:t>likusáku</a:t>
            </a:r>
            <a:r>
              <a:rPr lang="cs-CZ" dirty="0" smtClean="0"/>
              <a:t>“, který byl v roce 1971 postaven jako provizorní s výhledem do roku 1985. Ředitelství zahrady se nyní nachází v Areálu Západ, výstavní sálek o rozměrech 16 x 10 m (jediný, který zahrada má), zde funguje dodnes. 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dirty="0" smtClean="0"/>
              <a:t> 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dirty="0" smtClean="0"/>
              <a:t>Naplňování poslání botanické zahrady bez větších vnitřních výstavních prostor, přednáškového sálu, bezbariérových toalet (nebo jakýchkoli kamenných toalet) a zázemí pro konání VIP akcí je pro zahradu velice náročné. 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dirty="0" smtClean="0"/>
              <a:t> 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dirty="0" smtClean="0"/>
              <a:t>Proto je pro nás důležité do konce roku 2018 zrealizovat akci VÝSTAVNÍ PAVILON JIH. V rámci stavby bude odstraněno stávající „</a:t>
            </a:r>
            <a:r>
              <a:rPr lang="cs-CZ" dirty="0" err="1" smtClean="0"/>
              <a:t>souboudí</a:t>
            </a:r>
            <a:r>
              <a:rPr lang="cs-CZ" dirty="0" smtClean="0"/>
              <a:t>“ a vystavěn důstojný výstavní prostor, který zahrada tolik potřebuje.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dirty="0" smtClean="0"/>
              <a:t> 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b="1" dirty="0" smtClean="0"/>
              <a:t>Předpokládané náklady činí 44 250. Kč.  </a:t>
            </a:r>
            <a:endParaRPr lang="cs-CZ" dirty="0" smtClean="0"/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dirty="0" smtClean="0"/>
              <a:t> 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cs-CZ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smtClean="0"/>
              <a:t>Akce 8278 VÝSTAVNÍ PAVILON JIH </a:t>
            </a:r>
            <a:endParaRPr lang="cs-CZ" smtClean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idx="1"/>
          </p:nvPr>
        </p:nvSpPr>
        <p:spPr/>
        <p:txBody>
          <a:bodyPr rtlCol="0">
            <a:normAutofit fontScale="92500" lnSpcReduction="2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dirty="0" smtClean="0"/>
              <a:t>Stávající k demolici určený „</a:t>
            </a:r>
            <a:r>
              <a:rPr lang="cs-CZ" dirty="0" err="1" smtClean="0"/>
              <a:t>likusák</a:t>
            </a:r>
            <a:r>
              <a:rPr lang="cs-CZ" dirty="0" smtClean="0"/>
              <a:t>“</a:t>
            </a:r>
            <a:endParaRPr lang="cs-CZ" dirty="0"/>
          </a:p>
        </p:txBody>
      </p:sp>
      <p:pic>
        <p:nvPicPr>
          <p:cNvPr id="81923" name="Picture 2" descr="S:\Útvar ředitele\Pozemky\koncepce\textace\Výstavní pavilon JIH\IMG_669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7200" y="2803525"/>
            <a:ext cx="4040188" cy="2693988"/>
          </a:xfrm>
        </p:spPr>
      </p:pic>
      <p:sp>
        <p:nvSpPr>
          <p:cNvPr id="6" name="Zástupný symbol pro text 5"/>
          <p:cNvSpPr>
            <a:spLocks noGrp="1"/>
          </p:cNvSpPr>
          <p:nvPr>
            <p:ph type="body" sz="quarter" idx="3"/>
          </p:nvPr>
        </p:nvSpPr>
        <p:spPr/>
        <p:txBody>
          <a:bodyPr rtlCol="0">
            <a:normAutofit fontScale="92500" lnSpcReduction="2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dirty="0" smtClean="0"/>
              <a:t>Vizualizace řešení výstavního pavilonu  v Nádvorní ulici</a:t>
            </a:r>
            <a:endParaRPr lang="cs-CZ" dirty="0"/>
          </a:p>
        </p:txBody>
      </p:sp>
      <p:pic>
        <p:nvPicPr>
          <p:cNvPr id="81925" name="Picture 3" descr="S:\Útvar ředitele\Pozemky\koncepce\textace\2_část\obr24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45025" y="2598738"/>
            <a:ext cx="4041775" cy="3103562"/>
          </a:xfr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b="1" dirty="0" smtClean="0"/>
              <a:t>Akce VSTUPNÍ OBJEKT SEVER – 6484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1101725"/>
          </a:xfrm>
        </p:spPr>
        <p:txBody>
          <a:bodyPr rtlCol="0">
            <a:normAutofit fontScale="77500" lnSpcReduction="2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dirty="0" smtClean="0"/>
              <a:t>Naplňování generelu a této koncepce by mělo být završeno  výstavbou severního vstupu se skleníkem na masožravé rostliny a cibuloviny</a:t>
            </a:r>
            <a:endParaRPr lang="cs-CZ" dirty="0"/>
          </a:p>
        </p:txBody>
      </p:sp>
      <p:pic>
        <p:nvPicPr>
          <p:cNvPr id="82947" name="Picture 3" descr="S:\Fotosbírka\Vera Bidlova\Investice 2013 - 2016\Plocha pro budoucí hlavní vstup do BZ_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5288" y="3357563"/>
            <a:ext cx="4040187" cy="2692400"/>
          </a:xfrm>
        </p:spPr>
      </p:pic>
      <p:sp>
        <p:nvSpPr>
          <p:cNvPr id="82948" name="Zástupný symbol pro text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cs-CZ" sz="2000" smtClean="0">
                <a:latin typeface="Arial" charset="0"/>
              </a:rPr>
              <a:t>Možná podoba budoucího severního vstupu</a:t>
            </a:r>
          </a:p>
        </p:txBody>
      </p:sp>
      <p:pic>
        <p:nvPicPr>
          <p:cNvPr id="82949" name="Picture 2" descr="S:\Fotosbírka\generel\Foto do obrazové části generelu\8_5_Moderní skalničkový skleník v Kew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183188" y="2174875"/>
            <a:ext cx="2965450" cy="3951288"/>
          </a:xfr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Skleník Fata Morgana</a:t>
            </a:r>
          </a:p>
        </p:txBody>
      </p:sp>
      <p:pic>
        <p:nvPicPr>
          <p:cNvPr id="83970" name="Picture 5" descr="S:\Fotosbírka\generel\obrazová přílloha k prezentaci\foto2\Skleník Fata Morgana_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16013" y="1557338"/>
            <a:ext cx="6788150" cy="4525962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Venkovní expozice</a:t>
            </a:r>
          </a:p>
        </p:txBody>
      </p:sp>
      <p:pic>
        <p:nvPicPr>
          <p:cNvPr id="16386" name="Picture 2" descr="S:\Fotosbírka\Vera Bidlova\Venkovní expozice_Kaple\Kvetoucí juky v expozici Severoamerická polopoušt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7200" y="1989138"/>
            <a:ext cx="4038600" cy="4032250"/>
          </a:xfrm>
        </p:spPr>
      </p:pic>
      <p:pic>
        <p:nvPicPr>
          <p:cNvPr id="16387" name="Picture 3" descr="S:\Fotosbírka\Vera Bidlova\Venkovní expozice_Kaple\Meditační chýše v Japonské zahradě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159375" y="1600200"/>
            <a:ext cx="3016250" cy="4525963"/>
          </a:xfr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dirty="0" smtClean="0"/>
              <a:t>V tuto chvíli je největším problémem  skleníku Fata Morgana bortící se štola </a:t>
            </a:r>
            <a:endParaRPr lang="cs-CZ" dirty="0"/>
          </a:p>
        </p:txBody>
      </p:sp>
      <p:pic>
        <p:nvPicPr>
          <p:cNvPr id="84994" name="Picture 2" descr="S:\Fotosbírka\Banská zachranná\2012_11_05\IMG_018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970463" y="1600200"/>
            <a:ext cx="3394075" cy="4525963"/>
          </a:xfrm>
        </p:spPr>
      </p:pic>
      <p:pic>
        <p:nvPicPr>
          <p:cNvPr id="84995" name="Picture 3" descr="S:\Fotosbírka\štola\IMG_415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57200" y="2516188"/>
            <a:ext cx="4038600" cy="2692400"/>
          </a:xfr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4210" name="Object 2"/>
          <p:cNvGraphicFramePr>
            <a:graphicFrameLocks noChangeAspect="1"/>
          </p:cNvGraphicFramePr>
          <p:nvPr/>
        </p:nvGraphicFramePr>
        <p:xfrm>
          <a:off x="1143000" y="357188"/>
          <a:ext cx="6858000" cy="6143625"/>
        </p:xfrm>
        <a:graphic>
          <a:graphicData uri="http://schemas.openxmlformats.org/presentationml/2006/ole">
            <p:oleObj spid="_x0000_s94210" name="Worksheet" r:id="rId3" imgW="6858000" imgH="6143625" progId="Excel.Sheet.8">
              <p:embed/>
            </p:oleObj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smtClean="0"/>
              <a:t>Zahrada patřila v roce 2011  mezi 9. nejnavštěvovanější destinaci v hlavním městě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 rtlCol="0">
            <a:normAutofit fontScale="85000" lnSpcReduction="2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cs-CZ" dirty="0" smtClean="0"/>
          </a:p>
          <a:p>
            <a:pPr marL="514350" indent="-514350" fontAlgn="auto">
              <a:spcAft>
                <a:spcPts val="0"/>
              </a:spcAft>
              <a:buFont typeface="Arial" pitchFamily="34" charset="0"/>
              <a:buAutoNum type="arabicPeriod"/>
              <a:defRPr/>
            </a:pPr>
            <a:r>
              <a:rPr lang="cs-CZ" dirty="0" smtClean="0"/>
              <a:t>Pražský hrad</a:t>
            </a:r>
          </a:p>
          <a:p>
            <a:pPr marL="514350" indent="-514350" fontAlgn="auto">
              <a:spcAft>
                <a:spcPts val="0"/>
              </a:spcAft>
              <a:buFont typeface="Arial" pitchFamily="34" charset="0"/>
              <a:buAutoNum type="arabicPeriod"/>
              <a:defRPr/>
            </a:pPr>
            <a:r>
              <a:rPr lang="cs-CZ" dirty="0" smtClean="0"/>
              <a:t>Zoologická zahrada</a:t>
            </a:r>
          </a:p>
          <a:p>
            <a:pPr marL="514350" indent="-514350" fontAlgn="auto">
              <a:spcAft>
                <a:spcPts val="0"/>
              </a:spcAft>
              <a:buFont typeface="Arial" pitchFamily="34" charset="0"/>
              <a:buAutoNum type="arabicPeriod"/>
              <a:defRPr/>
            </a:pPr>
            <a:r>
              <a:rPr lang="cs-CZ" dirty="0" smtClean="0"/>
              <a:t>Staroměstská radnice</a:t>
            </a:r>
          </a:p>
          <a:p>
            <a:pPr marL="514350" indent="-514350" fontAlgn="auto">
              <a:spcAft>
                <a:spcPts val="0"/>
              </a:spcAft>
              <a:buFont typeface="Arial" pitchFamily="34" charset="0"/>
              <a:buAutoNum type="arabicPeriod"/>
              <a:defRPr/>
            </a:pPr>
            <a:r>
              <a:rPr lang="cs-CZ" dirty="0" smtClean="0"/>
              <a:t>Židovské muzeum</a:t>
            </a:r>
          </a:p>
          <a:p>
            <a:pPr marL="514350" indent="-514350" fontAlgn="auto">
              <a:spcAft>
                <a:spcPts val="0"/>
              </a:spcAft>
              <a:buFont typeface="Arial" pitchFamily="34" charset="0"/>
              <a:buAutoNum type="arabicPeriod"/>
              <a:defRPr/>
            </a:pPr>
            <a:r>
              <a:rPr lang="cs-CZ" dirty="0" smtClean="0"/>
              <a:t>Národní galerie</a:t>
            </a:r>
          </a:p>
          <a:p>
            <a:pPr marL="514350" indent="-514350" fontAlgn="auto">
              <a:spcAft>
                <a:spcPts val="0"/>
              </a:spcAft>
              <a:buFont typeface="Arial" pitchFamily="34" charset="0"/>
              <a:buAutoNum type="arabicPeriod"/>
              <a:defRPr/>
            </a:pPr>
            <a:r>
              <a:rPr lang="cs-CZ" dirty="0" smtClean="0"/>
              <a:t>Petřínská rozhledna</a:t>
            </a:r>
          </a:p>
          <a:p>
            <a:pPr marL="514350" indent="-514350" fontAlgn="auto">
              <a:spcAft>
                <a:spcPts val="0"/>
              </a:spcAft>
              <a:buFont typeface="Arial" pitchFamily="34" charset="0"/>
              <a:buAutoNum type="arabicPeriod"/>
              <a:defRPr/>
            </a:pPr>
            <a:r>
              <a:rPr lang="cs-CZ" dirty="0" smtClean="0"/>
              <a:t>Bludiště na Petříně</a:t>
            </a:r>
          </a:p>
          <a:p>
            <a:pPr marL="514350" indent="-514350" fontAlgn="auto">
              <a:spcAft>
                <a:spcPts val="0"/>
              </a:spcAft>
              <a:buFont typeface="Arial" pitchFamily="34" charset="0"/>
              <a:buAutoNum type="arabicPeriod"/>
              <a:defRPr/>
            </a:pPr>
            <a:r>
              <a:rPr lang="cs-CZ" dirty="0" smtClean="0"/>
              <a:t>Národní muzeum</a:t>
            </a:r>
          </a:p>
          <a:p>
            <a:pPr marL="514350" indent="-514350" fontAlgn="auto">
              <a:spcAft>
                <a:spcPts val="0"/>
              </a:spcAft>
              <a:buFont typeface="Arial" pitchFamily="34" charset="0"/>
              <a:buAutoNum type="arabicPeriod"/>
              <a:defRPr/>
            </a:pPr>
            <a:r>
              <a:rPr lang="cs-CZ" dirty="0" smtClean="0">
                <a:solidFill>
                  <a:srgbClr val="FF0000"/>
                </a:solidFill>
              </a:rPr>
              <a:t>Botanická zahrada hl. m. Prahy – 285 000 návštěvníků</a:t>
            </a:r>
          </a:p>
          <a:p>
            <a:pPr marL="514350" indent="-514350" fontAlgn="auto">
              <a:spcAft>
                <a:spcPts val="0"/>
              </a:spcAft>
              <a:buFont typeface="Arial" pitchFamily="34" charset="0"/>
              <a:buAutoNum type="arabicPeriod"/>
              <a:defRPr/>
            </a:pPr>
            <a:endParaRPr lang="cs-CZ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Generel rozvoje BZ 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 rtlCol="0">
            <a:normAutofit fontScale="77500" lnSpcReduction="2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dirty="0" smtClean="0"/>
              <a:t>BZ se při svém rozvoji řádí platným generelem.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cs-CZ" dirty="0" smtClean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b="1" dirty="0" smtClean="0"/>
              <a:t>Generel BZ byl zpracován v roce 2002. Schválen byl usnesením Zastupitelstva HMP číslo 1742 dne 22. 10. 2002.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cs-CZ" dirty="0" smtClean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dirty="0" smtClean="0"/>
              <a:t>V roce 2011 se Generel BZ, jako rozvojový a plánovací dokument nacházel v polovině své životnosti a měl hypoteticky být také v polovině naplňování. 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cs-CZ" dirty="0" smtClean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dirty="0" smtClean="0"/>
              <a:t>V roce 2011 byl generel aktualizován s výhledem do roku 2018. 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cs-CZ" dirty="0" smtClean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cs-CZ" dirty="0" smtClean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Problémy s pozemky 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 rtlCol="0">
            <a:normAutofit fontScale="92500" lnSpcReduction="1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cs-CZ" dirty="0" smtClean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cs-CZ" b="1" dirty="0" smtClean="0"/>
          </a:p>
          <a:p>
            <a:pPr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b="1" dirty="0" smtClean="0"/>
              <a:t>Nejdůležitějším předpokladem naplňování generelu není v tuto chvíli finanční vstřícnost  hlavního města, ale dořešení </a:t>
            </a:r>
          </a:p>
          <a:p>
            <a:pPr algn="ctr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cs-CZ" b="1" dirty="0" smtClean="0"/>
          </a:p>
          <a:p>
            <a:pPr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b="1" dirty="0" smtClean="0"/>
              <a:t>NEVYJASNĚNÝCH POZEMKOVÝCH VZTAHŮ </a:t>
            </a:r>
            <a:endParaRPr lang="cs-CZ" dirty="0" smtClean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cs-CZ" dirty="0" smtClean="0"/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b="1" dirty="0" smtClean="0"/>
              <a:t> </a:t>
            </a:r>
            <a:endParaRPr lang="cs-CZ" dirty="0" smtClean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cs-CZ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5299" name="Object 3"/>
          <p:cNvGraphicFramePr>
            <a:graphicFrameLocks noChangeAspect="1"/>
          </p:cNvGraphicFramePr>
          <p:nvPr/>
        </p:nvGraphicFramePr>
        <p:xfrm>
          <a:off x="1874838" y="333375"/>
          <a:ext cx="5434012" cy="6237288"/>
        </p:xfrm>
        <a:graphic>
          <a:graphicData uri="http://schemas.openxmlformats.org/presentationml/2006/ole">
            <p:oleObj spid="_x0000_s55299" name="Acrobat Document" r:id="rId3" imgW="11591925" imgH="13306425" progId="AcroExch.Document.7">
              <p:embed/>
            </p:oleObj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2466" name="Object 2"/>
          <p:cNvGraphicFramePr>
            <a:graphicFrameLocks noChangeAspect="1"/>
          </p:cNvGraphicFramePr>
          <p:nvPr/>
        </p:nvGraphicFramePr>
        <p:xfrm>
          <a:off x="971550" y="425450"/>
          <a:ext cx="7345363" cy="5891213"/>
        </p:xfrm>
        <a:graphic>
          <a:graphicData uri="http://schemas.openxmlformats.org/presentationml/2006/ole">
            <p:oleObj spid="_x0000_s62466" name="Acrobat Document" r:id="rId3" imgW="16592550" imgH="13306425" progId="AcroExch.Document.7">
              <p:embed/>
            </p:oleObj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smtClean="0"/>
              <a:t>Soudní spory o pozemky 121 a 1255 k. ú. Troja  brání propojení expozic BZ</a:t>
            </a:r>
          </a:p>
        </p:txBody>
      </p:sp>
      <p:pic>
        <p:nvPicPr>
          <p:cNvPr id="634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554163" y="1600200"/>
            <a:ext cx="6035675" cy="4525963"/>
          </a:xfr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400</TotalTime>
  <Words>449</Words>
  <Application>Microsoft Office PowerPoint</Application>
  <PresentationFormat>Předvádění na obrazovce (4:3)</PresentationFormat>
  <Paragraphs>101</Paragraphs>
  <Slides>31</Slides>
  <Notes>1</Notes>
  <HiddenSlides>0</HiddenSlides>
  <MMClips>0</MMClips>
  <ScaleCrop>false</ScaleCrop>
  <HeadingPairs>
    <vt:vector size="6" baseType="variant">
      <vt:variant>
        <vt:lpstr>Motiv</vt:lpstr>
      </vt:variant>
      <vt:variant>
        <vt:i4>1</vt:i4>
      </vt:variant>
      <vt:variant>
        <vt:lpstr>Vložené servery OLE</vt:lpstr>
      </vt:variant>
      <vt:variant>
        <vt:i4>2</vt:i4>
      </vt:variant>
      <vt:variant>
        <vt:lpstr>Nadpisy snímků</vt:lpstr>
      </vt:variant>
      <vt:variant>
        <vt:i4>31</vt:i4>
      </vt:variant>
    </vt:vector>
  </HeadingPairs>
  <TitlesOfParts>
    <vt:vector size="34" baseType="lpstr">
      <vt:lpstr>Motiv sady Office</vt:lpstr>
      <vt:lpstr>Acrobat Document</vt:lpstr>
      <vt:lpstr>List aplikace Microsoft Office Excel 97-2003</vt:lpstr>
      <vt:lpstr>Střednědobá koncepce rozvoje Botanické zahrady hl. m. Prahy</vt:lpstr>
      <vt:lpstr>Botanická zahrada v současné době nabízí svým návštěvníkům  skleník Fata Morgana  a venkovní expozice</vt:lpstr>
      <vt:lpstr>Venkovní expozice</vt:lpstr>
      <vt:lpstr>Zahrada patřila v roce 2011  mezi 9. nejnavštěvovanější destinaci v hlavním městě</vt:lpstr>
      <vt:lpstr>Generel rozvoje BZ </vt:lpstr>
      <vt:lpstr>Problémy s pozemky </vt:lpstr>
      <vt:lpstr>Snímek 7</vt:lpstr>
      <vt:lpstr>Snímek 8</vt:lpstr>
      <vt:lpstr>Soudní spory o pozemky 121 a 1255 k. ú. Troja  brání propojení expozic BZ</vt:lpstr>
      <vt:lpstr> Japonská zahrada se od roku 2009 nachází na soukromém pozemku. Zdlouhavé soudní řízení nebylo dosud ukončeno.  </vt:lpstr>
      <vt:lpstr>Pozemek 1216 k. ú. Troja brání od počátku roku 1994 rozvoji severní části venkovní expozice a výstavbě důstojného nástupu do zahrady</vt:lpstr>
      <vt:lpstr>Služby návštěvníkům </vt:lpstr>
      <vt:lpstr>Služby návštěvníkům - negativa</vt:lpstr>
      <vt:lpstr>Akce 41674 STATEK  důstojné zázemí pro zahradníky infrastruktura pro návštěvníky v severní části zahrady </vt:lpstr>
      <vt:lpstr>Akce 6938 NÁVŠTĚVNICKÁ VYBAVENOST  </vt:lpstr>
      <vt:lpstr>Snímek 16</vt:lpstr>
      <vt:lpstr>Akce 6938 NÁVŠTĚVNICKÁ VYBAVENOST  </vt:lpstr>
      <vt:lpstr>Akce 6937 INFRASTRUKTURA</vt:lpstr>
      <vt:lpstr>Voda pro botanickou zahradu </vt:lpstr>
      <vt:lpstr>Snímek 20</vt:lpstr>
      <vt:lpstr>7503 - Akce AREÁL ZÁPAD</vt:lpstr>
      <vt:lpstr>Snímek 22</vt:lpstr>
      <vt:lpstr>Snímek 23</vt:lpstr>
      <vt:lpstr>Snímek 24</vt:lpstr>
      <vt:lpstr>Akce 6936 EXPOZICE</vt:lpstr>
      <vt:lpstr>Akce 8278 VÝSTAVNÍ PAVILON JIH </vt:lpstr>
      <vt:lpstr>Akce 8278 VÝSTAVNÍ PAVILON JIH </vt:lpstr>
      <vt:lpstr>Akce VSTUPNÍ OBJEKT SEVER – 6484</vt:lpstr>
      <vt:lpstr>Skleník Fata Morgana</vt:lpstr>
      <vt:lpstr>V tuto chvíli je největším problémem  skleníku Fata Morgana bortící se štola </vt:lpstr>
      <vt:lpstr>Snímek 31</vt:lpstr>
    </vt:vector>
  </TitlesOfParts>
  <Company>Your Company Name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Střednědobá koncepce rozvoje Botanické zahrady hl. m. Prahy</dc:title>
  <dc:creator>bidlovav</dc:creator>
  <cp:lastModifiedBy>bidlovav</cp:lastModifiedBy>
  <cp:revision>51</cp:revision>
  <dcterms:created xsi:type="dcterms:W3CDTF">2012-09-01T08:25:14Z</dcterms:created>
  <dcterms:modified xsi:type="dcterms:W3CDTF">2012-11-20T07:32:08Z</dcterms:modified>
</cp:coreProperties>
</file>