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8"/>
  <c:chart>
    <c:plotArea>
      <c:layout/>
      <c:barChart>
        <c:barDir val="col"/>
        <c:grouping val="stacked"/>
        <c:ser>
          <c:idx val="0"/>
          <c:order val="0"/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Lbls>
            <c:dLbl>
              <c:idx val="0"/>
              <c:layout>
                <c:manualLayout>
                  <c:x val="1.6750418760468927E-3"/>
                  <c:y val="-0.30634719488189027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5354373155401067E-17"/>
                  <c:y val="-0.311702509842520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0.3150772637795285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6750418760469324E-3"/>
                  <c:y val="-0.3144640748031504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6750418760469027E-3"/>
                  <c:y val="-0.3115861220472446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0.3210115649606304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1.6750418760469623E-3"/>
                  <c:y val="-0.35320939960629899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-3.3500837520938622E-3"/>
                  <c:y val="-0.35473302165354276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0.35905684055118076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1.2283498524320849E-16"/>
                  <c:y val="-0.3644101870078747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0"/>
                  <c:y val="-0.38763090551181134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-0.38771333661417301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1.2283498524320849E-16"/>
                  <c:y val="-0.39083833661417328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1.2283498524320849E-16"/>
                  <c:y val="-0.3883309547244094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-1.2283498524320849E-16"/>
                  <c:y val="-0.39170300196850427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Sheet1!$B$3:$B$17</c:f>
              <c:strCache>
                <c:ptCount val="15"/>
                <c:pt idx="0">
                  <c:v>Brno</c:v>
                </c:pt>
                <c:pt idx="1">
                  <c:v>Praha</c:v>
                </c:pt>
                <c:pt idx="2">
                  <c:v>Ostrava I</c:v>
                </c:pt>
                <c:pt idx="3">
                  <c:v>Č. Budějovice</c:v>
                </c:pt>
                <c:pt idx="4">
                  <c:v>Ostrava II</c:v>
                </c:pt>
                <c:pt idx="5">
                  <c:v>Karlovy Vary</c:v>
                </c:pt>
                <c:pt idx="6">
                  <c:v>Olomouc</c:v>
                </c:pt>
                <c:pt idx="7">
                  <c:v>Jihlava</c:v>
                </c:pt>
                <c:pt idx="8">
                  <c:v>Pardubice</c:v>
                </c:pt>
                <c:pt idx="9">
                  <c:v>Hradec Králové</c:v>
                </c:pt>
                <c:pt idx="10">
                  <c:v>Zlín</c:v>
                </c:pt>
                <c:pt idx="11">
                  <c:v>Ústí nad Labem</c:v>
                </c:pt>
                <c:pt idx="12">
                  <c:v>Liberec</c:v>
                </c:pt>
                <c:pt idx="13">
                  <c:v>Plzeň I</c:v>
                </c:pt>
                <c:pt idx="14">
                  <c:v>Plzeň II</c:v>
                </c:pt>
              </c:strCache>
            </c:strRef>
          </c:cat>
          <c:val>
            <c:numRef>
              <c:f>Sheet1!$C$3:$C$17</c:f>
              <c:numCache>
                <c:formatCode>0.00</c:formatCode>
                <c:ptCount val="15"/>
                <c:pt idx="0">
                  <c:v>56.403508771929857</c:v>
                </c:pt>
                <c:pt idx="1">
                  <c:v>58.21</c:v>
                </c:pt>
                <c:pt idx="2">
                  <c:v>58.263157894736864</c:v>
                </c:pt>
                <c:pt idx="3">
                  <c:v>58.798245614035146</c:v>
                </c:pt>
                <c:pt idx="4">
                  <c:v>58.850877192982388</c:v>
                </c:pt>
                <c:pt idx="5">
                  <c:v>60.192982456140356</c:v>
                </c:pt>
                <c:pt idx="6">
                  <c:v>66.385964912280627</c:v>
                </c:pt>
                <c:pt idx="7">
                  <c:v>66.71052631578948</c:v>
                </c:pt>
                <c:pt idx="8">
                  <c:v>67.631578947368411</c:v>
                </c:pt>
                <c:pt idx="9">
                  <c:v>68.771929824561411</c:v>
                </c:pt>
                <c:pt idx="10">
                  <c:v>73.05263157894737</c:v>
                </c:pt>
                <c:pt idx="11">
                  <c:v>73.070175438596365</c:v>
                </c:pt>
                <c:pt idx="12">
                  <c:v>73.070175438596365</c:v>
                </c:pt>
                <c:pt idx="13">
                  <c:v>73.201754385964904</c:v>
                </c:pt>
                <c:pt idx="14">
                  <c:v>73.254385964912359</c:v>
                </c:pt>
              </c:numCache>
            </c:numRef>
          </c:val>
        </c:ser>
        <c:overlap val="100"/>
        <c:axId val="36741120"/>
        <c:axId val="36742656"/>
      </c:barChart>
      <c:catAx>
        <c:axId val="36741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/>
            </a:pPr>
            <a:endParaRPr lang="cs-CZ"/>
          </a:p>
        </c:txPr>
        <c:crossAx val="36742656"/>
        <c:crosses val="autoZero"/>
        <c:auto val="1"/>
        <c:lblAlgn val="ctr"/>
        <c:lblOffset val="100"/>
      </c:catAx>
      <c:valAx>
        <c:axId val="36742656"/>
        <c:scaling>
          <c:orientation val="minMax"/>
        </c:scaling>
        <c:axPos val="l"/>
        <c:majorGridlines/>
        <c:numFmt formatCode="0.00" sourceLinked="1"/>
        <c:tickLblPos val="nextTo"/>
        <c:crossAx val="3674112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8"/>
  <c:chart>
    <c:plotArea>
      <c:layout/>
      <c:barChart>
        <c:barDir val="col"/>
        <c:grouping val="stacked"/>
        <c:ser>
          <c:idx val="0"/>
          <c:order val="0"/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dPt>
            <c:idx val="5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Lbls>
            <c:dLbl>
              <c:idx val="0"/>
              <c:layout>
                <c:manualLayout>
                  <c:x val="1.6750418760468923E-3"/>
                  <c:y val="-0.30634719488189027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5354373155401064E-17"/>
                  <c:y val="-0.311702509842520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0.31507726377952855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6750418760469324E-3"/>
                  <c:y val="-0.3144640748031504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6750418760469018E-3"/>
                  <c:y val="-0.3115861220472446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0.3210115649606304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1.6750418760469621E-3"/>
                  <c:y val="-0.35320939960629899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-3.3500837520938622E-3"/>
                  <c:y val="-0.35473302165354276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0.35905684055118076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-1.2283498524320844E-16"/>
                  <c:y val="-0.3644101870078747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0"/>
                  <c:y val="-0.38763090551181134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-0.38771333661417301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1.2283498524320844E-16"/>
                  <c:y val="-0.39083833661417328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1.2283498524320844E-16"/>
                  <c:y val="-0.38833095472440943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-1.2283498524320844E-16"/>
                  <c:y val="-0.39170300196850427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Sheet1!$B$28:$B$42</c:f>
              <c:strCache>
                <c:ptCount val="15"/>
                <c:pt idx="0">
                  <c:v>Brno</c:v>
                </c:pt>
                <c:pt idx="1">
                  <c:v>Ostrava I</c:v>
                </c:pt>
                <c:pt idx="2">
                  <c:v>Č. Budějovice</c:v>
                </c:pt>
                <c:pt idx="3">
                  <c:v>Ostrava II</c:v>
                </c:pt>
                <c:pt idx="4">
                  <c:v>Karlovy Vary</c:v>
                </c:pt>
                <c:pt idx="5">
                  <c:v>Praha</c:v>
                </c:pt>
                <c:pt idx="6">
                  <c:v>Olomouc</c:v>
                </c:pt>
                <c:pt idx="7">
                  <c:v>Jihlava</c:v>
                </c:pt>
                <c:pt idx="8">
                  <c:v>Pardubice</c:v>
                </c:pt>
                <c:pt idx="9">
                  <c:v>Hradec Králové</c:v>
                </c:pt>
                <c:pt idx="10">
                  <c:v>Zlín</c:v>
                </c:pt>
                <c:pt idx="11">
                  <c:v>Ústí nad Labem</c:v>
                </c:pt>
                <c:pt idx="12">
                  <c:v>Liberec</c:v>
                </c:pt>
                <c:pt idx="13">
                  <c:v>Plzeň I</c:v>
                </c:pt>
                <c:pt idx="14">
                  <c:v>Plzeň II</c:v>
                </c:pt>
              </c:strCache>
            </c:strRef>
          </c:cat>
          <c:val>
            <c:numRef>
              <c:f>Sheet1!$C$28:$C$42</c:f>
              <c:numCache>
                <c:formatCode>0.00</c:formatCode>
                <c:ptCount val="15"/>
                <c:pt idx="0">
                  <c:v>58.321228070175437</c:v>
                </c:pt>
                <c:pt idx="1">
                  <c:v>60.244105263157913</c:v>
                </c:pt>
                <c:pt idx="2">
                  <c:v>60.797385964912301</c:v>
                </c:pt>
                <c:pt idx="3">
                  <c:v>60.851807017543777</c:v>
                </c:pt>
                <c:pt idx="4">
                  <c:v>62.239543859649125</c:v>
                </c:pt>
                <c:pt idx="5">
                  <c:v>64.653846999999928</c:v>
                </c:pt>
                <c:pt idx="6">
                  <c:v>68.643087719298251</c:v>
                </c:pt>
                <c:pt idx="7">
                  <c:v>68.978684210526225</c:v>
                </c:pt>
                <c:pt idx="8">
                  <c:v>69.931052631578964</c:v>
                </c:pt>
                <c:pt idx="9">
                  <c:v>71.110175438596428</c:v>
                </c:pt>
                <c:pt idx="10">
                  <c:v>75.536421052631468</c:v>
                </c:pt>
                <c:pt idx="11">
                  <c:v>75.554561403508757</c:v>
                </c:pt>
                <c:pt idx="12">
                  <c:v>75.554561403508757</c:v>
                </c:pt>
                <c:pt idx="13">
                  <c:v>75.690614035087734</c:v>
                </c:pt>
                <c:pt idx="14">
                  <c:v>75.745035087719302</c:v>
                </c:pt>
              </c:numCache>
            </c:numRef>
          </c:val>
        </c:ser>
        <c:overlap val="100"/>
        <c:axId val="40733312"/>
        <c:axId val="36815616"/>
      </c:barChart>
      <c:catAx>
        <c:axId val="40733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/>
            </a:pPr>
            <a:endParaRPr lang="cs-CZ"/>
          </a:p>
        </c:txPr>
        <c:crossAx val="36815616"/>
        <c:crosses val="autoZero"/>
        <c:auto val="1"/>
        <c:lblAlgn val="ctr"/>
        <c:lblOffset val="100"/>
      </c:catAx>
      <c:valAx>
        <c:axId val="36815616"/>
        <c:scaling>
          <c:orientation val="minMax"/>
        </c:scaling>
        <c:axPos val="l"/>
        <c:majorGridlines/>
        <c:numFmt formatCode="0.00" sourceLinked="1"/>
        <c:tickLblPos val="nextTo"/>
        <c:crossAx val="4073331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8D6F-7671-4053-AAD6-12A2E6C395E8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535A-ECE8-4748-A9FD-D29A8BFD18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9413-8391-4898-9E3B-EDA0AFA93961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CAB6-996D-4592-8944-5156BECE9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427F-E3F2-4463-84A5-9E92FE046350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EAC6-80E5-414A-ADFA-3798DA69E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D60BC-FF12-41D4-8B48-76017539CF10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54A1-A746-40A3-AFD7-CBA7124F1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9292-2040-4B96-A34E-6F57422BC296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62B20-030B-4C5B-8660-9F3406EC4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BC96-963B-490A-9834-EF49F2A379AB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05A4-5945-43AF-9957-A5E1150F2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1C3E-34D5-40BD-8155-403069ED8A79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468E-42A6-479D-B5BD-1C2CEB661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1CEF-7633-45D4-BFF4-9C6751948E23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BD6E-FD61-4D71-896A-7AB1D47BB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D307-6BC0-4A09-A5B1-23C2571D3725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F2E5-2F4C-43C5-81CE-C3AD42293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7D4-70E6-4495-9D85-0D6B9F7237A8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5F88-A635-4E90-A7D0-C41CDF4389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3F36-B948-4AF9-B986-1007239A63F1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6B15-74DA-4F7D-820E-96C2395563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EDB07E-00DC-43F4-8757-3D46D848DB1D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70842-8A5A-473E-8D2D-3189808DF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052513"/>
            <a:ext cx="18192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-9525" y="3789363"/>
            <a:ext cx="9153525" cy="10795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Ceny vodného a stočného v Praze pro rok 2013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692275" y="4816475"/>
            <a:ext cx="5832475" cy="62865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Radek Lohynský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radní hl. m. Prahy pro oblast životního prostředí</a:t>
            </a:r>
          </a:p>
        </p:txBody>
      </p:sp>
      <p:pic>
        <p:nvPicPr>
          <p:cNvPr id="13316" name="Obrázek 2"/>
          <p:cNvPicPr>
            <a:picLocks noChangeAspect="1"/>
          </p:cNvPicPr>
          <p:nvPr/>
        </p:nvPicPr>
        <p:blipFill>
          <a:blip r:embed="rId3"/>
          <a:srcRect l="11729" t="22087" r="10107" b="21416"/>
          <a:stretch>
            <a:fillRect/>
          </a:stretch>
        </p:blipFill>
        <p:spPr bwMode="auto">
          <a:xfrm>
            <a:off x="5324475" y="1503363"/>
            <a:ext cx="2609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71550" y="427038"/>
            <a:ext cx="6408738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Posun cen vodného a stočného pro rok 2013</a:t>
            </a:r>
          </a:p>
        </p:txBody>
      </p:sp>
      <p:pic>
        <p:nvPicPr>
          <p:cNvPr id="14339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900113" y="1628775"/>
            <a:ext cx="6408737" cy="4151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>
                <a:solidFill>
                  <a:srgbClr val="000000"/>
                </a:solidFill>
                <a:latin typeface="+mn-lt"/>
              </a:rPr>
              <a:t>Na základě dohody mezi: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cs-CZ" sz="2200" b="1" dirty="0">
                <a:solidFill>
                  <a:srgbClr val="000000"/>
                </a:solidFill>
                <a:latin typeface="+mn-lt"/>
              </a:rPr>
              <a:t>HMP 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– vlastníkem vodohospodářského majetku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cs-CZ" sz="2200" b="1" dirty="0">
                <a:solidFill>
                  <a:srgbClr val="000000"/>
                </a:solidFill>
                <a:latin typeface="+mn-lt"/>
              </a:rPr>
              <a:t>PVK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– provozovatelem vodohospodářského majetku 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cs-CZ" sz="2200" b="1" dirty="0">
                <a:solidFill>
                  <a:srgbClr val="000000"/>
                </a:solidFill>
                <a:latin typeface="+mn-lt"/>
              </a:rPr>
              <a:t>PVS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 – správcem vodohospodářského majetku 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200" dirty="0">
              <a:solidFill>
                <a:srgbClr val="000000"/>
              </a:solidFill>
              <a:latin typeface="+mn-lt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>
                <a:solidFill>
                  <a:srgbClr val="000000"/>
                </a:solidFill>
                <a:latin typeface="+mn-lt"/>
              </a:rPr>
              <a:t>Dojde od ledna 2013 k úpravě cen vodného a stočného v hlavním městě Praze o </a:t>
            </a:r>
            <a:r>
              <a:rPr lang="cs-CZ" sz="2200" dirty="0">
                <a:latin typeface="+mn-lt"/>
              </a:rPr>
              <a:t>11,07 %.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>
                <a:solidFill>
                  <a:srgbClr val="FF0000"/>
                </a:solidFill>
                <a:latin typeface="+mn-lt"/>
              </a:rPr>
              <a:t>                               </a:t>
            </a:r>
            <a:endParaRPr lang="cs-CZ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341" name="Obrázek 7"/>
          <p:cNvPicPr>
            <a:picLocks noChangeAspect="1"/>
          </p:cNvPicPr>
          <p:nvPr/>
        </p:nvPicPr>
        <p:blipFill>
          <a:blip r:embed="rId3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71550" y="427038"/>
            <a:ext cx="6408738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Parametry cenového posunu</a:t>
            </a:r>
          </a:p>
        </p:txBody>
      </p:sp>
      <p:pic>
        <p:nvPicPr>
          <p:cNvPr id="15363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Obdélník 1"/>
          <p:cNvSpPr>
            <a:spLocks noChangeArrowheads="1"/>
          </p:cNvSpPr>
          <p:nvPr/>
        </p:nvSpPr>
        <p:spPr bwMode="auto">
          <a:xfrm>
            <a:off x="827088" y="2133600"/>
            <a:ext cx="6408737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cs-CZ" sz="2400">
                <a:solidFill>
                  <a:srgbClr val="000000"/>
                </a:solidFill>
                <a:latin typeface="Trebuchet MS" pitchFamily="34" charset="0"/>
              </a:rPr>
              <a:t>Parametrický posun cen vodného a stočného ponižující deficit investic do obnovy a rozvoje vodohospodářského majetku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cs-CZ" sz="2400">
                <a:solidFill>
                  <a:srgbClr val="000000"/>
                </a:solidFill>
                <a:latin typeface="Trebuchet MS" pitchFamily="34" charset="0"/>
              </a:rPr>
              <a:t>Absolutní ponížení ziskovosti provozovatele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cs-CZ" sz="2400">
                <a:solidFill>
                  <a:srgbClr val="000000"/>
                </a:solidFill>
                <a:latin typeface="Trebuchet MS" pitchFamily="34" charset="0"/>
              </a:rPr>
              <a:t>Umožnění vytvoření fondu pro investice do ÚČOV na platformě PVS</a:t>
            </a:r>
          </a:p>
        </p:txBody>
      </p:sp>
      <p:pic>
        <p:nvPicPr>
          <p:cNvPr id="15365" name="Obrázek 7"/>
          <p:cNvPicPr>
            <a:picLocks noChangeAspect="1"/>
          </p:cNvPicPr>
          <p:nvPr/>
        </p:nvPicPr>
        <p:blipFill>
          <a:blip r:embed="rId3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71550" y="427038"/>
            <a:ext cx="6408738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1"/>
                </a:solidFill>
              </a:rPr>
              <a:t>STRUKTURA CEN VODNÉHO A STOČNÉHO 2012 a 2013 (bez DPH)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6387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Zástupný symbol pro obsah 4"/>
          <p:cNvGraphicFramePr>
            <a:graphicFrameLocks/>
          </p:cNvGraphicFramePr>
          <p:nvPr/>
        </p:nvGraphicFramePr>
        <p:xfrm>
          <a:off x="442913" y="2420938"/>
          <a:ext cx="8229600" cy="225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41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2012 – Kč/m3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2013 – Kč/m3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Meziroční nárůst v %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7495">
                <a:tc>
                  <a:txBody>
                    <a:bodyPr/>
                    <a:lstStyle/>
                    <a:p>
                      <a:r>
                        <a:rPr lang="cs-CZ" dirty="0" smtClean="0"/>
                        <a:t>Cena pro vodné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12,07</a:t>
                      </a:r>
                      <a:endParaRPr lang="cs-CZ" dirty="0"/>
                    </a:p>
                  </a:txBody>
                  <a:tcPr/>
                </a:tc>
              </a:tr>
              <a:tr h="477495">
                <a:tc>
                  <a:txBody>
                    <a:bodyPr/>
                    <a:lstStyle/>
                    <a:p>
                      <a:r>
                        <a:rPr lang="cs-CZ" dirty="0" smtClean="0"/>
                        <a:t>Cena pro stočné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24,83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 9,71</a:t>
                      </a:r>
                      <a:endParaRPr lang="cs-CZ" dirty="0"/>
                    </a:p>
                  </a:txBody>
                  <a:tcPr/>
                </a:tc>
              </a:tr>
              <a:tr h="47749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 V+S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58,21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64,65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 11,07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415" name="Obrázek 8"/>
          <p:cNvPicPr>
            <a:picLocks noChangeAspect="1"/>
          </p:cNvPicPr>
          <p:nvPr/>
        </p:nvPicPr>
        <p:blipFill>
          <a:blip r:embed="rId3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63613" y="427038"/>
            <a:ext cx="6408737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1"/>
                </a:solidFill>
              </a:rPr>
              <a:t>SROVNÁNÍ CEN V PRAZE A KRAJSKÝCH MĚSTECH 2012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7411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55576" y="2060848"/>
          <a:ext cx="75819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413" name="Obrázek 8"/>
          <p:cNvPicPr>
            <a:picLocks noChangeAspect="1"/>
          </p:cNvPicPr>
          <p:nvPr/>
        </p:nvPicPr>
        <p:blipFill>
          <a:blip r:embed="rId4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63613" y="427038"/>
            <a:ext cx="6408737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1"/>
                </a:solidFill>
              </a:rPr>
              <a:t>SROVNÁNÍ CEN V PRAZE A KRAJSKÝCH MĚSTECH 2013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8435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755576" y="1988840"/>
          <a:ext cx="75819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2268538" y="6237288"/>
            <a:ext cx="463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rebuchet MS" pitchFamily="34" charset="0"/>
              </a:rPr>
              <a:t>* </a:t>
            </a:r>
            <a:r>
              <a:rPr lang="en-US" sz="1200" i="1">
                <a:latin typeface="Trebuchet MS" pitchFamily="34" charset="0"/>
              </a:rPr>
              <a:t>Předpoklad inflačního navýšení v ostatních krajským městech</a:t>
            </a:r>
          </a:p>
        </p:txBody>
      </p:sp>
      <p:pic>
        <p:nvPicPr>
          <p:cNvPr id="18438" name="Obrázek 7"/>
          <p:cNvPicPr>
            <a:picLocks noChangeAspect="1"/>
          </p:cNvPicPr>
          <p:nvPr/>
        </p:nvPicPr>
        <p:blipFill>
          <a:blip r:embed="rId4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30163" y="-19050"/>
            <a:ext cx="9174163" cy="8556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963613" y="427038"/>
            <a:ext cx="6408737" cy="6985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1"/>
                </a:solidFill>
              </a:rPr>
              <a:t>Závěr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9459" name="Picture 2" descr="http://www.tsk-praha.cz/wps/wcm/connect/6a069600442765d6aaf9af789cfb7884/Praha_logo.gif?MOD=AJPE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19063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1908175" y="3284538"/>
            <a:ext cx="5559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Trebuchet MS" pitchFamily="34" charset="0"/>
              </a:rPr>
              <a:t>Děkujeme za pozornost</a:t>
            </a:r>
          </a:p>
        </p:txBody>
      </p:sp>
      <p:pic>
        <p:nvPicPr>
          <p:cNvPr id="19461" name="Obrázek 7"/>
          <p:cNvPicPr>
            <a:picLocks noChangeAspect="1"/>
          </p:cNvPicPr>
          <p:nvPr/>
        </p:nvPicPr>
        <p:blipFill>
          <a:blip r:embed="rId3"/>
          <a:srcRect l="11729" t="22087" r="10107" b="21416"/>
          <a:stretch>
            <a:fillRect/>
          </a:stretch>
        </p:blipFill>
        <p:spPr bwMode="auto">
          <a:xfrm>
            <a:off x="7731125" y="6169025"/>
            <a:ext cx="13049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</TotalTime>
  <Words>152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Trebuchet MS</vt:lpstr>
      <vt:lpstr>Georgia</vt:lpstr>
      <vt:lpstr>Calibri</vt:lpstr>
      <vt:lpstr>Wingdings</vt:lpstr>
      <vt:lpstr>Aerodynamika</vt:lpstr>
      <vt:lpstr>Aerodynamika</vt:lpstr>
      <vt:lpstr>Aerodynamika</vt:lpstr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Žejdlík Petr</dc:creator>
  <cp:lastModifiedBy>m000xm7867</cp:lastModifiedBy>
  <cp:revision>13</cp:revision>
  <cp:lastPrinted>2012-12-11T08:38:53Z</cp:lastPrinted>
  <dcterms:created xsi:type="dcterms:W3CDTF">2012-12-10T14:57:43Z</dcterms:created>
  <dcterms:modified xsi:type="dcterms:W3CDTF">2012-12-11T13:39:52Z</dcterms:modified>
</cp:coreProperties>
</file>