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60" r:id="rId4"/>
    <p:sldId id="258" r:id="rId5"/>
    <p:sldId id="259" r:id="rId6"/>
    <p:sldId id="261" r:id="rId7"/>
    <p:sldId id="262" r:id="rId8"/>
  </p:sldIdLst>
  <p:sldSz cx="9144000" cy="6858000" type="screen4x3"/>
  <p:notesSz cx="6797675" cy="9928225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4" d="100"/>
          <a:sy n="94" d="100"/>
        </p:scale>
        <p:origin x="-150" y="21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Workbook1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Workbook1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cs-CZ"/>
  <c:style val="18"/>
  <c:chart>
    <c:plotArea>
      <c:layout/>
      <c:barChart>
        <c:barDir val="col"/>
        <c:grouping val="stacked"/>
        <c:ser>
          <c:idx val="0"/>
          <c:order val="0"/>
          <c:spPr>
            <a:solidFill>
              <a:schemeClr val="accent1">
                <a:lumMod val="75000"/>
              </a:schemeClr>
            </a:solidFill>
            <a:scene3d>
              <a:camera prst="orthographicFront"/>
              <a:lightRig rig="threePt" dir="t"/>
            </a:scene3d>
            <a:sp3d>
              <a:bevelT prst="convex"/>
            </a:sp3d>
          </c:spPr>
          <c:dPt>
            <c:idx val="1"/>
            <c:spPr>
              <a:solidFill>
                <a:srgbClr val="FF0000"/>
              </a:solidFill>
              <a:scene3d>
                <a:camera prst="orthographicFront"/>
                <a:lightRig rig="threePt" dir="t"/>
              </a:scene3d>
              <a:sp3d>
                <a:bevelT prst="convex"/>
              </a:sp3d>
            </c:spPr>
          </c:dPt>
          <c:dLbls>
            <c:dLbl>
              <c:idx val="0"/>
              <c:layout>
                <c:manualLayout>
                  <c:x val="1.6750418760468927E-3"/>
                  <c:y val="-0.30634719488189027"/>
                </c:manualLayout>
              </c:layout>
              <c:dLblPos val="ctr"/>
              <c:showVal val="1"/>
            </c:dLbl>
            <c:dLbl>
              <c:idx val="1"/>
              <c:layout>
                <c:manualLayout>
                  <c:x val="1.5354373155401067E-17"/>
                  <c:y val="-0.3117025098425204"/>
                </c:manualLayout>
              </c:layout>
              <c:dLblPos val="ctr"/>
              <c:showVal val="1"/>
            </c:dLbl>
            <c:dLbl>
              <c:idx val="2"/>
              <c:layout>
                <c:manualLayout>
                  <c:x val="0"/>
                  <c:y val="-0.31507726377952855"/>
                </c:manualLayout>
              </c:layout>
              <c:dLblPos val="ctr"/>
              <c:showVal val="1"/>
            </c:dLbl>
            <c:dLbl>
              <c:idx val="3"/>
              <c:layout>
                <c:manualLayout>
                  <c:x val="-1.6750418760469324E-3"/>
                  <c:y val="-0.31446407480315042"/>
                </c:manualLayout>
              </c:layout>
              <c:dLblPos val="ctr"/>
              <c:showVal val="1"/>
            </c:dLbl>
            <c:dLbl>
              <c:idx val="4"/>
              <c:layout>
                <c:manualLayout>
                  <c:x val="1.6750418760469027E-3"/>
                  <c:y val="-0.31158612204724462"/>
                </c:manualLayout>
              </c:layout>
              <c:dLblPos val="ctr"/>
              <c:showVal val="1"/>
            </c:dLbl>
            <c:dLbl>
              <c:idx val="5"/>
              <c:layout>
                <c:manualLayout>
                  <c:x val="0"/>
                  <c:y val="-0.32101156496063044"/>
                </c:manualLayout>
              </c:layout>
              <c:dLblPos val="ctr"/>
              <c:showVal val="1"/>
            </c:dLbl>
            <c:dLbl>
              <c:idx val="6"/>
              <c:layout>
                <c:manualLayout>
                  <c:x val="-1.6750418760469623E-3"/>
                  <c:y val="-0.35320939960629899"/>
                </c:manualLayout>
              </c:layout>
              <c:dLblPos val="ctr"/>
              <c:showVal val="1"/>
            </c:dLbl>
            <c:dLbl>
              <c:idx val="7"/>
              <c:layout>
                <c:manualLayout>
                  <c:x val="-3.3500837520938622E-3"/>
                  <c:y val="-0.35473302165354276"/>
                </c:manualLayout>
              </c:layout>
              <c:dLblPos val="ctr"/>
              <c:showVal val="1"/>
            </c:dLbl>
            <c:dLbl>
              <c:idx val="8"/>
              <c:layout>
                <c:manualLayout>
                  <c:x val="0"/>
                  <c:y val="-0.35905684055118076"/>
                </c:manualLayout>
              </c:layout>
              <c:dLblPos val="ctr"/>
              <c:showVal val="1"/>
            </c:dLbl>
            <c:dLbl>
              <c:idx val="9"/>
              <c:layout>
                <c:manualLayout>
                  <c:x val="-1.2283498524320849E-16"/>
                  <c:y val="-0.3644101870078747"/>
                </c:manualLayout>
              </c:layout>
              <c:dLblPos val="ctr"/>
              <c:showVal val="1"/>
            </c:dLbl>
            <c:dLbl>
              <c:idx val="10"/>
              <c:layout>
                <c:manualLayout>
                  <c:x val="0"/>
                  <c:y val="-0.38763090551181134"/>
                </c:manualLayout>
              </c:layout>
              <c:dLblPos val="ctr"/>
              <c:showVal val="1"/>
            </c:dLbl>
            <c:dLbl>
              <c:idx val="11"/>
              <c:layout>
                <c:manualLayout>
                  <c:x val="0"/>
                  <c:y val="-0.38771333661417301"/>
                </c:manualLayout>
              </c:layout>
              <c:dLblPos val="ctr"/>
              <c:showVal val="1"/>
            </c:dLbl>
            <c:dLbl>
              <c:idx val="12"/>
              <c:layout>
                <c:manualLayout>
                  <c:x val="-1.2283498524320849E-16"/>
                  <c:y val="-0.39083833661417328"/>
                </c:manualLayout>
              </c:layout>
              <c:dLblPos val="ctr"/>
              <c:showVal val="1"/>
            </c:dLbl>
            <c:dLbl>
              <c:idx val="13"/>
              <c:layout>
                <c:manualLayout>
                  <c:x val="1.2283498524320849E-16"/>
                  <c:y val="-0.38833095472440943"/>
                </c:manualLayout>
              </c:layout>
              <c:dLblPos val="ctr"/>
              <c:showVal val="1"/>
            </c:dLbl>
            <c:dLbl>
              <c:idx val="14"/>
              <c:layout>
                <c:manualLayout>
                  <c:x val="-1.2283498524320849E-16"/>
                  <c:y val="-0.39170300196850427"/>
                </c:manualLayout>
              </c:layout>
              <c:dLblPos val="ctr"/>
              <c:showVal val="1"/>
            </c:dLbl>
            <c:txPr>
              <a:bodyPr/>
              <a:lstStyle/>
              <a:p>
                <a:pPr>
                  <a:defRPr sz="1200" b="1" i="0">
                    <a:solidFill>
                      <a:schemeClr val="tx1"/>
                    </a:solidFill>
                  </a:defRPr>
                </a:pPr>
                <a:endParaRPr lang="cs-CZ"/>
              </a:p>
            </c:txPr>
            <c:dLblPos val="inEnd"/>
            <c:showVal val="1"/>
          </c:dLbls>
          <c:cat>
            <c:strRef>
              <c:f>Sheet1!$B$3:$B$17</c:f>
              <c:strCache>
                <c:ptCount val="15"/>
                <c:pt idx="0">
                  <c:v>Brno</c:v>
                </c:pt>
                <c:pt idx="1">
                  <c:v>Praha</c:v>
                </c:pt>
                <c:pt idx="2">
                  <c:v>Ostrava I</c:v>
                </c:pt>
                <c:pt idx="3">
                  <c:v>Č. Budějovice</c:v>
                </c:pt>
                <c:pt idx="4">
                  <c:v>Ostrava II</c:v>
                </c:pt>
                <c:pt idx="5">
                  <c:v>Karlovy Vary</c:v>
                </c:pt>
                <c:pt idx="6">
                  <c:v>Olomouc</c:v>
                </c:pt>
                <c:pt idx="7">
                  <c:v>Jihlava</c:v>
                </c:pt>
                <c:pt idx="8">
                  <c:v>Pardubice</c:v>
                </c:pt>
                <c:pt idx="9">
                  <c:v>Hradec Králové</c:v>
                </c:pt>
                <c:pt idx="10">
                  <c:v>Zlín</c:v>
                </c:pt>
                <c:pt idx="11">
                  <c:v>Ústí nad Labem</c:v>
                </c:pt>
                <c:pt idx="12">
                  <c:v>Liberec</c:v>
                </c:pt>
                <c:pt idx="13">
                  <c:v>Plzeň I</c:v>
                </c:pt>
                <c:pt idx="14">
                  <c:v>Plzeň II</c:v>
                </c:pt>
              </c:strCache>
            </c:strRef>
          </c:cat>
          <c:val>
            <c:numRef>
              <c:f>Sheet1!$C$3:$C$17</c:f>
              <c:numCache>
                <c:formatCode>0.00</c:formatCode>
                <c:ptCount val="15"/>
                <c:pt idx="0">
                  <c:v>56.403508771929857</c:v>
                </c:pt>
                <c:pt idx="1">
                  <c:v>58.21</c:v>
                </c:pt>
                <c:pt idx="2">
                  <c:v>58.263157894736864</c:v>
                </c:pt>
                <c:pt idx="3">
                  <c:v>58.798245614035146</c:v>
                </c:pt>
                <c:pt idx="4">
                  <c:v>58.850877192982388</c:v>
                </c:pt>
                <c:pt idx="5">
                  <c:v>60.192982456140356</c:v>
                </c:pt>
                <c:pt idx="6">
                  <c:v>66.385964912280627</c:v>
                </c:pt>
                <c:pt idx="7">
                  <c:v>66.71052631578948</c:v>
                </c:pt>
                <c:pt idx="8">
                  <c:v>67.631578947368411</c:v>
                </c:pt>
                <c:pt idx="9">
                  <c:v>68.771929824561411</c:v>
                </c:pt>
                <c:pt idx="10">
                  <c:v>73.05263157894737</c:v>
                </c:pt>
                <c:pt idx="11">
                  <c:v>73.070175438596365</c:v>
                </c:pt>
                <c:pt idx="12">
                  <c:v>73.070175438596365</c:v>
                </c:pt>
                <c:pt idx="13">
                  <c:v>73.201754385964904</c:v>
                </c:pt>
                <c:pt idx="14">
                  <c:v>73.254385964912359</c:v>
                </c:pt>
              </c:numCache>
            </c:numRef>
          </c:val>
        </c:ser>
        <c:overlap val="100"/>
        <c:axId val="36741120"/>
        <c:axId val="36742656"/>
      </c:barChart>
      <c:catAx>
        <c:axId val="36741120"/>
        <c:scaling>
          <c:orientation val="minMax"/>
        </c:scaling>
        <c:axPos val="b"/>
        <c:tickLblPos val="nextTo"/>
        <c:txPr>
          <a:bodyPr/>
          <a:lstStyle/>
          <a:p>
            <a:pPr>
              <a:defRPr sz="1200" b="1" i="0"/>
            </a:pPr>
            <a:endParaRPr lang="cs-CZ"/>
          </a:p>
        </c:txPr>
        <c:crossAx val="36742656"/>
        <c:crosses val="autoZero"/>
        <c:auto val="1"/>
        <c:lblAlgn val="ctr"/>
        <c:lblOffset val="100"/>
      </c:catAx>
      <c:valAx>
        <c:axId val="36742656"/>
        <c:scaling>
          <c:orientation val="minMax"/>
        </c:scaling>
        <c:axPos val="l"/>
        <c:majorGridlines/>
        <c:numFmt formatCode="0.00" sourceLinked="1"/>
        <c:tickLblPos val="nextTo"/>
        <c:crossAx val="36741120"/>
        <c:crosses val="autoZero"/>
        <c:crossBetween val="between"/>
      </c:valAx>
    </c:plotArea>
    <c:plotVisOnly val="1"/>
    <c:dispBlanksAs val="gap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cs-CZ"/>
  <c:style val="18"/>
  <c:chart>
    <c:plotArea>
      <c:layout/>
      <c:barChart>
        <c:barDir val="col"/>
        <c:grouping val="stacked"/>
        <c:ser>
          <c:idx val="0"/>
          <c:order val="0"/>
          <c:spPr>
            <a:solidFill>
              <a:srgbClr val="0000FF"/>
            </a:solidFill>
            <a:scene3d>
              <a:camera prst="orthographicFront"/>
              <a:lightRig rig="threePt" dir="t"/>
            </a:scene3d>
            <a:sp3d>
              <a:bevelT prst="convex"/>
            </a:sp3d>
          </c:spPr>
          <c:dPt>
            <c:idx val="5"/>
            <c:spPr>
              <a:solidFill>
                <a:srgbClr val="FF0000"/>
              </a:solidFill>
              <a:scene3d>
                <a:camera prst="orthographicFront"/>
                <a:lightRig rig="threePt" dir="t"/>
              </a:scene3d>
              <a:sp3d>
                <a:bevelT prst="convex"/>
              </a:sp3d>
            </c:spPr>
          </c:dPt>
          <c:dLbls>
            <c:dLbl>
              <c:idx val="0"/>
              <c:layout>
                <c:manualLayout>
                  <c:x val="1.6750418760468923E-3"/>
                  <c:y val="-0.30634719488189027"/>
                </c:manualLayout>
              </c:layout>
              <c:dLblPos val="ctr"/>
              <c:showVal val="1"/>
            </c:dLbl>
            <c:dLbl>
              <c:idx val="1"/>
              <c:layout>
                <c:manualLayout>
                  <c:x val="1.5354373155401064E-17"/>
                  <c:y val="-0.3117025098425204"/>
                </c:manualLayout>
              </c:layout>
              <c:dLblPos val="ctr"/>
              <c:showVal val="1"/>
            </c:dLbl>
            <c:dLbl>
              <c:idx val="2"/>
              <c:layout>
                <c:manualLayout>
                  <c:x val="0"/>
                  <c:y val="-0.31507726377952855"/>
                </c:manualLayout>
              </c:layout>
              <c:dLblPos val="ctr"/>
              <c:showVal val="1"/>
            </c:dLbl>
            <c:dLbl>
              <c:idx val="3"/>
              <c:layout>
                <c:manualLayout>
                  <c:x val="-1.6750418760469324E-3"/>
                  <c:y val="-0.31446407480315042"/>
                </c:manualLayout>
              </c:layout>
              <c:dLblPos val="ctr"/>
              <c:showVal val="1"/>
            </c:dLbl>
            <c:dLbl>
              <c:idx val="4"/>
              <c:layout>
                <c:manualLayout>
                  <c:x val="1.6750418760469018E-3"/>
                  <c:y val="-0.31158612204724462"/>
                </c:manualLayout>
              </c:layout>
              <c:dLblPos val="ctr"/>
              <c:showVal val="1"/>
            </c:dLbl>
            <c:dLbl>
              <c:idx val="5"/>
              <c:layout>
                <c:manualLayout>
                  <c:x val="0"/>
                  <c:y val="-0.32101156496063044"/>
                </c:manualLayout>
              </c:layout>
              <c:dLblPos val="ctr"/>
              <c:showVal val="1"/>
            </c:dLbl>
            <c:dLbl>
              <c:idx val="6"/>
              <c:layout>
                <c:manualLayout>
                  <c:x val="-1.6750418760469621E-3"/>
                  <c:y val="-0.35320939960629899"/>
                </c:manualLayout>
              </c:layout>
              <c:dLblPos val="ctr"/>
              <c:showVal val="1"/>
            </c:dLbl>
            <c:dLbl>
              <c:idx val="7"/>
              <c:layout>
                <c:manualLayout>
                  <c:x val="-3.3500837520938622E-3"/>
                  <c:y val="-0.35473302165354276"/>
                </c:manualLayout>
              </c:layout>
              <c:dLblPos val="ctr"/>
              <c:showVal val="1"/>
            </c:dLbl>
            <c:dLbl>
              <c:idx val="8"/>
              <c:layout>
                <c:manualLayout>
                  <c:x val="0"/>
                  <c:y val="-0.35905684055118076"/>
                </c:manualLayout>
              </c:layout>
              <c:dLblPos val="ctr"/>
              <c:showVal val="1"/>
            </c:dLbl>
            <c:dLbl>
              <c:idx val="9"/>
              <c:layout>
                <c:manualLayout>
                  <c:x val="-1.2283498524320844E-16"/>
                  <c:y val="-0.3644101870078747"/>
                </c:manualLayout>
              </c:layout>
              <c:dLblPos val="ctr"/>
              <c:showVal val="1"/>
            </c:dLbl>
            <c:dLbl>
              <c:idx val="10"/>
              <c:layout>
                <c:manualLayout>
                  <c:x val="0"/>
                  <c:y val="-0.38763090551181134"/>
                </c:manualLayout>
              </c:layout>
              <c:dLblPos val="ctr"/>
              <c:showVal val="1"/>
            </c:dLbl>
            <c:dLbl>
              <c:idx val="11"/>
              <c:layout>
                <c:manualLayout>
                  <c:x val="0"/>
                  <c:y val="-0.38771333661417301"/>
                </c:manualLayout>
              </c:layout>
              <c:dLblPos val="ctr"/>
              <c:showVal val="1"/>
            </c:dLbl>
            <c:dLbl>
              <c:idx val="12"/>
              <c:layout>
                <c:manualLayout>
                  <c:x val="-1.2283498524320844E-16"/>
                  <c:y val="-0.39083833661417328"/>
                </c:manualLayout>
              </c:layout>
              <c:dLblPos val="ctr"/>
              <c:showVal val="1"/>
            </c:dLbl>
            <c:dLbl>
              <c:idx val="13"/>
              <c:layout>
                <c:manualLayout>
                  <c:x val="1.2283498524320844E-16"/>
                  <c:y val="-0.38833095472440943"/>
                </c:manualLayout>
              </c:layout>
              <c:dLblPos val="ctr"/>
              <c:showVal val="1"/>
            </c:dLbl>
            <c:dLbl>
              <c:idx val="14"/>
              <c:layout>
                <c:manualLayout>
                  <c:x val="-1.2283498524320844E-16"/>
                  <c:y val="-0.39170300196850427"/>
                </c:manualLayout>
              </c:layout>
              <c:dLblPos val="ctr"/>
              <c:showVal val="1"/>
            </c:dLbl>
            <c:txPr>
              <a:bodyPr/>
              <a:lstStyle/>
              <a:p>
                <a:pPr>
                  <a:defRPr sz="1200" b="1" i="0">
                    <a:solidFill>
                      <a:schemeClr val="tx1"/>
                    </a:solidFill>
                  </a:defRPr>
                </a:pPr>
                <a:endParaRPr lang="cs-CZ"/>
              </a:p>
            </c:txPr>
            <c:dLblPos val="inEnd"/>
            <c:showVal val="1"/>
          </c:dLbls>
          <c:cat>
            <c:strRef>
              <c:f>Sheet1!$B$28:$B$42</c:f>
              <c:strCache>
                <c:ptCount val="15"/>
                <c:pt idx="0">
                  <c:v>Brno</c:v>
                </c:pt>
                <c:pt idx="1">
                  <c:v>Ostrava I</c:v>
                </c:pt>
                <c:pt idx="2">
                  <c:v>Č. Budějovice</c:v>
                </c:pt>
                <c:pt idx="3">
                  <c:v>Ostrava II</c:v>
                </c:pt>
                <c:pt idx="4">
                  <c:v>Karlovy Vary</c:v>
                </c:pt>
                <c:pt idx="5">
                  <c:v>Praha</c:v>
                </c:pt>
                <c:pt idx="6">
                  <c:v>Olomouc</c:v>
                </c:pt>
                <c:pt idx="7">
                  <c:v>Jihlava</c:v>
                </c:pt>
                <c:pt idx="8">
                  <c:v>Pardubice</c:v>
                </c:pt>
                <c:pt idx="9">
                  <c:v>Hradec Králové</c:v>
                </c:pt>
                <c:pt idx="10">
                  <c:v>Zlín</c:v>
                </c:pt>
                <c:pt idx="11">
                  <c:v>Ústí nad Labem</c:v>
                </c:pt>
                <c:pt idx="12">
                  <c:v>Liberec</c:v>
                </c:pt>
                <c:pt idx="13">
                  <c:v>Plzeň I</c:v>
                </c:pt>
                <c:pt idx="14">
                  <c:v>Plzeň II</c:v>
                </c:pt>
              </c:strCache>
            </c:strRef>
          </c:cat>
          <c:val>
            <c:numRef>
              <c:f>Sheet1!$C$28:$C$42</c:f>
              <c:numCache>
                <c:formatCode>0.00</c:formatCode>
                <c:ptCount val="15"/>
                <c:pt idx="0">
                  <c:v>58.321228070175437</c:v>
                </c:pt>
                <c:pt idx="1">
                  <c:v>60.244105263157913</c:v>
                </c:pt>
                <c:pt idx="2">
                  <c:v>60.797385964912301</c:v>
                </c:pt>
                <c:pt idx="3">
                  <c:v>60.851807017543777</c:v>
                </c:pt>
                <c:pt idx="4">
                  <c:v>62.239543859649125</c:v>
                </c:pt>
                <c:pt idx="5">
                  <c:v>64.653846999999928</c:v>
                </c:pt>
                <c:pt idx="6">
                  <c:v>68.643087719298251</c:v>
                </c:pt>
                <c:pt idx="7">
                  <c:v>68.978684210526225</c:v>
                </c:pt>
                <c:pt idx="8">
                  <c:v>69.931052631578964</c:v>
                </c:pt>
                <c:pt idx="9">
                  <c:v>71.110175438596428</c:v>
                </c:pt>
                <c:pt idx="10">
                  <c:v>75.536421052631468</c:v>
                </c:pt>
                <c:pt idx="11">
                  <c:v>75.554561403508757</c:v>
                </c:pt>
                <c:pt idx="12">
                  <c:v>75.554561403508757</c:v>
                </c:pt>
                <c:pt idx="13">
                  <c:v>75.690614035087734</c:v>
                </c:pt>
                <c:pt idx="14">
                  <c:v>75.745035087719302</c:v>
                </c:pt>
              </c:numCache>
            </c:numRef>
          </c:val>
        </c:ser>
        <c:overlap val="100"/>
        <c:axId val="40733312"/>
        <c:axId val="36815616"/>
      </c:barChart>
      <c:catAx>
        <c:axId val="40733312"/>
        <c:scaling>
          <c:orientation val="minMax"/>
        </c:scaling>
        <c:axPos val="b"/>
        <c:tickLblPos val="nextTo"/>
        <c:txPr>
          <a:bodyPr/>
          <a:lstStyle/>
          <a:p>
            <a:pPr>
              <a:defRPr sz="1200" b="1" i="0"/>
            </a:pPr>
            <a:endParaRPr lang="cs-CZ"/>
          </a:p>
        </c:txPr>
        <c:crossAx val="36815616"/>
        <c:crosses val="autoZero"/>
        <c:auto val="1"/>
        <c:lblAlgn val="ctr"/>
        <c:lblOffset val="100"/>
      </c:catAx>
      <c:valAx>
        <c:axId val="36815616"/>
        <c:scaling>
          <c:orientation val="minMax"/>
        </c:scaling>
        <c:axPos val="l"/>
        <c:majorGridlines/>
        <c:numFmt formatCode="0.00" sourceLinked="1"/>
        <c:tickLblPos val="nextTo"/>
        <c:crossAx val="40733312"/>
        <c:crosses val="autoZero"/>
        <c:crossBetween val="between"/>
      </c:valAx>
    </c:plotArea>
    <c:plotVisOnly val="1"/>
    <c:dispBlanksAs val="gap"/>
  </c:chart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" name="Rectangle 12"/>
          <p:cNvSpPr/>
          <p:nvPr/>
        </p:nvSpPr>
        <p:spPr>
          <a:xfrm>
            <a:off x="0" y="2652713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/>
          <a:lstStyle>
            <a:lvl1pPr marL="640080" indent="-457200" algn="l">
              <a:defRPr sz="54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9A8D6F-7671-4053-AAD6-12A2E6C395E8}" type="datetimeFigureOut">
              <a:rPr lang="cs-CZ"/>
              <a:pPr>
                <a:defRPr/>
              </a:pPr>
              <a:t>11.12.2012</a:t>
            </a:fld>
            <a:endParaRPr lang="cs-CZ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4D535A-ECE8-4748-A9FD-D29A8BFD189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EE9413-8391-4898-9E3B-EDA0AFA93961}" type="datetimeFigureOut">
              <a:rPr lang="cs-CZ"/>
              <a:pPr>
                <a:defRPr/>
              </a:pPr>
              <a:t>11.12.2012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17CAB6-996D-4592-8944-5156BECE9D7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00427F-E3F2-4463-84A5-9E92FE046350}" type="datetimeFigureOut">
              <a:rPr lang="cs-CZ"/>
              <a:pPr>
                <a:defRPr/>
              </a:pPr>
              <a:t>11.12.2012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B3EAC6-80E5-414A-ADFA-3798DA69E8F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8D60BC-FF12-41D4-8B48-76017539CF10}" type="datetimeFigureOut">
              <a:rPr lang="cs-CZ"/>
              <a:pPr>
                <a:defRPr/>
              </a:pPr>
              <a:t>11.12.2012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DD54A1-A746-40A3-AFD7-CBA7124F180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" name="Rectangle 8"/>
          <p:cNvSpPr/>
          <p:nvPr/>
        </p:nvSpPr>
        <p:spPr>
          <a:xfrm>
            <a:off x="0" y="2652713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D69292-2040-4B96-A34E-6F57422BC296}" type="datetimeFigureOut">
              <a:rPr lang="cs-CZ"/>
              <a:pPr>
                <a:defRPr/>
              </a:pPr>
              <a:t>11.12.2012</a:t>
            </a:fld>
            <a:endParaRPr lang="cs-CZ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562B20-030B-4C5B-8660-9F3406EC494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D9BC96-963B-490A-9834-EF49F2A379AB}" type="datetimeFigureOut">
              <a:rPr lang="cs-CZ"/>
              <a:pPr>
                <a:defRPr/>
              </a:pPr>
              <a:t>11.12.2012</a:t>
            </a:fld>
            <a:endParaRPr lang="cs-CZ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0305A4-5945-43AF-9957-A5E1150F20F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8A1C3E-34D5-40BD-8155-403069ED8A79}" type="datetimeFigureOut">
              <a:rPr lang="cs-CZ"/>
              <a:pPr>
                <a:defRPr/>
              </a:pPr>
              <a:t>11.12.2012</a:t>
            </a:fld>
            <a:endParaRPr lang="cs-CZ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BA468E-42A6-479D-B5BD-1C2CEB661EA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411CEF-7633-45D4-BFF4-9C6751948E23}" type="datetimeFigureOut">
              <a:rPr lang="cs-CZ"/>
              <a:pPr>
                <a:defRPr/>
              </a:pPr>
              <a:t>11.12.2012</a:t>
            </a:fld>
            <a:endParaRPr lang="cs-CZ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66BD6E-FD61-4D71-896A-7AB1D47BB05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16D307-6BC0-4A09-A5B1-23C2571D3725}" type="datetimeFigureOut">
              <a:rPr lang="cs-CZ"/>
              <a:pPr>
                <a:defRPr/>
              </a:pPr>
              <a:t>11.12.2012</a:t>
            </a:fld>
            <a:endParaRPr lang="cs-CZ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8AF2E5-2F4C-43C5-81CE-C3AD422936A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/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69B7D4-70E6-4495-9D85-0D6B9F7237A8}" type="datetimeFigureOut">
              <a:rPr lang="cs-CZ"/>
              <a:pPr>
                <a:defRPr/>
              </a:pPr>
              <a:t>11.12.2012</a:t>
            </a:fld>
            <a:endParaRPr lang="cs-CZ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F05F88-A635-4E90-A7D0-C41CDF4389D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" name="Rectangle 9"/>
          <p:cNvSpPr/>
          <p:nvPr/>
        </p:nvSpPr>
        <p:spPr>
          <a:xfrm>
            <a:off x="0" y="2652713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 rtlCol="0"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s-CZ" noProof="0" smtClean="0"/>
              <a:t>Kliknutím na ikonu přidáte obrázek.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/>
          <a:lstStyle>
            <a:lvl1pPr algn="l">
              <a:defRPr sz="4600" b="1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CE3F36-B948-4AF9-B986-1007239A63F1}" type="datetimeFigureOut">
              <a:rPr lang="cs-CZ"/>
              <a:pPr>
                <a:defRPr/>
              </a:pPr>
              <a:t>11.12.2012</a:t>
            </a:fld>
            <a:endParaRPr lang="cs-CZ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AA6B15-74DA-4F7D-820E-96C23955635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725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875" y="4371975"/>
            <a:ext cx="6511925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103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143000" y="731838"/>
            <a:ext cx="6400800" cy="3475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24EDB07E-00DC-43F4-8757-3D46D848DB1D}" type="datetimeFigureOut">
              <a:rPr lang="cs-CZ"/>
              <a:pPr>
                <a:defRPr/>
              </a:pPr>
              <a:t>11.12.2012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172200"/>
            <a:ext cx="3352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05F70842-8A5A-473E-8D2D-3189808DFFF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3" r:id="rId2"/>
    <p:sldLayoutId id="2147483685" r:id="rId3"/>
    <p:sldLayoutId id="2147483682" r:id="rId4"/>
    <p:sldLayoutId id="2147483681" r:id="rId5"/>
    <p:sldLayoutId id="2147483680" r:id="rId6"/>
    <p:sldLayoutId id="2147483679" r:id="rId7"/>
    <p:sldLayoutId id="2147483678" r:id="rId8"/>
    <p:sldLayoutId id="2147483686" r:id="rId9"/>
    <p:sldLayoutId id="2147483677" r:id="rId10"/>
    <p:sldLayoutId id="2147483676" r:id="rId11"/>
  </p:sldLayoutIdLst>
  <p:timing>
    <p:tnLst>
      <p:par>
        <p:cTn id="1" dur="indefinite" restart="never" nodeType="tmRoot"/>
      </p:par>
    </p:tnLst>
  </p:timing>
  <p:txStyles>
    <p:titleStyle>
      <a:lvl1pPr marL="319088" indent="-319088" algn="r" rtl="0" eaLnBrk="0" fontAlgn="base" hangingPunct="0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marL="319088" indent="-319088" algn="r" rtl="0" eaLnBrk="0" fontAlgn="base" hangingPunct="0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2pPr>
      <a:lvl3pPr marL="319088" indent="-319088" algn="r" rtl="0" eaLnBrk="0" fontAlgn="base" hangingPunct="0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3pPr>
      <a:lvl4pPr marL="319088" indent="-319088" algn="r" rtl="0" eaLnBrk="0" fontAlgn="base" hangingPunct="0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4pPr>
      <a:lvl5pPr marL="319088" indent="-319088" algn="r" rtl="0" eaLnBrk="0" fontAlgn="base" hangingPunct="0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563" algn="l" rtl="0" eaLnBrk="0" fontAlgn="base" hangingPunct="0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sz="2200" kern="1200">
          <a:solidFill>
            <a:srgbClr val="404040"/>
          </a:solidFill>
          <a:latin typeface="+mn-lt"/>
          <a:ea typeface="+mn-ea"/>
          <a:cs typeface="+mn-cs"/>
        </a:defRPr>
      </a:lvl1pPr>
      <a:lvl2pPr marL="547688" indent="-182563" algn="l" rtl="0" eaLnBrk="0" fontAlgn="base" hangingPunct="0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sz="2000" kern="1200">
          <a:solidFill>
            <a:srgbClr val="404040"/>
          </a:solidFill>
          <a:latin typeface="+mn-lt"/>
          <a:ea typeface="+mn-ea"/>
          <a:cs typeface="+mn-cs"/>
        </a:defRPr>
      </a:lvl2pPr>
      <a:lvl3pPr marL="822325" indent="-182563" algn="l" rtl="0" eaLnBrk="0" fontAlgn="base" hangingPunct="0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kern="1200">
          <a:solidFill>
            <a:srgbClr val="404040"/>
          </a:solidFill>
          <a:latin typeface="+mn-lt"/>
          <a:ea typeface="+mn-ea"/>
          <a:cs typeface="+mn-cs"/>
        </a:defRPr>
      </a:lvl3pPr>
      <a:lvl4pPr marL="1096963" indent="-182563" algn="l" rtl="0" eaLnBrk="0" fontAlgn="base" hangingPunct="0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sz="1600" kern="1200">
          <a:solidFill>
            <a:srgbClr val="404040"/>
          </a:solidFill>
          <a:latin typeface="+mn-lt"/>
          <a:ea typeface="+mn-ea"/>
          <a:cs typeface="+mn-cs"/>
        </a:defRPr>
      </a:lvl4pPr>
      <a:lvl5pPr marL="1389063" indent="-182563" algn="l" rtl="0" eaLnBrk="0" fontAlgn="base" hangingPunct="0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sz="1400" kern="1200">
          <a:solidFill>
            <a:srgbClr val="404040"/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3" name="Picture 2" descr="http://www.tsk-praha.cz/wps/wcm/connect/6a069600442765d6aaf9af789cfb7884/Praha_logo.gif?MOD=AJPERE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76375" y="1052513"/>
            <a:ext cx="1819275" cy="1820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Obdélník 6"/>
          <p:cNvSpPr/>
          <p:nvPr/>
        </p:nvSpPr>
        <p:spPr>
          <a:xfrm>
            <a:off x="-9525" y="3789363"/>
            <a:ext cx="9153525" cy="1079500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2400" b="1" dirty="0"/>
              <a:t>Ceny vodného a stočného v Praze pro rok 2013</a:t>
            </a:r>
          </a:p>
        </p:txBody>
      </p:sp>
      <p:sp>
        <p:nvSpPr>
          <p:cNvPr id="6" name="Zaoblený obdélník 5"/>
          <p:cNvSpPr/>
          <p:nvPr/>
        </p:nvSpPr>
        <p:spPr>
          <a:xfrm>
            <a:off x="1692275" y="4816475"/>
            <a:ext cx="5832475" cy="628650"/>
          </a:xfrm>
          <a:prstGeom prst="roundRect">
            <a:avLst/>
          </a:prstGeom>
          <a:solidFill>
            <a:schemeClr val="bg2">
              <a:lumMod val="25000"/>
            </a:schemeClr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dirty="0"/>
              <a:t>Radek Lohynský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1600" dirty="0"/>
              <a:t>radní hl. m. Prahy pro oblast životního prostředí</a:t>
            </a:r>
          </a:p>
        </p:txBody>
      </p:sp>
      <p:pic>
        <p:nvPicPr>
          <p:cNvPr id="13316" name="Obrázek 2"/>
          <p:cNvPicPr>
            <a:picLocks noChangeAspect="1"/>
          </p:cNvPicPr>
          <p:nvPr/>
        </p:nvPicPr>
        <p:blipFill>
          <a:blip r:embed="rId3"/>
          <a:srcRect l="11729" t="22087" r="10107" b="21416"/>
          <a:stretch>
            <a:fillRect/>
          </a:stretch>
        </p:blipFill>
        <p:spPr bwMode="auto">
          <a:xfrm>
            <a:off x="5324475" y="1503363"/>
            <a:ext cx="260985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/>
          <p:nvPr/>
        </p:nvSpPr>
        <p:spPr>
          <a:xfrm>
            <a:off x="-30163" y="-19050"/>
            <a:ext cx="9174163" cy="855663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2400" b="1" dirty="0"/>
          </a:p>
        </p:txBody>
      </p:sp>
      <p:sp>
        <p:nvSpPr>
          <p:cNvPr id="6" name="Zaoblený obdélník 5"/>
          <p:cNvSpPr/>
          <p:nvPr/>
        </p:nvSpPr>
        <p:spPr>
          <a:xfrm>
            <a:off x="971550" y="427038"/>
            <a:ext cx="6408738" cy="698500"/>
          </a:xfrm>
          <a:prstGeom prst="roundRect">
            <a:avLst/>
          </a:prstGeom>
          <a:solidFill>
            <a:schemeClr val="bg2">
              <a:lumMod val="25000"/>
            </a:schemeClr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dirty="0"/>
              <a:t>Posun cen vodného a stočného pro rok 2013</a:t>
            </a:r>
          </a:p>
        </p:txBody>
      </p:sp>
      <p:pic>
        <p:nvPicPr>
          <p:cNvPr id="14339" name="Picture 2" descr="http://www.tsk-praha.cz/wps/wcm/connect/6a069600442765d6aaf9af789cfb7884/Praha_logo.gif?MOD=AJPERE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380288" y="119063"/>
            <a:ext cx="1655762" cy="1655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Obdélník 1"/>
          <p:cNvSpPr/>
          <p:nvPr/>
        </p:nvSpPr>
        <p:spPr>
          <a:xfrm>
            <a:off x="900113" y="1628775"/>
            <a:ext cx="6408737" cy="4151313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cs-CZ" sz="2200" dirty="0">
                <a:solidFill>
                  <a:srgbClr val="000000"/>
                </a:solidFill>
                <a:latin typeface="+mn-lt"/>
              </a:rPr>
              <a:t>Na základě dohody mezi:</a:t>
            </a:r>
          </a:p>
          <a:p>
            <a:pPr marL="342900" indent="-342900" fontAlgn="auto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Font typeface="Wingdings" charset="2"/>
              <a:buChar char="Ø"/>
              <a:defRPr/>
            </a:pPr>
            <a:r>
              <a:rPr lang="cs-CZ" sz="2200" b="1" dirty="0">
                <a:solidFill>
                  <a:srgbClr val="000000"/>
                </a:solidFill>
                <a:latin typeface="+mn-lt"/>
              </a:rPr>
              <a:t>HMP </a:t>
            </a:r>
            <a:r>
              <a:rPr lang="cs-CZ" sz="2200" dirty="0">
                <a:solidFill>
                  <a:srgbClr val="000000"/>
                </a:solidFill>
                <a:latin typeface="+mn-lt"/>
              </a:rPr>
              <a:t>– vlastníkem vodohospodářského majetku</a:t>
            </a:r>
          </a:p>
          <a:p>
            <a:pPr marL="342900" indent="-342900" fontAlgn="auto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Font typeface="Wingdings" charset="2"/>
              <a:buChar char="Ø"/>
              <a:defRPr/>
            </a:pPr>
            <a:r>
              <a:rPr lang="cs-CZ" sz="2200" b="1" dirty="0">
                <a:solidFill>
                  <a:srgbClr val="000000"/>
                </a:solidFill>
                <a:latin typeface="+mn-lt"/>
              </a:rPr>
              <a:t>PVK</a:t>
            </a:r>
            <a:r>
              <a:rPr lang="cs-CZ" sz="2200" dirty="0">
                <a:solidFill>
                  <a:srgbClr val="000000"/>
                </a:solidFill>
                <a:latin typeface="+mn-lt"/>
              </a:rPr>
              <a:t> – provozovatelem vodohospodářského majetku </a:t>
            </a:r>
          </a:p>
          <a:p>
            <a:pPr marL="342900" indent="-342900" fontAlgn="auto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Font typeface="Wingdings" charset="2"/>
              <a:buChar char="Ø"/>
              <a:defRPr/>
            </a:pPr>
            <a:r>
              <a:rPr lang="cs-CZ" sz="2200" b="1" dirty="0">
                <a:solidFill>
                  <a:srgbClr val="000000"/>
                </a:solidFill>
                <a:latin typeface="+mn-lt"/>
              </a:rPr>
              <a:t>PVS</a:t>
            </a:r>
            <a:r>
              <a:rPr lang="cs-CZ" sz="2200" dirty="0">
                <a:solidFill>
                  <a:srgbClr val="000000"/>
                </a:solidFill>
                <a:latin typeface="+mn-lt"/>
              </a:rPr>
              <a:t> – správcem vodohospodářského majetku </a:t>
            </a:r>
          </a:p>
          <a:p>
            <a:pPr fontAlgn="auto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cs-CZ" sz="2200" dirty="0">
              <a:solidFill>
                <a:srgbClr val="000000"/>
              </a:solidFill>
              <a:latin typeface="+mn-lt"/>
            </a:endParaRPr>
          </a:p>
          <a:p>
            <a:pPr fontAlgn="auto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cs-CZ" sz="2200" dirty="0">
                <a:solidFill>
                  <a:srgbClr val="000000"/>
                </a:solidFill>
                <a:latin typeface="+mn-lt"/>
              </a:rPr>
              <a:t>Dojde od ledna 2013 k úpravě cen vodného a stočného v hlavním městě Praze o </a:t>
            </a:r>
            <a:r>
              <a:rPr lang="cs-CZ" sz="2200" dirty="0">
                <a:latin typeface="+mn-lt"/>
              </a:rPr>
              <a:t>11,07 %.</a:t>
            </a:r>
          </a:p>
          <a:p>
            <a:pPr fontAlgn="auto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cs-CZ" sz="2200" dirty="0">
                <a:solidFill>
                  <a:srgbClr val="FF0000"/>
                </a:solidFill>
                <a:latin typeface="+mn-lt"/>
              </a:rPr>
              <a:t>                               </a:t>
            </a:r>
            <a:endParaRPr lang="cs-CZ" sz="2800" dirty="0">
              <a:solidFill>
                <a:srgbClr val="FF0000"/>
              </a:solidFill>
              <a:latin typeface="+mn-lt"/>
            </a:endParaRPr>
          </a:p>
        </p:txBody>
      </p:sp>
      <p:pic>
        <p:nvPicPr>
          <p:cNvPr id="14341" name="Obrázek 7"/>
          <p:cNvPicPr>
            <a:picLocks noChangeAspect="1"/>
          </p:cNvPicPr>
          <p:nvPr/>
        </p:nvPicPr>
        <p:blipFill>
          <a:blip r:embed="rId3"/>
          <a:srcRect l="11729" t="22087" r="10107" b="21416"/>
          <a:stretch>
            <a:fillRect/>
          </a:stretch>
        </p:blipFill>
        <p:spPr bwMode="auto">
          <a:xfrm>
            <a:off x="7731125" y="6169025"/>
            <a:ext cx="1304925" cy="50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/>
          <p:nvPr/>
        </p:nvSpPr>
        <p:spPr>
          <a:xfrm>
            <a:off x="-30163" y="-19050"/>
            <a:ext cx="9174163" cy="855663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2400" b="1" dirty="0"/>
          </a:p>
        </p:txBody>
      </p:sp>
      <p:sp>
        <p:nvSpPr>
          <p:cNvPr id="6" name="Zaoblený obdélník 5"/>
          <p:cNvSpPr/>
          <p:nvPr/>
        </p:nvSpPr>
        <p:spPr>
          <a:xfrm>
            <a:off x="971550" y="427038"/>
            <a:ext cx="6408738" cy="698500"/>
          </a:xfrm>
          <a:prstGeom prst="roundRect">
            <a:avLst/>
          </a:prstGeom>
          <a:solidFill>
            <a:schemeClr val="bg2">
              <a:lumMod val="25000"/>
            </a:schemeClr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dirty="0"/>
              <a:t>Parametry cenového posunu</a:t>
            </a:r>
          </a:p>
        </p:txBody>
      </p:sp>
      <p:pic>
        <p:nvPicPr>
          <p:cNvPr id="15363" name="Picture 2" descr="http://www.tsk-praha.cz/wps/wcm/connect/6a069600442765d6aaf9af789cfb7884/Praha_logo.gif?MOD=AJPERE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380288" y="119063"/>
            <a:ext cx="1655762" cy="1655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4" name="Obdélník 1"/>
          <p:cNvSpPr>
            <a:spLocks noChangeArrowheads="1"/>
          </p:cNvSpPr>
          <p:nvPr/>
        </p:nvSpPr>
        <p:spPr bwMode="auto">
          <a:xfrm>
            <a:off x="827088" y="2133600"/>
            <a:ext cx="6408737" cy="3932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85750" indent="-285750">
              <a:lnSpc>
                <a:spcPct val="130000"/>
              </a:lnSpc>
              <a:buFont typeface="Wingdings" pitchFamily="2" charset="2"/>
              <a:buChar char="Ø"/>
            </a:pPr>
            <a:r>
              <a:rPr lang="cs-CZ" sz="2400">
                <a:solidFill>
                  <a:srgbClr val="000000"/>
                </a:solidFill>
                <a:latin typeface="Trebuchet MS" pitchFamily="34" charset="0"/>
              </a:rPr>
              <a:t>Parametrický posun cen vodného a stočného ponižující deficit investic do obnovy a rozvoje vodohospodářského majetku</a:t>
            </a:r>
          </a:p>
          <a:p>
            <a:pPr marL="285750" indent="-285750">
              <a:lnSpc>
                <a:spcPct val="130000"/>
              </a:lnSpc>
              <a:buFont typeface="Wingdings" pitchFamily="2" charset="2"/>
              <a:buChar char="Ø"/>
            </a:pPr>
            <a:r>
              <a:rPr lang="cs-CZ" sz="2400">
                <a:solidFill>
                  <a:srgbClr val="000000"/>
                </a:solidFill>
                <a:latin typeface="Trebuchet MS" pitchFamily="34" charset="0"/>
              </a:rPr>
              <a:t>Absolutní ponížení ziskovosti provozovatele</a:t>
            </a:r>
          </a:p>
          <a:p>
            <a:pPr marL="285750" indent="-285750">
              <a:lnSpc>
                <a:spcPct val="130000"/>
              </a:lnSpc>
              <a:buFont typeface="Wingdings" pitchFamily="2" charset="2"/>
              <a:buChar char="Ø"/>
            </a:pPr>
            <a:r>
              <a:rPr lang="cs-CZ" sz="2400">
                <a:solidFill>
                  <a:srgbClr val="000000"/>
                </a:solidFill>
                <a:latin typeface="Trebuchet MS" pitchFamily="34" charset="0"/>
              </a:rPr>
              <a:t>Umožnění vytvoření fondu pro investice do ÚČOV na platformě PVS</a:t>
            </a:r>
          </a:p>
        </p:txBody>
      </p:sp>
      <p:pic>
        <p:nvPicPr>
          <p:cNvPr id="15365" name="Obrázek 7"/>
          <p:cNvPicPr>
            <a:picLocks noChangeAspect="1"/>
          </p:cNvPicPr>
          <p:nvPr/>
        </p:nvPicPr>
        <p:blipFill>
          <a:blip r:embed="rId3"/>
          <a:srcRect l="11729" t="22087" r="10107" b="21416"/>
          <a:stretch>
            <a:fillRect/>
          </a:stretch>
        </p:blipFill>
        <p:spPr bwMode="auto">
          <a:xfrm>
            <a:off x="7731125" y="6169025"/>
            <a:ext cx="1304925" cy="50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/>
          <p:nvPr/>
        </p:nvSpPr>
        <p:spPr>
          <a:xfrm>
            <a:off x="-30163" y="-19050"/>
            <a:ext cx="9174163" cy="855663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2400" b="1" dirty="0"/>
          </a:p>
        </p:txBody>
      </p:sp>
      <p:sp>
        <p:nvSpPr>
          <p:cNvPr id="6" name="Zaoblený obdélník 5"/>
          <p:cNvSpPr/>
          <p:nvPr/>
        </p:nvSpPr>
        <p:spPr>
          <a:xfrm>
            <a:off x="971550" y="427038"/>
            <a:ext cx="6408738" cy="698500"/>
          </a:xfrm>
          <a:prstGeom prst="roundRect">
            <a:avLst/>
          </a:prstGeom>
          <a:solidFill>
            <a:schemeClr val="bg2">
              <a:lumMod val="25000"/>
            </a:schemeClr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b="1" dirty="0">
                <a:solidFill>
                  <a:schemeClr val="bg1"/>
                </a:solidFill>
              </a:rPr>
              <a:t>STRUKTURA CEN VODNÉHO A STOČNÉHO 2012 a 2013 (bez DPH)</a:t>
            </a:r>
            <a:endParaRPr lang="cs-CZ" dirty="0">
              <a:solidFill>
                <a:schemeClr val="bg1"/>
              </a:solidFill>
            </a:endParaRPr>
          </a:p>
        </p:txBody>
      </p:sp>
      <p:pic>
        <p:nvPicPr>
          <p:cNvPr id="16387" name="Picture 2" descr="http://www.tsk-praha.cz/wps/wcm/connect/6a069600442765d6aaf9af789cfb7884/Praha_logo.gif?MOD=AJPERE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380288" y="119063"/>
            <a:ext cx="1655762" cy="1655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8" name="Zástupný symbol pro obsah 4"/>
          <p:cNvGraphicFramePr>
            <a:graphicFrameLocks/>
          </p:cNvGraphicFramePr>
          <p:nvPr/>
        </p:nvGraphicFramePr>
        <p:xfrm>
          <a:off x="442913" y="2420938"/>
          <a:ext cx="8229600" cy="22574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824170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>
                          <a:solidFill>
                            <a:schemeClr val="bg1"/>
                          </a:solidFill>
                        </a:rPr>
                        <a:t>2012 – Kč/m3</a:t>
                      </a:r>
                      <a:endParaRPr lang="cs-CZ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>
                          <a:solidFill>
                            <a:schemeClr val="bg1"/>
                          </a:solidFill>
                        </a:rPr>
                        <a:t>2013 – Kč/m3</a:t>
                      </a:r>
                      <a:endParaRPr lang="cs-CZ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>
                          <a:solidFill>
                            <a:schemeClr val="bg1"/>
                          </a:solidFill>
                        </a:rPr>
                        <a:t>Meziroční nárůst v %</a:t>
                      </a:r>
                      <a:endParaRPr lang="cs-CZ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  <a:tr h="477495">
                <a:tc>
                  <a:txBody>
                    <a:bodyPr/>
                    <a:lstStyle/>
                    <a:p>
                      <a:r>
                        <a:rPr lang="cs-CZ" dirty="0" smtClean="0"/>
                        <a:t>Cena pro vodné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33,38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37,41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12,07</a:t>
                      </a:r>
                      <a:endParaRPr lang="cs-CZ" dirty="0"/>
                    </a:p>
                  </a:txBody>
                  <a:tcPr/>
                </a:tc>
              </a:tr>
              <a:tr h="477495">
                <a:tc>
                  <a:txBody>
                    <a:bodyPr/>
                    <a:lstStyle/>
                    <a:p>
                      <a:r>
                        <a:rPr lang="cs-CZ" dirty="0" smtClean="0"/>
                        <a:t>Cena pro stočné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24,83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27,24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  9,71</a:t>
                      </a:r>
                      <a:endParaRPr lang="cs-CZ" dirty="0"/>
                    </a:p>
                  </a:txBody>
                  <a:tcPr/>
                </a:tc>
              </a:tr>
              <a:tr h="477495">
                <a:tc>
                  <a:txBody>
                    <a:bodyPr/>
                    <a:lstStyle/>
                    <a:p>
                      <a:r>
                        <a:rPr lang="cs-CZ" b="1" dirty="0" smtClean="0"/>
                        <a:t>Celkem V+S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58,21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64,65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 11,07</a:t>
                      </a:r>
                      <a:endParaRPr lang="cs-CZ" b="1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6415" name="Obrázek 8"/>
          <p:cNvPicPr>
            <a:picLocks noChangeAspect="1"/>
          </p:cNvPicPr>
          <p:nvPr/>
        </p:nvPicPr>
        <p:blipFill>
          <a:blip r:embed="rId3"/>
          <a:srcRect l="11729" t="22087" r="10107" b="21416"/>
          <a:stretch>
            <a:fillRect/>
          </a:stretch>
        </p:blipFill>
        <p:spPr bwMode="auto">
          <a:xfrm>
            <a:off x="7731125" y="6169025"/>
            <a:ext cx="1304925" cy="50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/>
          <p:nvPr/>
        </p:nvSpPr>
        <p:spPr>
          <a:xfrm>
            <a:off x="-30163" y="-19050"/>
            <a:ext cx="9174163" cy="855663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2400" b="1" dirty="0"/>
          </a:p>
        </p:txBody>
      </p:sp>
      <p:sp>
        <p:nvSpPr>
          <p:cNvPr id="6" name="Zaoblený obdélník 5"/>
          <p:cNvSpPr/>
          <p:nvPr/>
        </p:nvSpPr>
        <p:spPr>
          <a:xfrm>
            <a:off x="963613" y="427038"/>
            <a:ext cx="6408737" cy="698500"/>
          </a:xfrm>
          <a:prstGeom prst="roundRect">
            <a:avLst/>
          </a:prstGeom>
          <a:solidFill>
            <a:schemeClr val="bg2">
              <a:lumMod val="25000"/>
            </a:schemeClr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b="1" dirty="0">
                <a:solidFill>
                  <a:schemeClr val="bg1"/>
                </a:solidFill>
              </a:rPr>
              <a:t>SROVNÁNÍ CEN V PRAZE A KRAJSKÝCH MĚSTECH 2012</a:t>
            </a:r>
            <a:endParaRPr lang="cs-CZ" dirty="0">
              <a:solidFill>
                <a:schemeClr val="bg1"/>
              </a:solidFill>
            </a:endParaRPr>
          </a:p>
        </p:txBody>
      </p:sp>
      <p:pic>
        <p:nvPicPr>
          <p:cNvPr id="17411" name="Picture 2" descr="http://www.tsk-praha.cz/wps/wcm/connect/6a069600442765d6aaf9af789cfb7884/Praha_logo.gif?MOD=AJPERE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380288" y="119063"/>
            <a:ext cx="1655762" cy="1655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8" name="Chart 7"/>
          <p:cNvGraphicFramePr>
            <a:graphicFrameLocks/>
          </p:cNvGraphicFramePr>
          <p:nvPr/>
        </p:nvGraphicFramePr>
        <p:xfrm>
          <a:off x="755576" y="2060848"/>
          <a:ext cx="75819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17413" name="Obrázek 8"/>
          <p:cNvPicPr>
            <a:picLocks noChangeAspect="1"/>
          </p:cNvPicPr>
          <p:nvPr/>
        </p:nvPicPr>
        <p:blipFill>
          <a:blip r:embed="rId4"/>
          <a:srcRect l="11729" t="22087" r="10107" b="21416"/>
          <a:stretch>
            <a:fillRect/>
          </a:stretch>
        </p:blipFill>
        <p:spPr bwMode="auto">
          <a:xfrm>
            <a:off x="7731125" y="6169025"/>
            <a:ext cx="1304925" cy="50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/>
          <p:nvPr/>
        </p:nvSpPr>
        <p:spPr>
          <a:xfrm>
            <a:off x="-30163" y="-19050"/>
            <a:ext cx="9174163" cy="855663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2400" b="1" dirty="0"/>
          </a:p>
        </p:txBody>
      </p:sp>
      <p:sp>
        <p:nvSpPr>
          <p:cNvPr id="6" name="Zaoblený obdélník 5"/>
          <p:cNvSpPr/>
          <p:nvPr/>
        </p:nvSpPr>
        <p:spPr>
          <a:xfrm>
            <a:off x="963613" y="427038"/>
            <a:ext cx="6408737" cy="698500"/>
          </a:xfrm>
          <a:prstGeom prst="roundRect">
            <a:avLst/>
          </a:prstGeom>
          <a:solidFill>
            <a:schemeClr val="bg2">
              <a:lumMod val="25000"/>
            </a:schemeClr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b="1" dirty="0">
                <a:solidFill>
                  <a:schemeClr val="bg1"/>
                </a:solidFill>
              </a:rPr>
              <a:t>SROVNÁNÍ CEN V PRAZE A KRAJSKÝCH MĚSTECH 2013</a:t>
            </a:r>
            <a:endParaRPr lang="cs-CZ" dirty="0">
              <a:solidFill>
                <a:schemeClr val="bg1"/>
              </a:solidFill>
            </a:endParaRPr>
          </a:p>
        </p:txBody>
      </p:sp>
      <p:pic>
        <p:nvPicPr>
          <p:cNvPr id="18435" name="Picture 2" descr="http://www.tsk-praha.cz/wps/wcm/connect/6a069600442765d6aaf9af789cfb7884/Praha_logo.gif?MOD=AJPERE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380288" y="119063"/>
            <a:ext cx="1655762" cy="1655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9" name="Chart 8"/>
          <p:cNvGraphicFramePr>
            <a:graphicFrameLocks/>
          </p:cNvGraphicFramePr>
          <p:nvPr/>
        </p:nvGraphicFramePr>
        <p:xfrm>
          <a:off x="755576" y="1988840"/>
          <a:ext cx="75819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8437" name="TextBox 1"/>
          <p:cNvSpPr txBox="1">
            <a:spLocks noChangeArrowheads="1"/>
          </p:cNvSpPr>
          <p:nvPr/>
        </p:nvSpPr>
        <p:spPr bwMode="auto">
          <a:xfrm>
            <a:off x="2268538" y="6237288"/>
            <a:ext cx="46355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Trebuchet MS" pitchFamily="34" charset="0"/>
              </a:rPr>
              <a:t>* </a:t>
            </a:r>
            <a:r>
              <a:rPr lang="en-US" sz="1200" i="1">
                <a:latin typeface="Trebuchet MS" pitchFamily="34" charset="0"/>
              </a:rPr>
              <a:t>Předpoklad inflačního navýšení v ostatních krajským městech</a:t>
            </a:r>
          </a:p>
        </p:txBody>
      </p:sp>
      <p:pic>
        <p:nvPicPr>
          <p:cNvPr id="18438" name="Obrázek 7"/>
          <p:cNvPicPr>
            <a:picLocks noChangeAspect="1"/>
          </p:cNvPicPr>
          <p:nvPr/>
        </p:nvPicPr>
        <p:blipFill>
          <a:blip r:embed="rId4"/>
          <a:srcRect l="11729" t="22087" r="10107" b="21416"/>
          <a:stretch>
            <a:fillRect/>
          </a:stretch>
        </p:blipFill>
        <p:spPr bwMode="auto">
          <a:xfrm>
            <a:off x="7731125" y="6169025"/>
            <a:ext cx="1304925" cy="50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/>
          <p:nvPr/>
        </p:nvSpPr>
        <p:spPr>
          <a:xfrm>
            <a:off x="-30163" y="-19050"/>
            <a:ext cx="9174163" cy="855663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2400" b="1" dirty="0"/>
          </a:p>
        </p:txBody>
      </p:sp>
      <p:sp>
        <p:nvSpPr>
          <p:cNvPr id="6" name="Zaoblený obdélník 5"/>
          <p:cNvSpPr/>
          <p:nvPr/>
        </p:nvSpPr>
        <p:spPr>
          <a:xfrm>
            <a:off x="963613" y="427038"/>
            <a:ext cx="6408737" cy="698500"/>
          </a:xfrm>
          <a:prstGeom prst="roundRect">
            <a:avLst/>
          </a:prstGeom>
          <a:solidFill>
            <a:schemeClr val="bg2">
              <a:lumMod val="25000"/>
            </a:schemeClr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b="1" dirty="0">
                <a:solidFill>
                  <a:schemeClr val="bg1"/>
                </a:solidFill>
              </a:rPr>
              <a:t>Závěr</a:t>
            </a:r>
            <a:endParaRPr lang="cs-CZ" dirty="0">
              <a:solidFill>
                <a:schemeClr val="bg1"/>
              </a:solidFill>
            </a:endParaRPr>
          </a:p>
        </p:txBody>
      </p:sp>
      <p:pic>
        <p:nvPicPr>
          <p:cNvPr id="19459" name="Picture 2" descr="http://www.tsk-praha.cz/wps/wcm/connect/6a069600442765d6aaf9af789cfb7884/Praha_logo.gif?MOD=AJPERE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380288" y="119063"/>
            <a:ext cx="1655762" cy="1655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60" name="TextBox 2"/>
          <p:cNvSpPr txBox="1">
            <a:spLocks noChangeArrowheads="1"/>
          </p:cNvSpPr>
          <p:nvPr/>
        </p:nvSpPr>
        <p:spPr bwMode="auto">
          <a:xfrm>
            <a:off x="1908175" y="3284538"/>
            <a:ext cx="555942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4000">
                <a:latin typeface="Trebuchet MS" pitchFamily="34" charset="0"/>
              </a:rPr>
              <a:t>Děkujeme za pozornost</a:t>
            </a:r>
          </a:p>
        </p:txBody>
      </p:sp>
      <p:pic>
        <p:nvPicPr>
          <p:cNvPr id="19461" name="Obrázek 7"/>
          <p:cNvPicPr>
            <a:picLocks noChangeAspect="1"/>
          </p:cNvPicPr>
          <p:nvPr/>
        </p:nvPicPr>
        <p:blipFill>
          <a:blip r:embed="rId3"/>
          <a:srcRect l="11729" t="22087" r="10107" b="21416"/>
          <a:stretch>
            <a:fillRect/>
          </a:stretch>
        </p:blipFill>
        <p:spPr bwMode="auto">
          <a:xfrm>
            <a:off x="7731125" y="6169025"/>
            <a:ext cx="1304925" cy="50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Aerodynamika">
  <a:themeElements>
    <a:clrScheme name="Aerodynamika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Aerodynamika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erodynamika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170</TotalTime>
  <Words>152</Words>
  <Application>Microsoft Office PowerPoint</Application>
  <PresentationFormat>Předvádění na obrazovce (4:3)</PresentationFormat>
  <Paragraphs>36</Paragraphs>
  <Slides>7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Šablona návrhu</vt:lpstr>
      </vt:variant>
      <vt:variant>
        <vt:i4>4</vt:i4>
      </vt:variant>
      <vt:variant>
        <vt:lpstr>Nadpisy snímků</vt:lpstr>
      </vt:variant>
      <vt:variant>
        <vt:i4>7</vt:i4>
      </vt:variant>
    </vt:vector>
  </HeadingPairs>
  <TitlesOfParts>
    <vt:vector size="16" baseType="lpstr">
      <vt:lpstr>Arial</vt:lpstr>
      <vt:lpstr>Trebuchet MS</vt:lpstr>
      <vt:lpstr>Georgia</vt:lpstr>
      <vt:lpstr>Calibri</vt:lpstr>
      <vt:lpstr>Wingdings</vt:lpstr>
      <vt:lpstr>Aerodynamika</vt:lpstr>
      <vt:lpstr>Aerodynamika</vt:lpstr>
      <vt:lpstr>Aerodynamika</vt:lpstr>
      <vt:lpstr>Aerodynamika</vt:lpstr>
      <vt:lpstr>Snímek 1</vt:lpstr>
      <vt:lpstr>Snímek 2</vt:lpstr>
      <vt:lpstr>Snímek 3</vt:lpstr>
      <vt:lpstr>Snímek 4</vt:lpstr>
      <vt:lpstr>Snímek 5</vt:lpstr>
      <vt:lpstr>Snímek 6</vt:lpstr>
      <vt:lpstr>Snímek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Žejdlík Petr</dc:creator>
  <cp:lastModifiedBy>m000xm7867</cp:lastModifiedBy>
  <cp:revision>13</cp:revision>
  <cp:lastPrinted>2012-12-11T08:38:53Z</cp:lastPrinted>
  <dcterms:created xsi:type="dcterms:W3CDTF">2012-12-10T14:57:43Z</dcterms:created>
  <dcterms:modified xsi:type="dcterms:W3CDTF">2012-12-11T13:39:52Z</dcterms:modified>
</cp:coreProperties>
</file>