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5FCAE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5FCAEE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17AFE3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2D83C3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226192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5FCAE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8798" y="2127580"/>
            <a:ext cx="7534402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0110" y="1964816"/>
            <a:ext cx="10831779" cy="2923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64235" cy="5690870"/>
          </a:xfrm>
          <a:custGeom>
            <a:avLst/>
            <a:gdLst/>
            <a:ahLst/>
            <a:cxnLst/>
            <a:rect l="l" t="t" r="r" b="b"/>
            <a:pathLst>
              <a:path w="864235" h="5690870">
                <a:moveTo>
                  <a:pt x="864108" y="0"/>
                </a:moveTo>
                <a:lnTo>
                  <a:pt x="90279" y="0"/>
                </a:lnTo>
                <a:lnTo>
                  <a:pt x="0" y="889"/>
                </a:lnTo>
                <a:lnTo>
                  <a:pt x="0" y="5690616"/>
                </a:lnTo>
                <a:lnTo>
                  <a:pt x="864108" y="9271"/>
                </a:lnTo>
                <a:lnTo>
                  <a:pt x="864108" y="0"/>
                </a:lnTo>
                <a:close/>
              </a:path>
            </a:pathLst>
          </a:custGeom>
          <a:solidFill>
            <a:srgbClr val="5FCAE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5FCAE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5FCAEE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17AFE3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2D83C3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226192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44625" y="1001394"/>
            <a:ext cx="8044180" cy="1518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z="4900" spc="-5" dirty="0"/>
              <a:t>Zimní humanitární</a:t>
            </a:r>
            <a:r>
              <a:rPr sz="4900" spc="-30" dirty="0"/>
              <a:t> </a:t>
            </a:r>
            <a:r>
              <a:rPr sz="4900" spc="-5" dirty="0"/>
              <a:t>opatření</a:t>
            </a:r>
            <a:endParaRPr sz="4900"/>
          </a:p>
          <a:p>
            <a:pPr marR="6350" algn="r">
              <a:lnSpc>
                <a:spcPct val="100000"/>
              </a:lnSpc>
            </a:pPr>
            <a:r>
              <a:rPr sz="4900" spc="-10" dirty="0"/>
              <a:t>2024/2025</a:t>
            </a:r>
            <a:endParaRPr sz="4900"/>
          </a:p>
        </p:txBody>
      </p:sp>
      <p:sp>
        <p:nvSpPr>
          <p:cNvPr id="13" name="object 13"/>
          <p:cNvSpPr/>
          <p:nvPr/>
        </p:nvSpPr>
        <p:spPr>
          <a:xfrm>
            <a:off x="4731283" y="5145059"/>
            <a:ext cx="2219652" cy="9813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12492" y="5116067"/>
            <a:ext cx="1139952" cy="11247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9462" y="408508"/>
            <a:ext cx="42684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Noclehárny </a:t>
            </a:r>
            <a:r>
              <a:rPr dirty="0"/>
              <a:t>/</a:t>
            </a:r>
            <a:r>
              <a:rPr spc="-50" dirty="0"/>
              <a:t> </a:t>
            </a:r>
            <a:r>
              <a:rPr spc="-5" dirty="0"/>
              <a:t>útulny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2543" y="1432306"/>
            <a:ext cx="6899275" cy="4819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105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Noclehárna</a:t>
            </a:r>
            <a:r>
              <a:rPr sz="1700" u="heavy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Hermes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5" dirty="0">
                <a:solidFill>
                  <a:srgbClr val="001F5F"/>
                </a:solidFill>
                <a:latin typeface="Trebuchet MS"/>
                <a:cs typeface="Trebuchet MS"/>
              </a:rPr>
              <a:t>CSSP,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celoroční provoz,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denně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19:00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(odchod do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06:30),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180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(150M,</a:t>
            </a:r>
            <a:r>
              <a:rPr sz="1200" spc="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30Ž).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90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Noclehárna Michle</a:t>
            </a:r>
            <a:r>
              <a:rPr sz="1700" u="heavy" spc="-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I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5" dirty="0">
                <a:solidFill>
                  <a:srgbClr val="001F5F"/>
                </a:solidFill>
                <a:latin typeface="Trebuchet MS"/>
                <a:cs typeface="Trebuchet MS"/>
              </a:rPr>
              <a:t>CSSP,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denně,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příjem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20:30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21:30,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odchod do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88 (72M,</a:t>
            </a:r>
            <a:r>
              <a:rPr sz="1200" spc="-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16Ž).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90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Noclehárna </a:t>
            </a:r>
            <a:r>
              <a:rPr sz="17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Kloubovy</a:t>
            </a:r>
            <a:r>
              <a:rPr sz="1700" u="heavy" spc="-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domy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5" dirty="0">
                <a:solidFill>
                  <a:srgbClr val="001F5F"/>
                </a:solidFill>
                <a:latin typeface="Trebuchet MS"/>
                <a:cs typeface="Trebuchet MS"/>
              </a:rPr>
              <a:t>CSSP,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denně,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příjem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20:30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21:30,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odchod do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06:30,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81 (72M,</a:t>
            </a:r>
            <a:r>
              <a:rPr sz="1200" spc="-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9Ž).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85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Útulna </a:t>
            </a:r>
            <a:r>
              <a:rPr sz="1700" u="heavy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Troja</a:t>
            </a:r>
            <a:r>
              <a:rPr sz="1700" u="heavy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I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ADCH, denně,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příjem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20:30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21:30,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odchod do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100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(80M,</a:t>
            </a:r>
            <a:r>
              <a:rPr sz="1200" spc="-114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20Ž).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90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Útulna </a:t>
            </a:r>
            <a:r>
              <a:rPr sz="1700" u="heavy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Troja</a:t>
            </a:r>
            <a:r>
              <a:rPr sz="1700" u="heavy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II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NADĚJE, denně,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příjem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20:30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21:30,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odchod do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60 (52M,</a:t>
            </a:r>
            <a:r>
              <a:rPr sz="1200" spc="-1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8Ž).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85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Noclehárna</a:t>
            </a:r>
            <a:r>
              <a:rPr sz="1700" u="heavy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Tusarova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Armáda </a:t>
            </a:r>
            <a:r>
              <a:rPr sz="1200" spc="-30" dirty="0">
                <a:solidFill>
                  <a:srgbClr val="001F5F"/>
                </a:solidFill>
                <a:latin typeface="Trebuchet MS"/>
                <a:cs typeface="Trebuchet MS"/>
              </a:rPr>
              <a:t>spásy,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celoroční provoz,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denně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19:00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pro</a:t>
            </a:r>
            <a:r>
              <a:rPr sz="1200" spc="-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1F5F"/>
                </a:solidFill>
                <a:latin typeface="Trebuchet MS"/>
                <a:cs typeface="Trebuchet MS"/>
              </a:rPr>
              <a:t>ženy.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90"/>
              </a:spcBef>
              <a:buClr>
                <a:srgbClr val="5FCAEE"/>
              </a:buClr>
              <a:buSzPct val="7941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700" u="heavy" spc="-4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Noclehárna</a:t>
            </a:r>
            <a:r>
              <a:rPr sz="1700" u="heavy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7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Malešice</a:t>
            </a:r>
            <a:endParaRPr sz="17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6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Armáda </a:t>
            </a:r>
            <a:r>
              <a:rPr sz="1200" spc="-30" dirty="0">
                <a:solidFill>
                  <a:srgbClr val="001F5F"/>
                </a:solidFill>
                <a:latin typeface="Trebuchet MS"/>
                <a:cs typeface="Trebuchet MS"/>
              </a:rPr>
              <a:t>spásy,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celoroční,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denně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19:00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pro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muže,</a:t>
            </a:r>
            <a:r>
              <a:rPr sz="12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55+.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908684"/>
            <a:ext cx="5159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Noční </a:t>
            </a:r>
            <a:r>
              <a:rPr dirty="0"/>
              <a:t>hygienická</a:t>
            </a:r>
            <a:r>
              <a:rPr spc="-75" dirty="0"/>
              <a:t> </a:t>
            </a:r>
            <a:r>
              <a:rPr spc="-20" dirty="0"/>
              <a:t>centra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1576" y="2218690"/>
            <a:ext cx="8439785" cy="2403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Michle</a:t>
            </a:r>
            <a:r>
              <a:rPr sz="1800" u="heavy" spc="-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II</a:t>
            </a:r>
            <a:endParaRPr sz="1800">
              <a:latin typeface="Trebuchet MS"/>
              <a:cs typeface="Trebuchet MS"/>
            </a:endParaRPr>
          </a:p>
          <a:p>
            <a:pPr marL="756285" lvl="1" indent="-300355">
              <a:lnSpc>
                <a:spcPct val="100000"/>
              </a:lnSpc>
              <a:spcBef>
                <a:spcPts val="1195"/>
              </a:spcBef>
              <a:buClr>
                <a:srgbClr val="5FCAEE"/>
              </a:buClr>
              <a:buSzPct val="78125"/>
              <a:buFont typeface="Wingdings 3"/>
              <a:buChar char=""/>
              <a:tabLst>
                <a:tab pos="742950" algn="l"/>
                <a:tab pos="756920" algn="l"/>
              </a:tabLst>
            </a:pPr>
            <a:r>
              <a:rPr sz="1600" dirty="0">
                <a:solidFill>
                  <a:srgbClr val="001F5F"/>
                </a:solidFill>
                <a:latin typeface="Trebuchet MS"/>
                <a:cs typeface="Trebuchet MS"/>
              </a:rPr>
              <a:t>NADĚJE,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denně 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od 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20:00 do </a:t>
            </a:r>
            <a:r>
              <a:rPr sz="1600" dirty="0">
                <a:solidFill>
                  <a:srgbClr val="001F5F"/>
                </a:solidFill>
                <a:latin typeface="Trebuchet MS"/>
                <a:cs typeface="Trebuchet MS"/>
              </a:rPr>
              <a:t>08:00,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kapacita 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5-8 míst,  hygiena,  ošacení,</a:t>
            </a:r>
            <a:r>
              <a:rPr sz="1600" spc="-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ošetření,</a:t>
            </a:r>
            <a:endParaRPr sz="16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krizová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lůžka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pro případ potřeby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noclehu, příjem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pouze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přes</a:t>
            </a:r>
            <a:r>
              <a:rPr sz="1600" spc="2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Dispečink.</a:t>
            </a:r>
            <a:endParaRPr sz="1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Malešice</a:t>
            </a:r>
            <a:endParaRPr sz="1800">
              <a:latin typeface="Trebuchet MS"/>
              <a:cs typeface="Trebuchet MS"/>
            </a:endParaRPr>
          </a:p>
          <a:p>
            <a:pPr marL="756285" lvl="1" indent="-300355">
              <a:lnSpc>
                <a:spcPct val="100000"/>
              </a:lnSpc>
              <a:spcBef>
                <a:spcPts val="1195"/>
              </a:spcBef>
              <a:buClr>
                <a:srgbClr val="5FCAEE"/>
              </a:buClr>
              <a:buSzPct val="78125"/>
              <a:buFont typeface="Wingdings 3"/>
              <a:buChar char=""/>
              <a:tabLst>
                <a:tab pos="743585" algn="l"/>
                <a:tab pos="756920" algn="l"/>
              </a:tabLst>
            </a:pP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Armáda </a:t>
            </a:r>
            <a:r>
              <a:rPr sz="1600" spc="-35" dirty="0">
                <a:solidFill>
                  <a:srgbClr val="001F5F"/>
                </a:solidFill>
                <a:latin typeface="Trebuchet MS"/>
                <a:cs typeface="Trebuchet MS"/>
              </a:rPr>
              <a:t>spásy,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denně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od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20:00 do 08:00, kapacita 5-8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míst,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hygiena,</a:t>
            </a:r>
            <a:r>
              <a:rPr sz="1600" spc="4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ošacení,</a:t>
            </a:r>
            <a:endParaRPr sz="1600">
              <a:latin typeface="Trebuchet MS"/>
              <a:cs typeface="Trebuchet MS"/>
            </a:endParaRPr>
          </a:p>
          <a:p>
            <a:pPr marL="490855"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ošetření, krizová lůžka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pro případ potřeby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noclehu, příjem </a:t>
            </a:r>
            <a:r>
              <a:rPr sz="1600" spc="-10" dirty="0">
                <a:solidFill>
                  <a:srgbClr val="001F5F"/>
                </a:solidFill>
                <a:latin typeface="Trebuchet MS"/>
                <a:cs typeface="Trebuchet MS"/>
              </a:rPr>
              <a:t>pouze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přes</a:t>
            </a:r>
            <a:r>
              <a:rPr sz="1600" spc="3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rebuchet MS"/>
                <a:cs typeface="Trebuchet MS"/>
              </a:rPr>
              <a:t>Dispečink</a:t>
            </a:r>
            <a:r>
              <a:rPr sz="1600" spc="-5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4854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Krizová </a:t>
            </a:r>
            <a:r>
              <a:rPr dirty="0"/>
              <a:t>noční</a:t>
            </a:r>
            <a:r>
              <a:rPr spc="-95" dirty="0"/>
              <a:t> </a:t>
            </a:r>
            <a:r>
              <a:rPr spc="-15" dirty="0"/>
              <a:t>kapacita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0110" y="1964816"/>
            <a:ext cx="7442200" cy="292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Teplá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židle</a:t>
            </a:r>
            <a:r>
              <a:rPr sz="1800" u="heavy" spc="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Pernerova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21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ADCH, kapacita 20 míst, aktivování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případě hlubokých kontinuálních mrazů,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denně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20:00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200" spc="-1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7:00.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19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Teplá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židle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Kloubovy</a:t>
            </a:r>
            <a:r>
              <a:rPr sz="1800" u="heavy" spc="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domy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21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0" dirty="0">
                <a:solidFill>
                  <a:srgbClr val="001F5F"/>
                </a:solidFill>
                <a:latin typeface="Trebuchet MS"/>
                <a:cs typeface="Trebuchet MS"/>
              </a:rPr>
              <a:t>CSSP,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zázemí noclehárny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KD,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až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50</a:t>
            </a:r>
            <a:r>
              <a:rPr sz="1200" spc="-4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míst.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19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Teplá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židle</a:t>
            </a:r>
            <a:r>
              <a:rPr sz="1800" u="heavy" spc="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Hermes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21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5" dirty="0">
                <a:solidFill>
                  <a:srgbClr val="001F5F"/>
                </a:solidFill>
                <a:latin typeface="Trebuchet MS"/>
                <a:cs typeface="Trebuchet MS"/>
              </a:rPr>
              <a:t>CSSP,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zázemí noclehárny Hermes, kapacita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až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20</a:t>
            </a:r>
            <a:r>
              <a:rPr sz="1200" spc="-4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míst.</a:t>
            </a:r>
            <a:endParaRPr sz="12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18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Objekt</a:t>
            </a:r>
            <a:r>
              <a:rPr sz="18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Vladimírova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21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Náhradní kapacita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pro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případ výpadku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jiné,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kapacita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až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80</a:t>
            </a:r>
            <a:r>
              <a:rPr sz="1200" spc="-2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míst.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425958"/>
            <a:ext cx="6929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Další opatření, </a:t>
            </a:r>
            <a:r>
              <a:rPr spc="-35" dirty="0"/>
              <a:t>aktivity,</a:t>
            </a:r>
            <a:r>
              <a:rPr spc="-80" dirty="0"/>
              <a:t> </a:t>
            </a:r>
            <a:r>
              <a:rPr dirty="0"/>
              <a:t>partneři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087275"/>
            <a:ext cx="9121775" cy="540194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95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Krizová intervence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–</a:t>
            </a:r>
            <a:r>
              <a:rPr sz="1800" u="heavy" spc="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FOKUS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10"/>
              </a:spcBef>
              <a:buClr>
                <a:srgbClr val="5FCAEE"/>
              </a:buClr>
              <a:buSzPct val="80769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spolupracuje se sociálním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pracovníkem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ZHO, zařízení</a:t>
            </a:r>
            <a:r>
              <a:rPr sz="1300" spc="9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24/7,</a:t>
            </a:r>
            <a:endParaRPr sz="13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80769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umožní konzultaci týmu pracovníků ZHO, zařízení</a:t>
            </a:r>
            <a:r>
              <a:rPr sz="1300" spc="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24/7,</a:t>
            </a:r>
            <a:endParaRPr sz="13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80769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poskytne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krizovou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intervenci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u klientů s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psychickým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onemocněním v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počátcích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stavu</a:t>
            </a:r>
            <a:r>
              <a:rPr sz="1300" spc="19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dekompenzace,</a:t>
            </a:r>
            <a:endParaRPr sz="13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80769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zajistí kontakt s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krizovým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týmem,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psychiatrem, případně podpoří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klienta při nástupu na hospitalizaci do</a:t>
            </a:r>
            <a:r>
              <a:rPr sz="1300" spc="26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PNB,</a:t>
            </a:r>
            <a:endParaRPr sz="13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80769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1 – 2 krizová lůžka jako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prevence před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hospitalizací v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psychiatrické</a:t>
            </a:r>
            <a:r>
              <a:rPr sz="1300" spc="1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nemocnici.</a:t>
            </a:r>
            <a:endParaRPr sz="13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MP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a</a:t>
            </a:r>
            <a:r>
              <a:rPr sz="1800" u="heavy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PČR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10"/>
              </a:spcBef>
              <a:buClr>
                <a:srgbClr val="5FCAEE"/>
              </a:buClr>
              <a:buSzPct val="80769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úzká</a:t>
            </a:r>
            <a:r>
              <a:rPr sz="1300" spc="2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spolupráce,</a:t>
            </a:r>
            <a:r>
              <a:rPr sz="1300" spc="2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dohledové</a:t>
            </a:r>
            <a:r>
              <a:rPr sz="1300" spc="2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činnosti</a:t>
            </a:r>
            <a:r>
              <a:rPr sz="1300" spc="2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v</a:t>
            </a:r>
            <a:r>
              <a:rPr sz="1300" spc="2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lokalitách</a:t>
            </a:r>
            <a:r>
              <a:rPr sz="1300" spc="2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s</a:t>
            </a:r>
            <a:r>
              <a:rPr sz="1300" spc="2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noclehárnami</a:t>
            </a:r>
            <a:r>
              <a:rPr sz="1300" spc="2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sz="1300" spc="2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útulnami,</a:t>
            </a:r>
            <a:r>
              <a:rPr sz="1300" spc="22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zvýšená</a:t>
            </a:r>
            <a:r>
              <a:rPr sz="1300" spc="2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průjezdnost</a:t>
            </a:r>
            <a:r>
              <a:rPr sz="1300" spc="2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sz="13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kontrola</a:t>
            </a:r>
            <a:endParaRPr sz="13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dotčenými </a:t>
            </a:r>
            <a:r>
              <a:rPr sz="1300" spc="-35" dirty="0">
                <a:solidFill>
                  <a:srgbClr val="001F5F"/>
                </a:solidFill>
                <a:latin typeface="Trebuchet MS"/>
                <a:cs typeface="Trebuchet MS"/>
              </a:rPr>
              <a:t>místy,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přítomnost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u zařízení v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době </a:t>
            </a:r>
            <a:r>
              <a:rPr sz="1300" spc="-5" dirty="0">
                <a:solidFill>
                  <a:srgbClr val="001F5F"/>
                </a:solidFill>
                <a:latin typeface="Trebuchet MS"/>
                <a:cs typeface="Trebuchet MS"/>
              </a:rPr>
              <a:t>příjmu a</a:t>
            </a:r>
            <a:r>
              <a:rPr sz="1300" spc="1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300" spc="-10" dirty="0">
                <a:solidFill>
                  <a:srgbClr val="001F5F"/>
                </a:solidFill>
                <a:latin typeface="Trebuchet MS"/>
                <a:cs typeface="Trebuchet MS"/>
              </a:rPr>
              <a:t>odchodu.</a:t>
            </a:r>
            <a:endParaRPr sz="13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8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Zdravotnická záchranná</a:t>
            </a:r>
            <a:r>
              <a:rPr sz="1800" u="heavy" spc="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služba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101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úzká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spolupráce, přebírání převozů, které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nejsou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pro</a:t>
            </a:r>
            <a:r>
              <a:rPr sz="1400" spc="-5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ZZS.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Odvoz biologického odpadu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Distribuce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stanů a</a:t>
            </a:r>
            <a:r>
              <a:rPr sz="18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spacáků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Strava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v zařízeních</a:t>
            </a:r>
            <a:r>
              <a:rPr sz="1800" u="heavy" spc="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24/7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Dohled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v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lokalitě </a:t>
            </a:r>
            <a:r>
              <a:rPr sz="1800" u="heavy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Troja</a:t>
            </a:r>
            <a:r>
              <a:rPr sz="1800" u="heavy" spc="-1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24/7</a:t>
            </a:r>
            <a:endParaRPr sz="18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Registrované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sociální</a:t>
            </a:r>
            <a:r>
              <a:rPr sz="1800" u="heavy" spc="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služby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5FCAE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5FCAEE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17AFE3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2D83C3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226192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5FCAE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328798" y="2127580"/>
            <a:ext cx="44653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Děkuji za</a:t>
            </a:r>
            <a:r>
              <a:rPr spc="-10" dirty="0"/>
              <a:t> </a:t>
            </a:r>
            <a:r>
              <a:rPr spc="-5" dirty="0"/>
              <a:t>pozornost!</a:t>
            </a:r>
          </a:p>
        </p:txBody>
      </p:sp>
      <p:sp>
        <p:nvSpPr>
          <p:cNvPr id="13" name="object 13"/>
          <p:cNvSpPr/>
          <p:nvPr/>
        </p:nvSpPr>
        <p:spPr>
          <a:xfrm>
            <a:off x="1941576" y="3429000"/>
            <a:ext cx="5182353" cy="133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30682"/>
            <a:ext cx="30422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Seznam</a:t>
            </a:r>
            <a:r>
              <a:rPr sz="3200" spc="-55" dirty="0"/>
              <a:t> </a:t>
            </a:r>
            <a:r>
              <a:rPr sz="3200" spc="-20" dirty="0"/>
              <a:t>zkratek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1440281"/>
            <a:ext cx="5486400" cy="471741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6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ZHO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Zimní humanitární opatření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CSSP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Centrum sociálních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služeb</a:t>
            </a:r>
            <a:r>
              <a:rPr sz="1400" spc="-1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Trebuchet MS"/>
                <a:cs typeface="Trebuchet MS"/>
              </a:rPr>
              <a:t>Praha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ADCH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Arcidiecézní charita</a:t>
            </a:r>
            <a:r>
              <a:rPr sz="1400" spc="-1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Trebuchet MS"/>
                <a:cs typeface="Trebuchet MS"/>
              </a:rPr>
              <a:t>Praha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INT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Intervenční</a:t>
            </a:r>
            <a:r>
              <a:rPr sz="1400" spc="-9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tým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MNNP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Městská nemocnice následné</a:t>
            </a:r>
            <a:r>
              <a:rPr sz="1400" spc="-1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péče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NNF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Nemocnice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Na</a:t>
            </a:r>
            <a:r>
              <a:rPr sz="14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Františku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MPP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Městská poliklinika</a:t>
            </a:r>
            <a:r>
              <a:rPr sz="1400" spc="-114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Trebuchet MS"/>
                <a:cs typeface="Trebuchet MS"/>
              </a:rPr>
              <a:t>Praha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NMSs.KB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Nemocnice Milosrdných sester </a:t>
            </a:r>
            <a:r>
              <a:rPr sz="1400" spc="-70" dirty="0">
                <a:solidFill>
                  <a:srgbClr val="001F5F"/>
                </a:solidFill>
                <a:latin typeface="Trebuchet MS"/>
                <a:cs typeface="Trebuchet MS"/>
              </a:rPr>
              <a:t>sv.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Karla</a:t>
            </a:r>
            <a:r>
              <a:rPr sz="1400" spc="-2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Boromejského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PZS –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Protialkoholní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záchytná</a:t>
            </a:r>
            <a:r>
              <a:rPr sz="1400" spc="-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stanice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PNB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Psychiatrická nemocnice</a:t>
            </a:r>
            <a:r>
              <a:rPr sz="1400" spc="-1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Bohnice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LNP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Lůžko následné</a:t>
            </a:r>
            <a:r>
              <a:rPr sz="1400" spc="-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péče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PL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praktický</a:t>
            </a:r>
            <a:r>
              <a:rPr sz="1400" spc="-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lékař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TP – </a:t>
            </a:r>
            <a:r>
              <a:rPr sz="1400" spc="-30" dirty="0">
                <a:solidFill>
                  <a:srgbClr val="001F5F"/>
                </a:solidFill>
                <a:latin typeface="Trebuchet MS"/>
                <a:cs typeface="Trebuchet MS"/>
              </a:rPr>
              <a:t>Terénní</a:t>
            </a:r>
            <a:r>
              <a:rPr sz="1400" spc="-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programy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OPL – Omamné 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psychotropní</a:t>
            </a:r>
            <a:r>
              <a:rPr sz="1400" spc="-1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látky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RZS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Rychlá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záchranná</a:t>
            </a:r>
            <a:r>
              <a:rPr sz="1400" spc="-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služba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ZZS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Zdravotnická záchranná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služba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MP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Městská</a:t>
            </a:r>
            <a:r>
              <a:rPr sz="14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policie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PČR –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Policie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České</a:t>
            </a:r>
            <a:r>
              <a:rPr sz="1400" spc="-5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republiky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MČ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Městská</a:t>
            </a:r>
            <a:r>
              <a:rPr sz="1400" spc="-4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část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5030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Spolupracující</a:t>
            </a:r>
            <a:r>
              <a:rPr spc="-110" dirty="0"/>
              <a:t> </a:t>
            </a:r>
            <a:r>
              <a:rPr spc="-5" dirty="0"/>
              <a:t>subjekty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0110" y="1610614"/>
            <a:ext cx="8441055" cy="4461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Smluvní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partneři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NADĚJE, Armáda </a:t>
            </a:r>
            <a:r>
              <a:rPr sz="1800" spc="-40" dirty="0">
                <a:solidFill>
                  <a:srgbClr val="001F5F"/>
                </a:solidFill>
                <a:latin typeface="Trebuchet MS"/>
                <a:cs typeface="Trebuchet MS"/>
              </a:rPr>
              <a:t>spásy,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Arcidiecézní charita </a:t>
            </a:r>
            <a:r>
              <a:rPr sz="1800" spc="-20" dirty="0">
                <a:solidFill>
                  <a:srgbClr val="001F5F"/>
                </a:solidFill>
                <a:latin typeface="Trebuchet MS"/>
                <a:cs typeface="Trebuchet MS"/>
              </a:rPr>
              <a:t>Praha, 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Hippocampus,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K Srdci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klíč, Domácí péče Jarošová,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Farní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charita </a:t>
            </a:r>
            <a:r>
              <a:rPr sz="1800" spc="-15" dirty="0">
                <a:solidFill>
                  <a:srgbClr val="001F5F"/>
                </a:solidFill>
                <a:latin typeface="Trebuchet MS"/>
                <a:cs typeface="Trebuchet MS"/>
              </a:rPr>
              <a:t>Praha,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Jako  doma, </a:t>
            </a:r>
            <a:r>
              <a:rPr sz="1800" spc="-35" dirty="0">
                <a:solidFill>
                  <a:srgbClr val="001F5F"/>
                </a:solidFill>
                <a:latin typeface="Trebuchet MS"/>
                <a:cs typeface="Trebuchet MS"/>
              </a:rPr>
              <a:t>R-Mosty,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Magistrát hlavního města</a:t>
            </a:r>
            <a:r>
              <a:rPr sz="1800" spc="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001F5F"/>
                </a:solidFill>
                <a:latin typeface="Trebuchet MS"/>
                <a:cs typeface="Trebuchet MS"/>
              </a:rPr>
              <a:t>Prahy,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10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registrované sociální</a:t>
            </a:r>
            <a:r>
              <a:rPr sz="1800" spc="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001F5F"/>
                </a:solidFill>
                <a:latin typeface="Trebuchet MS"/>
                <a:cs typeface="Trebuchet MS"/>
              </a:rPr>
              <a:t>služby,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100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sociální</a:t>
            </a:r>
            <a:r>
              <a:rPr sz="1800" spc="-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kurátoři,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medici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na</a:t>
            </a:r>
            <a:r>
              <a:rPr sz="1800" spc="-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ulici,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10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zdravotnická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zařízení,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101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městská policie,</a:t>
            </a:r>
            <a:r>
              <a:rPr sz="1800" spc="-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PČR,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státní</a:t>
            </a:r>
            <a:r>
              <a:rPr sz="1800" spc="-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instituce,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dobrovolnické </a:t>
            </a:r>
            <a:r>
              <a:rPr sz="1800" spc="-35" dirty="0">
                <a:solidFill>
                  <a:srgbClr val="001F5F"/>
                </a:solidFill>
                <a:latin typeface="Trebuchet MS"/>
                <a:cs typeface="Trebuchet MS"/>
              </a:rPr>
              <a:t>spolky,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občanská</a:t>
            </a:r>
            <a:r>
              <a:rPr sz="1800" spc="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sdružení,</a:t>
            </a:r>
            <a:endParaRPr sz="1800">
              <a:latin typeface="Trebuchet MS"/>
              <a:cs typeface="Trebuchet MS"/>
            </a:endParaRPr>
          </a:p>
          <a:p>
            <a:pPr marL="355600" indent="-342900" algn="just">
              <a:lnSpc>
                <a:spcPct val="100000"/>
              </a:lnSpc>
              <a:spcBef>
                <a:spcPts val="101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veřejnost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a</a:t>
            </a:r>
            <a:r>
              <a:rPr sz="1800" spc="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další.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643204"/>
            <a:ext cx="41287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Základní</a:t>
            </a:r>
            <a:r>
              <a:rPr spc="-60" dirty="0"/>
              <a:t> </a:t>
            </a:r>
            <a:r>
              <a:rPr spc="-5" dirty="0"/>
              <a:t>informace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250442"/>
            <a:ext cx="8444865" cy="496443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1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15" dirty="0">
                <a:solidFill>
                  <a:srgbClr val="001F5F"/>
                </a:solidFill>
                <a:latin typeface="Trebuchet MS"/>
                <a:cs typeface="Trebuchet MS"/>
              </a:rPr>
              <a:t>Probíhají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od 01.12.2024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do</a:t>
            </a:r>
            <a:r>
              <a:rPr sz="1800" spc="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31.03.2025,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  <a:tab pos="1420495" algn="l"/>
                <a:tab pos="2524125" algn="l"/>
                <a:tab pos="3114040" algn="l"/>
                <a:tab pos="3874770" algn="l"/>
                <a:tab pos="5214620" algn="l"/>
                <a:tab pos="6084570" algn="l"/>
                <a:tab pos="6316345" algn="l"/>
                <a:tab pos="749617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centrální	dispečink	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jako	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hlavní	koordinační	nástroj	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	neveřejná	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telefonní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linka, provoz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24/7,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zimní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aplikace pro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sledování obsazenosti</a:t>
            </a:r>
            <a:r>
              <a:rPr sz="1800" spc="-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kapacit,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bezplatné</a:t>
            </a:r>
            <a:r>
              <a:rPr sz="1800" spc="-25" dirty="0">
                <a:solidFill>
                  <a:srgbClr val="001F5F"/>
                </a:solidFill>
                <a:latin typeface="Trebuchet MS"/>
                <a:cs typeface="Trebuchet MS"/>
              </a:rPr>
              <a:t> noclehárny,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rozšířený provoz denních</a:t>
            </a:r>
            <a:r>
              <a:rPr sz="1800" spc="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001F5F"/>
                </a:solidFill>
                <a:latin typeface="Trebuchet MS"/>
                <a:cs typeface="Trebuchet MS"/>
              </a:rPr>
              <a:t>center,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denní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noční provoz terénních</a:t>
            </a:r>
            <a:r>
              <a:rPr sz="1800" spc="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programů,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dvě hygienická</a:t>
            </a:r>
            <a:r>
              <a:rPr sz="1800" spc="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Trebuchet MS"/>
                <a:cs typeface="Trebuchet MS"/>
              </a:rPr>
              <a:t>centra,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dvě</a:t>
            </a:r>
            <a:r>
              <a:rPr sz="1800" spc="1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ubytovací</a:t>
            </a:r>
            <a:r>
              <a:rPr sz="1800" spc="204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zařízení</a:t>
            </a:r>
            <a:r>
              <a:rPr sz="18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typu</a:t>
            </a:r>
            <a:r>
              <a:rPr sz="18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24/7</a:t>
            </a:r>
            <a:r>
              <a:rPr sz="18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8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pečovatelská</a:t>
            </a:r>
            <a:r>
              <a:rPr sz="1800" spc="2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služba,</a:t>
            </a:r>
            <a:r>
              <a:rPr sz="18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praktický</a:t>
            </a:r>
            <a:r>
              <a:rPr sz="1800" spc="2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lékař,</a:t>
            </a:r>
            <a:r>
              <a:rPr sz="1800" spc="1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INT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tým,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spolupráce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zdravotnickými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zařízeními </a:t>
            </a:r>
            <a:r>
              <a:rPr sz="1800" spc="-65" dirty="0">
                <a:solidFill>
                  <a:srgbClr val="001F5F"/>
                </a:solidFill>
                <a:latin typeface="Trebuchet MS"/>
                <a:cs typeface="Trebuchet MS"/>
              </a:rPr>
              <a:t>(MNNP, </a:t>
            </a:r>
            <a:r>
              <a:rPr sz="1800" spc="-85" dirty="0">
                <a:solidFill>
                  <a:srgbClr val="001F5F"/>
                </a:solidFill>
                <a:latin typeface="Trebuchet MS"/>
                <a:cs typeface="Trebuchet MS"/>
              </a:rPr>
              <a:t>NNF, </a:t>
            </a:r>
            <a:r>
              <a:rPr sz="1800" spc="-90" dirty="0">
                <a:solidFill>
                  <a:srgbClr val="001F5F"/>
                </a:solidFill>
                <a:latin typeface="Trebuchet MS"/>
                <a:cs typeface="Trebuchet MS"/>
              </a:rPr>
              <a:t>MPP,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NMSs.KB,</a:t>
            </a:r>
            <a:r>
              <a:rPr sz="1800" spc="1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PZS),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web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bezdomova.eu,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letáky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(pro </a:t>
            </a:r>
            <a:r>
              <a:rPr sz="1800" spc="-25" dirty="0">
                <a:solidFill>
                  <a:srgbClr val="001F5F"/>
                </a:solidFill>
                <a:latin typeface="Trebuchet MS"/>
                <a:cs typeface="Trebuchet MS"/>
              </a:rPr>
              <a:t>pracovníky,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pro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klienty),</a:t>
            </a:r>
            <a:endParaRPr sz="1800">
              <a:latin typeface="Trebuchet MS"/>
              <a:cs typeface="Trebuchet MS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  <a:tab pos="356235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evaluace.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4158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Centrální</a:t>
            </a:r>
            <a:r>
              <a:rPr spc="-90" dirty="0"/>
              <a:t> </a:t>
            </a:r>
            <a:r>
              <a:rPr dirty="0"/>
              <a:t>dispečink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515871"/>
            <a:ext cx="8442960" cy="435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Hlavní koordinační nástroj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ZHO 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koordinace všech převozů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a přesunů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osob,  monitorování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obsazenosti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kapacit, poskytování informací,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sběr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dat,  komunikace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se všemi zapojenými</a:t>
            </a:r>
            <a:r>
              <a:rPr sz="1800" spc="-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35" dirty="0">
                <a:solidFill>
                  <a:srgbClr val="001F5F"/>
                </a:solidFill>
                <a:latin typeface="Trebuchet MS"/>
                <a:cs typeface="Trebuchet MS"/>
              </a:rPr>
              <a:t>aktéry,</a:t>
            </a:r>
            <a:endParaRPr sz="1800">
              <a:latin typeface="Trebuchet MS"/>
              <a:cs typeface="Trebuchet MS"/>
            </a:endParaRPr>
          </a:p>
          <a:p>
            <a:pPr marL="355600" marR="8255" indent="-342900" algn="just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komunikuje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 nemocnicemi,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ze kterých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jsou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klienti propouštěni,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zjišťuje  jejich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skutečný zdravotní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stav (jak jen to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je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komunikaci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nemocnicí  možné),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informuje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o zajištěných </a:t>
            </a:r>
            <a:r>
              <a:rPr sz="1800" spc="-90" dirty="0">
                <a:solidFill>
                  <a:srgbClr val="001F5F"/>
                </a:solidFill>
                <a:latin typeface="Trebuchet MS"/>
                <a:cs typeface="Trebuchet MS"/>
              </a:rPr>
              <a:t>LNP, </a:t>
            </a:r>
            <a:r>
              <a:rPr sz="1800" spc="-10" dirty="0">
                <a:solidFill>
                  <a:srgbClr val="001F5F"/>
                </a:solidFill>
                <a:latin typeface="Trebuchet MS"/>
                <a:cs typeface="Trebuchet MS"/>
              </a:rPr>
              <a:t>prvotní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komunikace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nemocnicemi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</a:t>
            </a:r>
            <a:r>
              <a:rPr sz="1800" spc="1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001F5F"/>
                </a:solidFill>
                <a:latin typeface="Trebuchet MS"/>
                <a:cs typeface="Trebuchet MS"/>
              </a:rPr>
              <a:t>LNP,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20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koordinuje propouštění/pozdržení propuštění klienta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z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nemocnice,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aby</a:t>
            </a:r>
            <a:r>
              <a:rPr sz="1800" spc="5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bylo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zajištěno LNP či adekvátní sociální</a:t>
            </a:r>
            <a:r>
              <a:rPr sz="1800" spc="-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služba,</a:t>
            </a:r>
            <a:endParaRPr sz="1800">
              <a:latin typeface="Trebuchet MS"/>
              <a:cs typeface="Trebuchet MS"/>
            </a:endParaRPr>
          </a:p>
          <a:p>
            <a:pPr marL="355600" marR="10160" indent="-342900" algn="just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koordinuje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sociálními pracovníky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(ve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spolupráci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zdravotním personálem)  převozy klientů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ze zařízení 24/7 k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ošetřujícímu</a:t>
            </a:r>
            <a:r>
              <a:rPr sz="1800" spc="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lékaři,</a:t>
            </a:r>
            <a:endParaRPr sz="1800">
              <a:latin typeface="Trebuchet MS"/>
              <a:cs typeface="Trebuchet MS"/>
            </a:endParaRPr>
          </a:p>
          <a:p>
            <a:pPr marL="355600" marR="8890" indent="-342900" algn="just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koordinuje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nemocnicemi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LNP propouštění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nástup klientů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do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ubytovacích 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zařízení 24/7 a</a:t>
            </a:r>
            <a:r>
              <a:rPr sz="1800" spc="-1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další.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87960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Spolupráce </a:t>
            </a:r>
            <a:r>
              <a:rPr dirty="0"/>
              <a:t>se </a:t>
            </a:r>
            <a:r>
              <a:rPr spc="-10" dirty="0"/>
              <a:t>zdravotnickými</a:t>
            </a:r>
            <a:r>
              <a:rPr spc="-85" dirty="0"/>
              <a:t> </a:t>
            </a:r>
            <a:r>
              <a:rPr spc="-5" dirty="0"/>
              <a:t>zařízeními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365630"/>
            <a:ext cx="8441690" cy="458343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109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Městská nemocnice následné péče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 4 lůžka,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muži,</a:t>
            </a:r>
            <a:endParaRPr sz="1800">
              <a:latin typeface="Trebuchet MS"/>
              <a:cs typeface="Trebuchet MS"/>
            </a:endParaRPr>
          </a:p>
          <a:p>
            <a:pPr marL="355600" marR="8255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Nemocnice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Na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Františku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volná kapacita podle aktuální naplněnosti, muži,  </a:t>
            </a:r>
            <a:r>
              <a:rPr sz="1800" spc="-45" dirty="0">
                <a:solidFill>
                  <a:srgbClr val="001F5F"/>
                </a:solidFill>
                <a:latin typeface="Trebuchet MS"/>
                <a:cs typeface="Trebuchet MS"/>
              </a:rPr>
              <a:t>ženy,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odborná</a:t>
            </a:r>
            <a:r>
              <a:rPr sz="1800" spc="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vyšetření,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Nemocnice Milosrdných sester </a:t>
            </a:r>
            <a:r>
              <a:rPr sz="1800" u="heavy" spc="-8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sv.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Karla Boromejského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volná</a:t>
            </a:r>
            <a:r>
              <a:rPr sz="1800" spc="-2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kapacita </a:t>
            </a:r>
            <a:r>
              <a:rPr sz="1800" spc="-10" dirty="0">
                <a:solidFill>
                  <a:srgbClr val="001F5F"/>
                </a:solidFill>
                <a:latin typeface="Trebuchet MS"/>
                <a:cs typeface="Trebuchet MS"/>
              </a:rPr>
              <a:t>podle</a:t>
            </a:r>
            <a:endParaRPr sz="18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aktuální naplněnosti, muži, </a:t>
            </a:r>
            <a:r>
              <a:rPr sz="1800" spc="-45" dirty="0">
                <a:solidFill>
                  <a:srgbClr val="001F5F"/>
                </a:solidFill>
                <a:latin typeface="Trebuchet MS"/>
                <a:cs typeface="Trebuchet MS"/>
              </a:rPr>
              <a:t>ženy,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odborná vyšetření,</a:t>
            </a:r>
            <a:r>
              <a:rPr sz="1800" spc="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ultrazvuk,</a:t>
            </a:r>
            <a:endParaRPr sz="18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005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4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Městská poliklinika </a:t>
            </a:r>
            <a:r>
              <a:rPr sz="1800" u="heavy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Praha</a:t>
            </a:r>
            <a:r>
              <a:rPr sz="1800" spc="-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odborná vyšetření, rentgen, laboratorní</a:t>
            </a:r>
            <a:r>
              <a:rPr sz="1800" spc="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001F5F"/>
                </a:solidFill>
                <a:latin typeface="Trebuchet MS"/>
                <a:cs typeface="Trebuchet MS"/>
              </a:rPr>
              <a:t>stěry,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Medici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na </a:t>
            </a: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ulici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ošetření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přímo v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terénu,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na</a:t>
            </a:r>
            <a:r>
              <a:rPr sz="1800" spc="-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noclehárně,</a:t>
            </a:r>
            <a:endParaRPr sz="1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Ambulance praktických</a:t>
            </a:r>
            <a:r>
              <a:rPr sz="1800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lékařů:</a:t>
            </a:r>
            <a:endParaRPr sz="18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15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Ordinace</a:t>
            </a:r>
            <a:r>
              <a:rPr sz="1500" spc="2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NADĚJE</a:t>
            </a:r>
            <a:r>
              <a:rPr sz="1500" spc="2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-</a:t>
            </a:r>
            <a:r>
              <a:rPr sz="1500" spc="2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Bc.</a:t>
            </a:r>
            <a:r>
              <a:rPr sz="1500" spc="2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Jarmila</a:t>
            </a:r>
            <a:r>
              <a:rPr sz="1500" spc="2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Urbani</a:t>
            </a:r>
            <a:r>
              <a:rPr sz="1500" spc="2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500" spc="2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nutné</a:t>
            </a:r>
            <a:r>
              <a:rPr sz="1500" spc="2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objednání</a:t>
            </a:r>
            <a:r>
              <a:rPr sz="1500" spc="2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k</a:t>
            </a:r>
            <a:r>
              <a:rPr sz="1500" spc="2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vyšetření</a:t>
            </a:r>
            <a:r>
              <a:rPr sz="1500" spc="2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do</a:t>
            </a:r>
            <a:r>
              <a:rPr sz="1500" spc="2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ambulance</a:t>
            </a:r>
            <a:r>
              <a:rPr sz="1500" spc="2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v</a:t>
            </a:r>
            <a:endParaRPr sz="15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režimu: PO – PÁ (08:30 –</a:t>
            </a:r>
            <a:r>
              <a:rPr sz="1500" spc="-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15:00)</a:t>
            </a:r>
            <a:endParaRPr sz="1500">
              <a:latin typeface="Trebuchet MS"/>
              <a:cs typeface="Trebuchet MS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Ordinace MPP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-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Bc. Zlatica Jarolínová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koordinace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k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objednání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PL a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odborná vyšetření  (kožní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+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chirurgie),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PO – ČT (07:00 – 15:00), PÁ (07:00 –</a:t>
            </a:r>
            <a:r>
              <a:rPr sz="1500" spc="-1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14:00)</a:t>
            </a:r>
            <a:endParaRPr sz="15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Ordinace</a:t>
            </a:r>
            <a:r>
              <a:rPr sz="1500" spc="3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Armáda</a:t>
            </a:r>
            <a:r>
              <a:rPr sz="1500" spc="3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spásy</a:t>
            </a:r>
            <a:r>
              <a:rPr sz="1500" spc="2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-</a:t>
            </a:r>
            <a:r>
              <a:rPr sz="1500" spc="2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45" dirty="0">
                <a:solidFill>
                  <a:srgbClr val="001F5F"/>
                </a:solidFill>
                <a:latin typeface="Trebuchet MS"/>
                <a:cs typeface="Trebuchet MS"/>
              </a:rPr>
              <a:t>MUDr.</a:t>
            </a:r>
            <a:r>
              <a:rPr sz="1500" spc="3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Andrea</a:t>
            </a:r>
            <a:r>
              <a:rPr sz="1500" spc="3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15" dirty="0">
                <a:solidFill>
                  <a:srgbClr val="001F5F"/>
                </a:solidFill>
                <a:latin typeface="Trebuchet MS"/>
                <a:cs typeface="Trebuchet MS"/>
              </a:rPr>
              <a:t>Pekárková</a:t>
            </a:r>
            <a:r>
              <a:rPr sz="1500" spc="3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500" spc="3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terénní</a:t>
            </a:r>
            <a:r>
              <a:rPr sz="1500" spc="3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docházka</a:t>
            </a:r>
            <a:r>
              <a:rPr sz="1500" spc="3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do</a:t>
            </a:r>
            <a:r>
              <a:rPr sz="1500" spc="3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služby</a:t>
            </a:r>
            <a:r>
              <a:rPr sz="1500" spc="31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Trebuchet MS"/>
                <a:cs typeface="Trebuchet MS"/>
              </a:rPr>
              <a:t>7/24</a:t>
            </a:r>
            <a:endParaRPr sz="15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Kloubových domů, 1x </a:t>
            </a:r>
            <a:r>
              <a:rPr sz="1500" spc="-5" dirty="0">
                <a:solidFill>
                  <a:srgbClr val="001F5F"/>
                </a:solidFill>
                <a:latin typeface="Trebuchet MS"/>
                <a:cs typeface="Trebuchet MS"/>
              </a:rPr>
              <a:t>týdně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– středa (09:00 –</a:t>
            </a:r>
            <a:r>
              <a:rPr sz="1500" spc="-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001F5F"/>
                </a:solidFill>
                <a:latin typeface="Trebuchet MS"/>
                <a:cs typeface="Trebuchet MS"/>
              </a:rPr>
              <a:t>16:00)</a:t>
            </a:r>
            <a:endParaRPr sz="1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374726"/>
            <a:ext cx="39858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Zařízení typu</a:t>
            </a:r>
            <a:r>
              <a:rPr spc="-85" dirty="0"/>
              <a:t> </a:t>
            </a:r>
            <a:r>
              <a:rPr dirty="0"/>
              <a:t>24/7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949401"/>
            <a:ext cx="9115146" cy="4075206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Kloubovy domy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24/7 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Armáda</a:t>
            </a:r>
            <a:r>
              <a:rPr sz="1800" spc="-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spásy</a:t>
            </a:r>
            <a:endParaRPr sz="1800" dirty="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nejedná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zdravotnické</a:t>
            </a:r>
            <a:r>
              <a:rPr sz="1400" spc="-5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zařízení,</a:t>
            </a:r>
            <a:endParaRPr sz="1400" dirty="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kapacita</a:t>
            </a:r>
            <a:r>
              <a:rPr sz="1400" spc="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81</a:t>
            </a:r>
            <a:r>
              <a:rPr sz="1400" spc="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osob</a:t>
            </a:r>
            <a:r>
              <a:rPr sz="1400" spc="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-</a:t>
            </a:r>
            <a:r>
              <a:rPr sz="1400" spc="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z</a:t>
            </a:r>
            <a:r>
              <a:rPr sz="1400" spc="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větší</a:t>
            </a:r>
            <a:r>
              <a:rPr sz="1400" spc="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části</a:t>
            </a:r>
            <a:r>
              <a:rPr sz="1400" spc="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soběstační,</a:t>
            </a:r>
            <a:r>
              <a:rPr sz="1400" spc="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sz="1400" spc="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sníženou</a:t>
            </a:r>
            <a:r>
              <a:rPr sz="1400" spc="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mobilitou,</a:t>
            </a:r>
            <a:r>
              <a:rPr sz="1400" spc="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se</a:t>
            </a:r>
            <a:r>
              <a:rPr sz="1400" spc="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závažnějšími</a:t>
            </a:r>
            <a:r>
              <a:rPr sz="1400" spc="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zdravotními</a:t>
            </a:r>
            <a:endParaRPr sz="1400" dirty="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komplikacemi,</a:t>
            </a:r>
            <a:endParaRPr sz="1400" dirty="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není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bezbariérové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schodolez</a:t>
            </a:r>
            <a:r>
              <a:rPr sz="1400" spc="4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do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1.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patra,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rozšířené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zárubně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1.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patře,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snížené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1F5F"/>
                </a:solidFill>
                <a:latin typeface="Trebuchet MS"/>
                <a:cs typeface="Trebuchet MS"/>
              </a:rPr>
              <a:t>prahy,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1.</a:t>
            </a:r>
            <a:r>
              <a:rPr sz="1400" spc="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patro</a:t>
            </a:r>
            <a:r>
              <a:rPr sz="1400" spc="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vhodné</a:t>
            </a:r>
            <a:endParaRPr sz="1400" dirty="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osoby na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invalidním</a:t>
            </a:r>
            <a:r>
              <a:rPr sz="1400" spc="-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vozíku,</a:t>
            </a:r>
            <a:endParaRPr sz="1400" dirty="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nutná indikace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pobytu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praktickým</a:t>
            </a:r>
            <a:r>
              <a:rPr sz="1400" spc="-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lékařem,</a:t>
            </a:r>
            <a:endParaRPr sz="1400" dirty="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pečovatelská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služba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docházková služba, pomoc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péčí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vlastní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osobu, ADCH,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Domácí </a:t>
            </a:r>
            <a:r>
              <a:rPr sz="1400" spc="-5" dirty="0" err="1">
                <a:solidFill>
                  <a:srgbClr val="001F5F"/>
                </a:solidFill>
                <a:latin typeface="Trebuchet MS"/>
                <a:cs typeface="Trebuchet MS"/>
              </a:rPr>
              <a:t>péče</a:t>
            </a:r>
            <a:r>
              <a:rPr sz="1400" spc="-204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 err="1">
                <a:solidFill>
                  <a:srgbClr val="001F5F"/>
                </a:solidFill>
                <a:latin typeface="Trebuchet MS"/>
                <a:cs typeface="Trebuchet MS"/>
              </a:rPr>
              <a:t>Jarošová</a:t>
            </a:r>
            <a:r>
              <a:rPr lang="cs-CZ" sz="1400" spc="-5" dirty="0">
                <a:solidFill>
                  <a:srgbClr val="001F5F"/>
                </a:solidFill>
                <a:latin typeface="Trebuchet MS"/>
                <a:cs typeface="Trebuchet MS"/>
              </a:rPr>
              <a:t> – terénní zdravotní služba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,</a:t>
            </a:r>
            <a:endParaRPr sz="1400" dirty="0">
              <a:latin typeface="Trebuchet MS"/>
              <a:cs typeface="Trebuchet MS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doléčení, stabilizace zdravotního stavu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následným přesunem do standardních sociálních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služeb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či </a:t>
            </a:r>
            <a:r>
              <a:rPr sz="1400" spc="-15" dirty="0">
                <a:solidFill>
                  <a:srgbClr val="001F5F"/>
                </a:solidFill>
                <a:latin typeface="Trebuchet MS"/>
                <a:cs typeface="Trebuchet MS"/>
              </a:rPr>
              <a:t>do  </a:t>
            </a:r>
            <a:r>
              <a:rPr sz="1400" spc="-35" dirty="0">
                <a:solidFill>
                  <a:srgbClr val="001F5F"/>
                </a:solidFill>
                <a:latin typeface="Trebuchet MS"/>
                <a:cs typeface="Trebuchet MS"/>
              </a:rPr>
              <a:t>Troji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24/7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finální doléčení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následným přesunem do standardních sociálních</a:t>
            </a:r>
            <a:r>
              <a:rPr sz="1400" spc="-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služeb.</a:t>
            </a:r>
            <a:endParaRPr sz="14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spc="-45" dirty="0">
                <a:solidFill>
                  <a:srgbClr val="001F5F"/>
                </a:solidFill>
                <a:latin typeface="Trebuchet MS"/>
                <a:cs typeface="Trebuchet MS"/>
              </a:rPr>
              <a:t>Troja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24/7 –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CSSP </a:t>
            </a:r>
            <a:r>
              <a:rPr sz="1800" dirty="0">
                <a:solidFill>
                  <a:srgbClr val="001F5F"/>
                </a:solidFill>
                <a:latin typeface="Trebuchet MS"/>
                <a:cs typeface="Trebuchet MS"/>
              </a:rPr>
              <a:t>+ K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Srdci</a:t>
            </a:r>
            <a:r>
              <a:rPr sz="1800" spc="-2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rebuchet MS"/>
                <a:cs typeface="Trebuchet MS"/>
              </a:rPr>
              <a:t>klíč</a:t>
            </a:r>
            <a:endParaRPr sz="1800" dirty="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1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nejedná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 </a:t>
            </a:r>
            <a:r>
              <a:rPr sz="1400" spc="-5" dirty="0" err="1">
                <a:solidFill>
                  <a:srgbClr val="001F5F"/>
                </a:solidFill>
                <a:latin typeface="Trebuchet MS"/>
                <a:cs typeface="Trebuchet MS"/>
              </a:rPr>
              <a:t>zdravotnické</a:t>
            </a:r>
            <a:r>
              <a:rPr sz="1400" spc="-5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 err="1">
                <a:solidFill>
                  <a:srgbClr val="001F5F"/>
                </a:solidFill>
                <a:latin typeface="Trebuchet MS"/>
                <a:cs typeface="Trebuchet MS"/>
              </a:rPr>
              <a:t>zařízení</a:t>
            </a:r>
            <a:r>
              <a:rPr lang="cs-CZ" sz="1400" spc="-5">
                <a:solidFill>
                  <a:srgbClr val="001F5F"/>
                </a:solidFill>
                <a:latin typeface="Trebuchet MS"/>
                <a:cs typeface="Trebuchet MS"/>
              </a:rPr>
              <a:t>,</a:t>
            </a:r>
            <a:endParaRPr lang="cs-CZ" sz="1400" spc="-5" dirty="0">
              <a:solidFill>
                <a:srgbClr val="001F5F"/>
              </a:solidFill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1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756285" algn="l"/>
                <a:tab pos="756920" algn="l"/>
              </a:tabLst>
            </a:pPr>
            <a:endParaRPr sz="14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99906" y="4548377"/>
            <a:ext cx="9715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zdravotními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13510" y="4548377"/>
            <a:ext cx="7553959" cy="1322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299085" algn="l"/>
                <a:tab pos="299720" algn="l"/>
                <a:tab pos="1134110" algn="l"/>
                <a:tab pos="1480185" algn="l"/>
                <a:tab pos="2001520" algn="l"/>
                <a:tab pos="2225675" algn="l"/>
                <a:tab pos="3007360" algn="l"/>
                <a:tab pos="4302760" algn="l"/>
                <a:tab pos="4630420" algn="l"/>
                <a:tab pos="5479415" algn="l"/>
                <a:tab pos="6461125" algn="l"/>
                <a:tab pos="669163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kapacita	40	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osob	–	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potřeba	soběstačnosti,	se	sníženou	mobilitou,	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	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mírnějšími</a:t>
            </a:r>
            <a:endParaRPr sz="1400" dirty="0">
              <a:latin typeface="Trebuchet MS"/>
              <a:cs typeface="Trebuchet MS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komplikacemi,</a:t>
            </a:r>
            <a:endParaRPr sz="1400" dirty="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299085" algn="l"/>
                <a:tab pos="2997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bezbariérové zařízení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vhodné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osoby na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invalidním</a:t>
            </a:r>
            <a:r>
              <a:rPr sz="1400" spc="-6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vozíku,</a:t>
            </a:r>
            <a:endParaRPr sz="1400" dirty="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299085" algn="l"/>
                <a:tab pos="2997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nutná indikace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pobytu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praktickým lékařem,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Intervenčním</a:t>
            </a:r>
            <a:r>
              <a:rPr sz="1400" spc="-1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týmem,</a:t>
            </a:r>
            <a:endParaRPr sz="1400" dirty="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299085" algn="l"/>
                <a:tab pos="29972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doléčení, </a:t>
            </a:r>
            <a:r>
              <a:rPr sz="1400" spc="-25" dirty="0">
                <a:solidFill>
                  <a:srgbClr val="001F5F"/>
                </a:solidFill>
                <a:latin typeface="Trebuchet MS"/>
                <a:cs typeface="Trebuchet MS"/>
              </a:rPr>
              <a:t>převazy,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krátkodobý pobyt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následným návratem do sociálních</a:t>
            </a:r>
            <a:r>
              <a:rPr sz="1400" spc="-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služeb.</a:t>
            </a:r>
            <a:endParaRPr sz="1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710945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Rozšířený provoz denních</a:t>
            </a:r>
            <a:r>
              <a:rPr spc="-80" dirty="0"/>
              <a:t> </a:t>
            </a:r>
            <a:r>
              <a:rPr dirty="0"/>
              <a:t>center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525905"/>
            <a:ext cx="8878570" cy="4233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Nízkoprahová denní centra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-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rozšířený provoz,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vykrývá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prostor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před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otevřením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po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uzavření  útulen/nocleháren,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Klient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-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mobilní, soběstačný,</a:t>
            </a:r>
            <a:r>
              <a:rPr sz="1400" spc="-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orientovaný,</a:t>
            </a:r>
            <a:endParaRPr sz="140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19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5600" algn="l"/>
              </a:tabLst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Cílem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služby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je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primárně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poskytnout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klientovi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zázemí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nízkoprahového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denního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centra (teplo, stravu,  hygienu, ošacení,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odpočinek)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před otevřením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ubytovacích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kapacit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rámci ZHO.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rámci práce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klientem  se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mu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poskytují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komplexní informace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ZHO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možnostech stabilizující jeho současný stav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za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pomocí 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dostupných sociálních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podpůrných</a:t>
            </a:r>
            <a:r>
              <a:rPr sz="1400" spc="-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služeb,</a:t>
            </a:r>
            <a:endParaRPr sz="14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20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u="sng" spc="-3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Arcidiecézní</a:t>
            </a:r>
            <a:r>
              <a:rPr sz="1400" u="sng" spc="1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charita</a:t>
            </a:r>
            <a:r>
              <a:rPr sz="1400" u="sng" spc="1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Praha</a:t>
            </a:r>
            <a:r>
              <a:rPr sz="1400" spc="15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400" spc="1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Pernerova,</a:t>
            </a:r>
            <a:r>
              <a:rPr sz="1400" spc="1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1F5F"/>
                </a:solidFill>
                <a:latin typeface="Trebuchet MS"/>
                <a:cs typeface="Trebuchet MS"/>
              </a:rPr>
              <a:t>Praha</a:t>
            </a:r>
            <a:r>
              <a:rPr sz="1400" spc="1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8</a:t>
            </a:r>
            <a:r>
              <a:rPr sz="1400" spc="1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400" spc="1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po</a:t>
            </a:r>
            <a:r>
              <a:rPr sz="1400" spc="1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400" spc="1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ne:</a:t>
            </a:r>
            <a:r>
              <a:rPr sz="1400" spc="1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8:00</a:t>
            </a:r>
            <a:r>
              <a:rPr sz="1400" spc="1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-</a:t>
            </a:r>
            <a:r>
              <a:rPr sz="1400" spc="18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20:00</a:t>
            </a:r>
            <a:r>
              <a:rPr sz="1400" spc="1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(pro</a:t>
            </a:r>
            <a:r>
              <a:rPr sz="1400" spc="1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klienty</a:t>
            </a:r>
            <a:r>
              <a:rPr sz="1400" spc="1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od</a:t>
            </a:r>
            <a:r>
              <a:rPr sz="1400" spc="16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9:00</a:t>
            </a:r>
            <a:r>
              <a:rPr sz="1400" spc="16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</a:t>
            </a:r>
            <a:r>
              <a:rPr sz="1400" spc="1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19:00</a:t>
            </a:r>
            <a:r>
              <a:rPr sz="1400" spc="1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endParaRPr sz="14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8:00-9:00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příprava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služby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ZHO, 19:00-20:00 úklid, dezinfekce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služby</a:t>
            </a:r>
            <a:r>
              <a:rPr sz="1400" spc="-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ZHO),</a:t>
            </a:r>
            <a:endParaRPr sz="14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u="sng" spc="-3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Farní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charita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Žitná, </a:t>
            </a:r>
            <a:r>
              <a:rPr sz="1400" spc="-20" dirty="0">
                <a:solidFill>
                  <a:srgbClr val="001F5F"/>
                </a:solidFill>
                <a:latin typeface="Trebuchet MS"/>
                <a:cs typeface="Trebuchet MS"/>
              </a:rPr>
              <a:t>Praha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1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pá: 13:00 -16:00, so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 ne: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8:00 -12:00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/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12:30</a:t>
            </a:r>
            <a:r>
              <a:rPr sz="1400" spc="1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-16:00,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20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R-Mosty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Husitská, </a:t>
            </a:r>
            <a:r>
              <a:rPr sz="1400" spc="-15" dirty="0">
                <a:solidFill>
                  <a:srgbClr val="001F5F"/>
                </a:solidFill>
                <a:latin typeface="Trebuchet MS"/>
                <a:cs typeface="Trebuchet MS"/>
              </a:rPr>
              <a:t>Praha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3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ne: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8:00</a:t>
            </a:r>
            <a:r>
              <a:rPr sz="1400" spc="-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-12:00,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19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Jako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doma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Novákových, </a:t>
            </a:r>
            <a:r>
              <a:rPr sz="1400" spc="-20" dirty="0">
                <a:solidFill>
                  <a:srgbClr val="001F5F"/>
                </a:solidFill>
                <a:latin typeface="Trebuchet MS"/>
                <a:cs typeface="Trebuchet MS"/>
              </a:rPr>
              <a:t>Praha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8 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pá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 so: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8:00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400" spc="-2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14:00,</a:t>
            </a:r>
            <a:endParaRPr sz="14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200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u="sng" spc="-3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NADĚJE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 – U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Bulhara, standardní provoz, mimo ZHO, denně 8:30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12:00, 13:00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16:30, 17:30</a:t>
            </a:r>
            <a:r>
              <a:rPr sz="1400" spc="10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–19:30,</a:t>
            </a:r>
            <a:endParaRPr sz="14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120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400" u="sng" spc="-3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Armáda spásy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25" dirty="0">
                <a:solidFill>
                  <a:srgbClr val="001F5F"/>
                </a:solidFill>
                <a:latin typeface="Trebuchet MS"/>
                <a:cs typeface="Trebuchet MS"/>
              </a:rPr>
              <a:t>Tusarova,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denně 7:00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-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13:00, 14:00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-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19:00, Malešice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denně 07:00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400" spc="8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19:00.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8153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Rozšířený provoz </a:t>
            </a:r>
            <a:r>
              <a:rPr spc="-50" dirty="0"/>
              <a:t>Terénních</a:t>
            </a:r>
            <a:r>
              <a:rPr spc="-120" dirty="0"/>
              <a:t> </a:t>
            </a:r>
            <a:r>
              <a:rPr spc="-15" dirty="0"/>
              <a:t>programů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431163"/>
            <a:ext cx="8955405" cy="44932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Clr>
                <a:srgbClr val="5FCAEE"/>
              </a:buClr>
              <a:buSzPct val="78571"/>
              <a:buFont typeface="Wingdings 3"/>
              <a:buChar char=""/>
              <a:tabLst>
                <a:tab pos="355600" algn="l"/>
              </a:tabLst>
            </a:pPr>
            <a:r>
              <a:rPr sz="1400" spc="-30" dirty="0">
                <a:solidFill>
                  <a:srgbClr val="001F5F"/>
                </a:solidFill>
                <a:latin typeface="Trebuchet MS"/>
                <a:cs typeface="Trebuchet MS"/>
              </a:rPr>
              <a:t>Terénní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program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je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určen pro osoby bez domova přežívající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ulici, které aktivně vyhledává. Cílem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služby 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je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snižovat ohrožení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zdraví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i životě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jedinců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na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ulici. </a:t>
            </a:r>
            <a:r>
              <a:rPr sz="1400" spc="-30" dirty="0">
                <a:solidFill>
                  <a:srgbClr val="001F5F"/>
                </a:solidFill>
                <a:latin typeface="Trebuchet MS"/>
                <a:cs typeface="Trebuchet MS"/>
              </a:rPr>
              <a:t>Po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prvotním zmapovaní aktuálního celkového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stavu 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jedince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je nutné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operativně rozlišit potřebnost zdravotnických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služeb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snižující bezprostřední ohrožení  (urgentní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ošetření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RZS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a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akutní hospitalizaci, zajištění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odborné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pomoci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době intoxikace alkoholem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či 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OPL), nabídnout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/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zajistit odpovídající službu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v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rámci ZHO </a:t>
            </a:r>
            <a:r>
              <a:rPr sz="1400" dirty="0">
                <a:solidFill>
                  <a:srgbClr val="001F5F"/>
                </a:solidFill>
                <a:latin typeface="Trebuchet MS"/>
                <a:cs typeface="Trebuchet MS"/>
              </a:rPr>
              <a:t>(7/24, </a:t>
            </a:r>
            <a:r>
              <a:rPr sz="1400" spc="-15" dirty="0">
                <a:solidFill>
                  <a:srgbClr val="001F5F"/>
                </a:solidFill>
                <a:latin typeface="Trebuchet MS"/>
                <a:cs typeface="Trebuchet MS"/>
              </a:rPr>
              <a:t>noclehárny/útulny, </a:t>
            </a:r>
            <a:r>
              <a:rPr sz="1400" spc="-10" dirty="0">
                <a:solidFill>
                  <a:srgbClr val="001F5F"/>
                </a:solidFill>
                <a:latin typeface="Trebuchet MS"/>
                <a:cs typeface="Trebuchet MS"/>
              </a:rPr>
              <a:t>noční </a:t>
            </a:r>
            <a:r>
              <a:rPr sz="1400" spc="-5" dirty="0">
                <a:solidFill>
                  <a:srgbClr val="001F5F"/>
                </a:solidFill>
                <a:latin typeface="Trebuchet MS"/>
                <a:cs typeface="Trebuchet MS"/>
              </a:rPr>
              <a:t>hygienické  centrum).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"/>
            </a:pPr>
            <a:endParaRPr sz="155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200" u="sng" spc="-3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Denní</a:t>
            </a:r>
            <a:r>
              <a:rPr sz="12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TP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Centrum sociálních služeb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Praha,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denně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08:00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</a:t>
            </a:r>
            <a:r>
              <a:rPr sz="1200" spc="-13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20:00,</a:t>
            </a:r>
            <a:endParaRPr sz="1200">
              <a:latin typeface="Trebuchet MS"/>
              <a:cs typeface="Trebuchet MS"/>
            </a:endParaRPr>
          </a:p>
          <a:p>
            <a:pPr marL="354965" indent="-34290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200" u="sng" spc="-3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Noční</a:t>
            </a:r>
            <a:r>
              <a:rPr sz="12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TP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NADĚJE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denně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20:00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MČ </a:t>
            </a:r>
            <a:r>
              <a:rPr sz="1200" spc="-15" dirty="0">
                <a:solidFill>
                  <a:srgbClr val="001F5F"/>
                </a:solidFill>
                <a:latin typeface="Trebuchet MS"/>
                <a:cs typeface="Trebuchet MS"/>
              </a:rPr>
              <a:t>Praha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1, 2, 3, 4, 10,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12, 15, 16, 21,</a:t>
            </a:r>
            <a:r>
              <a:rPr sz="1200" spc="-4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22,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Armáda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spásy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denně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20:00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07:00,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MČ </a:t>
            </a:r>
            <a:r>
              <a:rPr sz="1200" spc="-15" dirty="0">
                <a:solidFill>
                  <a:srgbClr val="001F5F"/>
                </a:solidFill>
                <a:latin typeface="Trebuchet MS"/>
                <a:cs typeface="Trebuchet MS"/>
              </a:rPr>
              <a:t>Praha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5, 6, 7, 8, 9,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13, 14, 17, 18, 19,</a:t>
            </a:r>
            <a:r>
              <a:rPr sz="1200" spc="-6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20,</a:t>
            </a:r>
            <a:endParaRPr sz="1200">
              <a:latin typeface="Trebuchet MS"/>
              <a:cs typeface="Trebuchet MS"/>
            </a:endParaRPr>
          </a:p>
          <a:p>
            <a:pPr marL="298450" indent="-286385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298450" algn="l"/>
                <a:tab pos="299085" algn="l"/>
              </a:tabLst>
            </a:pPr>
            <a:r>
              <a:rPr sz="1200" u="sng" spc="-30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Intervenční</a:t>
            </a:r>
            <a:r>
              <a:rPr sz="1200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tým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denně 13:00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01:00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převozy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z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nemocnic, převazování ubytovaných,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koordinace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zdravotního stavu ubytovaných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v</a:t>
            </a:r>
            <a:r>
              <a:rPr sz="1200" spc="2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1F5F"/>
                </a:solidFill>
                <a:latin typeface="Trebuchet MS"/>
                <a:cs typeface="Trebuchet MS"/>
              </a:rPr>
              <a:t>Troji</a:t>
            </a:r>
            <a:endParaRPr sz="12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24/7,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20" dirty="0">
                <a:solidFill>
                  <a:srgbClr val="001F5F"/>
                </a:solidFill>
                <a:latin typeface="Trebuchet MS"/>
                <a:cs typeface="Trebuchet MS"/>
              </a:rPr>
              <a:t>Po,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st,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pá 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09:00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13:00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–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zdravotnické převozy ze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zařízení </a:t>
            </a:r>
            <a:r>
              <a:rPr sz="1200" spc="-10" dirty="0">
                <a:solidFill>
                  <a:srgbClr val="001F5F"/>
                </a:solidFill>
                <a:latin typeface="Trebuchet MS"/>
                <a:cs typeface="Trebuchet MS"/>
              </a:rPr>
              <a:t>24/7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k</a:t>
            </a:r>
            <a:r>
              <a:rPr sz="12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ošetření.</a:t>
            </a:r>
            <a:endParaRPr sz="1200">
              <a:latin typeface="Trebuchet MS"/>
              <a:cs typeface="Trebuchet MS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299085" algn="l"/>
                <a:tab pos="299720" algn="l"/>
              </a:tabLst>
            </a:pPr>
            <a:r>
              <a:rPr sz="12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rebuchet MS"/>
                <a:cs typeface="Trebuchet MS"/>
              </a:rPr>
              <a:t>R-Mosty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převozy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ve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standardním režimu</a:t>
            </a:r>
            <a:r>
              <a:rPr sz="1200" spc="-6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30" dirty="0">
                <a:solidFill>
                  <a:srgbClr val="001F5F"/>
                </a:solidFill>
                <a:latin typeface="Trebuchet MS"/>
                <a:cs typeface="Trebuchet MS"/>
              </a:rPr>
              <a:t>služby,</a:t>
            </a:r>
            <a:endParaRPr sz="1200">
              <a:latin typeface="Trebuchet MS"/>
              <a:cs typeface="Trebuchet MS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756285" algn="l"/>
                <a:tab pos="756920" algn="l"/>
              </a:tabLst>
            </a:pP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navíc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možno využívat převozních služeb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v rámci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probíhajícího projektu (další možnost převozů </a:t>
            </a:r>
            <a:r>
              <a:rPr sz="1200" dirty="0">
                <a:solidFill>
                  <a:srgbClr val="001F5F"/>
                </a:solidFill>
                <a:latin typeface="Trebuchet MS"/>
                <a:cs typeface="Trebuchet MS"/>
              </a:rPr>
              <a:t>do</a:t>
            </a:r>
            <a:r>
              <a:rPr sz="1200" spc="-9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001F5F"/>
                </a:solidFill>
                <a:latin typeface="Trebuchet MS"/>
                <a:cs typeface="Trebuchet MS"/>
              </a:rPr>
              <a:t>ZHO).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1659</Words>
  <Application>Microsoft Office PowerPoint</Application>
  <PresentationFormat>Širokoúhlá obrazovka</PresentationFormat>
  <Paragraphs>162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Calibri</vt:lpstr>
      <vt:lpstr>Times New Roman</vt:lpstr>
      <vt:lpstr>Trebuchet MS</vt:lpstr>
      <vt:lpstr>Wingdings 3</vt:lpstr>
      <vt:lpstr>Office Theme</vt:lpstr>
      <vt:lpstr>Zimní humanitární opatření 2024/2025</vt:lpstr>
      <vt:lpstr>Seznam zkratek</vt:lpstr>
      <vt:lpstr>Spolupracující subjekty</vt:lpstr>
      <vt:lpstr>Základní informace</vt:lpstr>
      <vt:lpstr>Centrální dispečink</vt:lpstr>
      <vt:lpstr>Spolupráce se zdravotnickými zařízeními</vt:lpstr>
      <vt:lpstr>Zařízení typu 24/7</vt:lpstr>
      <vt:lpstr>Rozšířený provoz denních center</vt:lpstr>
      <vt:lpstr>Rozšířený provoz Terénních programů</vt:lpstr>
      <vt:lpstr>Noclehárny / útulny</vt:lpstr>
      <vt:lpstr>Noční hygienická centra</vt:lpstr>
      <vt:lpstr>Krizová noční kapacita</vt:lpstr>
      <vt:lpstr>Další opatření, aktivity, partneři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Zimní humanitární opatření 2024/2025</dc:title>
  <dc:creator>Veber David</dc:creator>
  <cp:lastModifiedBy>Wolfová Andrea (MHMP, SE2)</cp:lastModifiedBy>
  <cp:revision>3</cp:revision>
  <dcterms:created xsi:type="dcterms:W3CDTF">2024-11-12T10:01:00Z</dcterms:created>
  <dcterms:modified xsi:type="dcterms:W3CDTF">2024-11-21T14:00:54Z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2024-11-12T00:00:00Z</vt:filetime>
  </property>
</Properties>
</file>