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style33.xml" ContentType="application/vnd.ms-office.chartstyl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Override PartName="/ppt/charts/style11.xml" ContentType="application/vnd.ms-office.chartstyle+xml"/>
  <Override PartName="/ppt/charts/colors34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colors23.xml" ContentType="application/vnd.ms-office.chartcolorstyle+xml"/>
  <Override PartName="/ppt/tableStyles.xml" ContentType="application/vnd.openxmlformats-officedocument.presentationml.tableStyles+xml"/>
  <Override PartName="/ppt/charts/colors12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charts/style38.xml" ContentType="application/vnd.ms-office.chartstyle+xml"/>
  <Override PartName="/ppt/charts/style27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1.xml" ContentType="application/vnd.ms-office.chartstyle+xml"/>
  <Override PartName="/ppt/charts/style34.xml" ContentType="application/vnd.ms-office.chartstyle+xml"/>
  <Override PartName="/ppt/charts/style23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olors28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charts/style30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25.xml" ContentType="application/vnd.openxmlformats-officedocument.drawingml.chart+xml"/>
  <Override PartName="/ppt/charts/colors35.xml" ContentType="application/vnd.ms-office.chartcolor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olors31.xml" ContentType="application/vnd.ms-office.chartcolorstyl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28.xml" ContentType="application/vnd.ms-office.chartstyle+xml"/>
  <Override PartName="/ppt/charts/style6.xml" ContentType="application/vnd.ms-office.chart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17.xml" ContentType="application/vnd.ms-office.chartstyle+xml"/>
  <Override PartName="/ppt/charts/style35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charts/colors8.xml" ContentType="application/vnd.ms-office.chartcolorstyle+xml"/>
  <Override PartName="/ppt/charts/style24.xml" ContentType="application/vnd.ms-office.chartstyle+xml"/>
  <Override PartName="/ppt/charts/colors29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style13.xml" ContentType="application/vnd.ms-office.chartstyle+xml"/>
  <Override PartName="/ppt/charts/style31.xml" ContentType="application/vnd.ms-office.chartstyle+xml"/>
  <Override PartName="/ppt/charts/colors18.xml" ContentType="application/vnd.ms-office.chartcolorstyle+xml"/>
  <Override PartName="/ppt/charts/colors3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26.xml" ContentType="application/vnd.openxmlformats-officedocument.drawingml.chart+xml"/>
  <Override PartName="/ppt/charts/colors4.xml" ContentType="application/vnd.ms-office.chartcolorstyle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olors14.xml" ContentType="application/vnd.ms-office.chartcolorstyle+xml"/>
  <Override PartName="/ppt/charts/colors32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style29.xml" ContentType="application/vnd.ms-office.chartstyl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6.xml" ContentType="application/vnd.ms-office.chartstyle+xml"/>
  <Override PartName="/ppt/charts/style25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  <Override PartName="/ppt/charts/style32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Override PartName="/ppt/charts/colors37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26.xml" ContentType="application/vnd.ms-office.chartcolor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23.xml" ContentType="application/vnd.openxmlformats-officedocument.drawingml.chart+xml"/>
  <Override PartName="/ppt/charts/colors33.xml" ContentType="application/vnd.ms-office.chartcolor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olors1.xml" ContentType="application/vnd.ms-office.chartcolorstyle+xml"/>
  <Override PartName="/ppt/charts/colors22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style19.xml" ContentType="application/vnd.ms-office.chartstyle+xml"/>
  <Override PartName="/ppt/charts/style37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charts/style4.xml" ContentType="application/vnd.ms-office.chartstyle+xml"/>
  <Override PartName="/ppt/charts/style26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style15.xml" ContentType="application/vnd.ms-office.chartstyle+xml"/>
  <Override PartName="/ppt/charts/colors38.xml" ContentType="application/vnd.ms-office.chartcolor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charts/colors27.xml" ContentType="application/vnd.ms-office.chartcolorstyl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olors16.xml" ContentType="application/vnd.ms-office.chartcolorstyl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olors30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72" r:id="rId3"/>
    <p:sldMasterId id="2147483660" r:id="rId4"/>
  </p:sldMasterIdLst>
  <p:notesMasterIdLst>
    <p:notesMasterId r:id="rId45"/>
  </p:notesMasterIdLst>
  <p:sldIdLst>
    <p:sldId id="256" r:id="rId5"/>
    <p:sldId id="257" r:id="rId6"/>
    <p:sldId id="264" r:id="rId7"/>
    <p:sldId id="302" r:id="rId8"/>
    <p:sldId id="308" r:id="rId9"/>
    <p:sldId id="258" r:id="rId10"/>
    <p:sldId id="259" r:id="rId11"/>
    <p:sldId id="271" r:id="rId12"/>
    <p:sldId id="265" r:id="rId13"/>
    <p:sldId id="270" r:id="rId14"/>
    <p:sldId id="309" r:id="rId15"/>
    <p:sldId id="260" r:id="rId16"/>
    <p:sldId id="292" r:id="rId17"/>
    <p:sldId id="272" r:id="rId18"/>
    <p:sldId id="261" r:id="rId19"/>
    <p:sldId id="266" r:id="rId20"/>
    <p:sldId id="275" r:id="rId21"/>
    <p:sldId id="263" r:id="rId22"/>
    <p:sldId id="262" r:id="rId23"/>
    <p:sldId id="273" r:id="rId24"/>
    <p:sldId id="287" r:id="rId25"/>
    <p:sldId id="281" r:id="rId26"/>
    <p:sldId id="268" r:id="rId27"/>
    <p:sldId id="269" r:id="rId28"/>
    <p:sldId id="276" r:id="rId29"/>
    <p:sldId id="277" r:id="rId30"/>
    <p:sldId id="293" r:id="rId31"/>
    <p:sldId id="279" r:id="rId32"/>
    <p:sldId id="286" r:id="rId33"/>
    <p:sldId id="299" r:id="rId34"/>
    <p:sldId id="278" r:id="rId35"/>
    <p:sldId id="282" r:id="rId36"/>
    <p:sldId id="310" r:id="rId37"/>
    <p:sldId id="304" r:id="rId38"/>
    <p:sldId id="307" r:id="rId39"/>
    <p:sldId id="306" r:id="rId40"/>
    <p:sldId id="300" r:id="rId41"/>
    <p:sldId id="301" r:id="rId42"/>
    <p:sldId id="303" r:id="rId43"/>
    <p:sldId id="305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jana hamanova" initials="jh" lastIdx="9" clrIdx="1">
    <p:extLst>
      <p:ext uri="{19B8F6BF-5375-455C-9EA6-DF929625EA0E}">
        <p15:presenceInfo xmlns:p15="http://schemas.microsoft.com/office/powerpoint/2012/main" xmlns="" userId="5a3a77ae3fb98d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BC0C1D"/>
    <a:srgbClr val="F8929C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42" autoAdjust="0"/>
  </p:normalViewPr>
  <p:slideViewPr>
    <p:cSldViewPr snapToGrid="0">
      <p:cViewPr>
        <p:scale>
          <a:sx n="63" d="100"/>
          <a:sy n="63" d="100"/>
        </p:scale>
        <p:origin x="-1382" y="-4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st_aplikace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List_aplikace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List_aplikace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List_aplikace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List_aplikace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List_aplikace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oleObject" Target="file:///C:\Users\jhamanova\Documents\JH\V12_PRAHA%20SENIO&#344;I\grafy_JH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List_aplikace_Microsoft_Office_Excel15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List_aplikace_Microsoft_Office_Excel16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List_aplikace_Microsoft_Office_Excel17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List_aplikace_Microsoft_Office_Excel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List_aplikace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List_aplikace_Microsoft_Office_Excel19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List_aplikace_Microsoft_Office_Excel20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List_aplikace_Microsoft_Office_Excel21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List_aplikace_Microsoft_Office_Excel22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List_aplikace_Microsoft_Office_Excel23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List_aplikace_Microsoft_Office_Excel24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List_aplikace_Microsoft_Office_Excel25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List_aplikace_Microsoft_Office_Excel26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List_aplikace_Microsoft_Office_Excel27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List_aplikace_Microsoft_Office_Excel28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List_aplikace_Microsoft_Office_Excel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List_aplikace_Microsoft_Office_Excel29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List_aplikace_Microsoft_Office_Excel30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List_aplikace_Microsoft_Office_Excel31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List_aplikace_Microsoft_Office_Excel32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List_aplikace_Microsoft_Office_Excel33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List_aplikace_Microsoft_Office_Excel34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List_aplikace_Microsoft_Office_Excel35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List_aplikace_Microsoft_Office_Excel36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List_aplikace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List_aplikace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List_aplikace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List_aplikac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Věk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50–64 let</c:v>
                </c:pt>
                <c:pt idx="1">
                  <c:v>65–79 let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0.51325301204819318</c:v>
                </c:pt>
                <c:pt idx="1">
                  <c:v>0.4867469879518071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5D-44FD-BB6D-B027B74BF97C}"/>
            </c:ext>
          </c:extLst>
        </c:ser>
        <c:dLbls>
          <c:showVal val="1"/>
        </c:dLbls>
        <c:gapWidth val="81"/>
        <c:overlap val="100"/>
        <c:axId val="173049344"/>
        <c:axId val="173050880"/>
        <c:extLst xmlns:c16r2="http://schemas.microsoft.com/office/drawing/2015/06/chart"/>
      </c:barChart>
      <c:catAx>
        <c:axId val="17304934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050880"/>
        <c:crosses val="autoZero"/>
        <c:auto val="1"/>
        <c:lblAlgn val="ctr"/>
        <c:lblOffset val="100"/>
      </c:catAx>
      <c:valAx>
        <c:axId val="173050880"/>
        <c:scaling>
          <c:orientation val="minMax"/>
          <c:min val="0"/>
        </c:scaling>
        <c:delete val="1"/>
        <c:axPos val="l"/>
        <c:numFmt formatCode="0%" sourceLinked="1"/>
        <c:tickLblPos val="none"/>
        <c:crossAx val="1730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Bydlení: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Bydlíte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dPt>
            <c:idx val="2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75-4EC2-8C85-1C87FE298167}"/>
              </c:ext>
            </c:extLst>
          </c:dPt>
          <c:dPt>
            <c:idx val="3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F9-4213-A4D6-158685BEE54E}"/>
              </c:ext>
            </c:extLst>
          </c:dPt>
          <c:dPt>
            <c:idx val="4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2F9-4213-A4D6-158685BEE54E}"/>
              </c:ext>
            </c:extLst>
          </c:dPt>
          <c:dPt>
            <c:idx val="5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F75-4EC2-8C85-1C87FE2981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Na ubytovně</c:v>
                </c:pt>
                <c:pt idx="1">
                  <c:v>Dům s pečovatelskou službou</c:v>
                </c:pt>
                <c:pt idx="2">
                  <c:v>V domově pro seniory</c:v>
                </c:pt>
                <c:pt idx="3">
                  <c:v>Jinde</c:v>
                </c:pt>
                <c:pt idx="4">
                  <c:v>V rodinném domě</c:v>
                </c:pt>
                <c:pt idx="5">
                  <c:v>V  bytovém domě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1.0000000000000002E-2</c:v>
                </c:pt>
                <c:pt idx="4">
                  <c:v>0.31000000000000005</c:v>
                </c:pt>
                <c:pt idx="5">
                  <c:v>0.67000000000000015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75-4EC2-8C85-1C87FE298167}"/>
            </c:ext>
          </c:extLst>
        </c:ser>
        <c:dLbls>
          <c:showVal val="1"/>
        </c:dLbls>
        <c:gapWidth val="56"/>
        <c:axId val="173081344"/>
        <c:axId val="173082880"/>
        <c:extLst xmlns:c16r2="http://schemas.microsoft.com/office/drawing/2015/06/chart"/>
      </c:barChart>
      <c:catAx>
        <c:axId val="17308134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082880"/>
        <c:crossesAt val="0"/>
        <c:auto val="1"/>
        <c:lblAlgn val="ctr"/>
        <c:lblOffset val="100"/>
      </c:catAx>
      <c:valAx>
        <c:axId val="173082880"/>
        <c:scaling>
          <c:orientation val="minMax"/>
          <c:max val="0.65000000000000024"/>
          <c:min val="0"/>
        </c:scaling>
        <c:delete val="1"/>
        <c:axPos val="b"/>
        <c:numFmt formatCode="0%" sourceLinked="1"/>
        <c:tickLblPos val="none"/>
        <c:crossAx val="1730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Využíváte některé sociální příspěvky?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Využíváte některé sociální příspěvky?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9E-47A5-B8AB-AF6A1A4F8CE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9E-47A5-B8AB-AF6A1A4F8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Podpora v nezaměstnanosti</c:v>
                </c:pt>
                <c:pt idx="1">
                  <c:v>Příspěvek na péči</c:v>
                </c:pt>
                <c:pt idx="2">
                  <c:v>Jiné: invalidní důchod</c:v>
                </c:pt>
                <c:pt idx="3">
                  <c:v>Příspěvek na bydlení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1.0000000000000002E-2</c:v>
                </c:pt>
                <c:pt idx="3" formatCode="0%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13-41E6-870A-71120FDD00D3}"/>
            </c:ext>
          </c:extLst>
        </c:ser>
        <c:dLbls/>
        <c:gapWidth val="52"/>
        <c:axId val="174797568"/>
        <c:axId val="174799104"/>
      </c:barChart>
      <c:catAx>
        <c:axId val="1747975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799104"/>
        <c:crosses val="autoZero"/>
        <c:auto val="1"/>
        <c:lblAlgn val="ctr"/>
        <c:lblOffset val="100"/>
      </c:catAx>
      <c:valAx>
        <c:axId val="174799104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7479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Zvážíte-li velikost příjmů a majetku ve Vaší domácnosti, řekl(a) byste, že jste: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9622900388286214E-2"/>
          <c:y val="0.23923703687941139"/>
          <c:w val="0.95682961914577069"/>
          <c:h val="0.51808423390251845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Zvážíte-li velikost příjmů a majetku ve Vaší domácnosti, řekl(a) byste, že jste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89-440B-BBCD-E6A165CE0B35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B89-440B-BBCD-E6A165CE0B35}"/>
              </c:ext>
            </c:extLst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89-440B-BBCD-E6A165CE0B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Velmi dobře zajištěni</c:v>
                </c:pt>
                <c:pt idx="1">
                  <c:v>Solidně zajištěni</c:v>
                </c:pt>
                <c:pt idx="2">
                  <c:v>Průměrně zajištěni</c:v>
                </c:pt>
                <c:pt idx="3">
                  <c:v>Špatně zajištěni</c:v>
                </c:pt>
                <c:pt idx="4">
                  <c:v>V zásadě chudí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0.05</c:v>
                </c:pt>
                <c:pt idx="1">
                  <c:v>0.26</c:v>
                </c:pt>
                <c:pt idx="2">
                  <c:v>0.59</c:v>
                </c:pt>
                <c:pt idx="3">
                  <c:v>8.0000000000000016E-2</c:v>
                </c:pt>
                <c:pt idx="4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89-440B-BBCD-E6A165CE0B35}"/>
            </c:ext>
          </c:extLst>
        </c:ser>
        <c:dLbls/>
        <c:gapWidth val="94"/>
        <c:overlap val="-27"/>
        <c:axId val="174753280"/>
        <c:axId val="174754816"/>
      </c:barChart>
      <c:catAx>
        <c:axId val="174753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754816"/>
        <c:crosses val="autoZero"/>
        <c:auto val="1"/>
        <c:lblAlgn val="ctr"/>
        <c:lblOffset val="100"/>
      </c:catAx>
      <c:valAx>
        <c:axId val="17475481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747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Jak </a:t>
            </a:r>
            <a:r>
              <a:rPr lang="cs-CZ" sz="1600" b="1"/>
              <a:t>velkou</a:t>
            </a:r>
            <a:r>
              <a:rPr lang="en-US" sz="1600" b="1"/>
              <a:t> </a:t>
            </a:r>
            <a:r>
              <a:rPr lang="cs-CZ" sz="1600" b="1"/>
              <a:t>část</a:t>
            </a:r>
            <a:r>
              <a:rPr lang="en-US" sz="1600" b="1"/>
              <a:t> </a:t>
            </a:r>
            <a:r>
              <a:rPr lang="cs-CZ" sz="1600" b="1"/>
              <a:t>Prahy</a:t>
            </a:r>
            <a:r>
              <a:rPr lang="en-US" sz="1600" b="1"/>
              <a:t> </a:t>
            </a:r>
            <a:r>
              <a:rPr lang="cs-CZ" sz="1600" b="1"/>
              <a:t>považujete</a:t>
            </a:r>
            <a:r>
              <a:rPr lang="en-US" sz="1600" b="1"/>
              <a:t> za </a:t>
            </a:r>
            <a:r>
              <a:rPr lang="cs-CZ" sz="1600" b="1"/>
              <a:t>svůj</a:t>
            </a:r>
            <a:r>
              <a:rPr lang="en-US" sz="1600" b="1"/>
              <a:t> </a:t>
            </a:r>
            <a:r>
              <a:rPr lang="cs-CZ" sz="1600" b="1"/>
              <a:t>domov</a:t>
            </a:r>
            <a:r>
              <a:rPr lang="en-US" sz="1600" b="1"/>
              <a:t>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2683223617968843E-2"/>
          <c:y val="0.22750827322417388"/>
          <c:w val="0.80080934706261719"/>
          <c:h val="0.45176308884036726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Jak velkou část Prahy považujete za svůj domov?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42F-4ADD-BBC6-F319D5E9CBB0}"/>
              </c:ext>
            </c:extLst>
          </c:dPt>
          <c:dPt>
            <c:idx val="1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E2-43FA-84FF-A4F64671AA22}"/>
              </c:ext>
            </c:extLst>
          </c:dPt>
          <c:dPt>
            <c:idx val="2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E2-43FA-84FF-A4F64671AA22}"/>
              </c:ext>
            </c:extLst>
          </c:dPt>
          <c:dPt>
            <c:idx val="3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E2-43FA-84FF-A4F64671AA22}"/>
              </c:ext>
            </c:extLst>
          </c:dPt>
          <c:dPt>
            <c:idx val="4"/>
            <c:spPr>
              <a:solidFill>
                <a:srgbClr val="CC33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2F-4ADD-BBC6-F319D5E9CB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Celá Praha</c:v>
                </c:pt>
                <c:pt idx="1">
                  <c:v>Městská část Prahy, ve které dlouhodobě žiji</c:v>
                </c:pt>
                <c:pt idx="2">
                  <c:v>Čtvrť, ve které dlouhodobě žiji</c:v>
                </c:pt>
                <c:pt idx="3">
                  <c:v>Jiné</c:v>
                </c:pt>
                <c:pt idx="4">
                  <c:v>Prahu nepovažuji za svůj domov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0.47000000000000003</c:v>
                </c:pt>
                <c:pt idx="1">
                  <c:v>0.31000000000000005</c:v>
                </c:pt>
                <c:pt idx="2">
                  <c:v>0.15000000000000002</c:v>
                </c:pt>
                <c:pt idx="3">
                  <c:v>4.0000000000000008E-2</c:v>
                </c:pt>
                <c:pt idx="4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2F-4ADD-BBC6-F319D5E9CBB0}"/>
            </c:ext>
          </c:extLst>
        </c:ser>
        <c:dLbls/>
        <c:gapWidth val="100"/>
        <c:axId val="173211648"/>
        <c:axId val="173213184"/>
      </c:barChart>
      <c:catAx>
        <c:axId val="17321164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213184"/>
        <c:crosses val="autoZero"/>
        <c:auto val="1"/>
        <c:lblAlgn val="ctr"/>
        <c:lblOffset val="100"/>
      </c:catAx>
      <c:valAx>
        <c:axId val="173213184"/>
        <c:scaling>
          <c:orientation val="minMax"/>
        </c:scaling>
        <c:delete val="1"/>
        <c:axPos val="l"/>
        <c:numFmt formatCode="0%" sourceLinked="1"/>
        <c:tickLblPos val="none"/>
        <c:crossAx val="17321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i="1" dirty="0"/>
              <a:t>Často + občas</a:t>
            </a:r>
          </a:p>
        </c:rich>
      </c:tx>
      <c:layout>
        <c:manualLayout>
          <c:xMode val="edge"/>
          <c:yMode val="edge"/>
          <c:x val="0.51568352518612037"/>
          <c:y val="4.064223694872168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51054091480268837"/>
          <c:y val="0.11577618565459176"/>
          <c:w val="0.45765018728059564"/>
          <c:h val="0.85441950724967919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Jak často: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48-45C4-83D9-779A7E635641}"/>
              </c:ext>
            </c:extLst>
          </c:dPt>
          <c:dPt>
            <c:idx val="1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348-45C4-83D9-779A7E6356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Jezdíte do práce mimo svou městskou část?</c:v>
                </c:pt>
                <c:pt idx="1">
                  <c:v>Řídíte po Praze auto (cesta delší než 10 km)?</c:v>
                </c:pt>
                <c:pt idx="2">
                  <c:v>Jedete k lékaři mimo svou městskou část?</c:v>
                </c:pt>
                <c:pt idx="3">
                  <c:v>Jdete za kulturou mimo svou městskou část?</c:v>
                </c:pt>
                <c:pt idx="4">
                  <c:v>Jezdíte někdy na druhý konec Prahy, než bydlíte?</c:v>
                </c:pt>
                <c:pt idx="5">
                  <c:v>Jezdíte k někomu na návštěvu mimo svou městskou část?</c:v>
                </c:pt>
                <c:pt idx="6">
                  <c:v>Jezdíte metrem?</c:v>
                </c:pt>
              </c:strCache>
            </c:strRef>
          </c:cat>
          <c:val>
            <c:numRef>
              <c:f>List1!$B$2:$B$8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0.6100000000000001</c:v>
                </c:pt>
                <c:pt idx="2">
                  <c:v>0.83000000000000007</c:v>
                </c:pt>
                <c:pt idx="3">
                  <c:v>0.8600000000000001</c:v>
                </c:pt>
                <c:pt idx="4">
                  <c:v>0.89</c:v>
                </c:pt>
                <c:pt idx="5">
                  <c:v>0.9</c:v>
                </c:pt>
                <c:pt idx="6">
                  <c:v>0.94000000000000006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48-45C4-83D9-779A7E635641}"/>
            </c:ext>
          </c:extLst>
        </c:ser>
        <c:dLbls/>
        <c:gapWidth val="65"/>
        <c:axId val="182945280"/>
        <c:axId val="182946816"/>
      </c:barChart>
      <c:catAx>
        <c:axId val="1829452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946816"/>
        <c:crosses val="autoZero"/>
        <c:auto val="1"/>
        <c:lblAlgn val="ctr"/>
        <c:lblOffset val="100"/>
      </c:catAx>
      <c:valAx>
        <c:axId val="18294681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8294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</a:t>
            </a:r>
            <a:r>
              <a:rPr lang="cs-CZ"/>
              <a:t>často</a:t>
            </a:r>
            <a:endParaRPr lang="en-US"/>
          </a:p>
        </c:rich>
      </c:tx>
      <c:layout>
        <c:manualLayout>
          <c:xMode val="edge"/>
          <c:yMode val="edge"/>
          <c:x val="0.41859928275853631"/>
          <c:y val="3.636440746293629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1673010745632943"/>
          <c:y val="0.13363122021653406"/>
          <c:w val="0.5699275089292255"/>
          <c:h val="0.83811406268409072"/>
        </c:manualLayout>
      </c:layout>
      <c:barChart>
        <c:barDir val="bar"/>
        <c:grouping val="clustered"/>
        <c:ser>
          <c:idx val="0"/>
          <c:order val="0"/>
          <c:tx>
            <c:strRef>
              <c:f>List1!$B$51</c:f>
              <c:strCache>
                <c:ptCount val="1"/>
                <c:pt idx="0">
                  <c:v>skupina 1958–1971 (50–64 let)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List1!$A$52:$A$58</c:f>
              <c:strCache>
                <c:ptCount val="7"/>
                <c:pt idx="0">
                  <c:v>Jezdíte do práce mimo svou městskou část?</c:v>
                </c:pt>
                <c:pt idx="1">
                  <c:v>Jezdíte metrem?</c:v>
                </c:pt>
                <c:pt idx="2">
                  <c:v>Řídíte po Praze auto (cesta delší než 10 km)?</c:v>
                </c:pt>
                <c:pt idx="3">
                  <c:v>Jdete za kulturou mimo svou městskou část?</c:v>
                </c:pt>
                <c:pt idx="4">
                  <c:v>Jezdíte někdy na druhý konec Prahy, než bydlíte?</c:v>
                </c:pt>
                <c:pt idx="5">
                  <c:v>Jezdíte k někomu na návštěvu mimo svou městskou část?</c:v>
                </c:pt>
                <c:pt idx="6">
                  <c:v>Jedete k lékaři mimo svou městskou část?</c:v>
                </c:pt>
              </c:strCache>
            </c:strRef>
          </c:cat>
          <c:val>
            <c:numRef>
              <c:f>List1!$B$52:$B$58</c:f>
              <c:numCache>
                <c:formatCode>###0%</c:formatCode>
                <c:ptCount val="7"/>
                <c:pt idx="0">
                  <c:v>0.63849765258215974</c:v>
                </c:pt>
                <c:pt idx="1">
                  <c:v>0.46948356807511737</c:v>
                </c:pt>
                <c:pt idx="2">
                  <c:v>0.29107981220657281</c:v>
                </c:pt>
                <c:pt idx="3">
                  <c:v>0.28169014084507044</c:v>
                </c:pt>
                <c:pt idx="4">
                  <c:v>0.21596244131455403</c:v>
                </c:pt>
                <c:pt idx="5">
                  <c:v>0.19248826291079818</c:v>
                </c:pt>
                <c:pt idx="6">
                  <c:v>0.16901408450704233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1-43C3-B50F-9CED4B6F56D9}"/>
            </c:ext>
          </c:extLst>
        </c:ser>
        <c:ser>
          <c:idx val="1"/>
          <c:order val="1"/>
          <c:tx>
            <c:strRef>
              <c:f>List1!$C$51</c:f>
              <c:strCache>
                <c:ptCount val="1"/>
                <c:pt idx="0">
                  <c:v>skupina 1942–1958 (65–79 let)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List1!$A$52:$A$58</c:f>
              <c:strCache>
                <c:ptCount val="7"/>
                <c:pt idx="0">
                  <c:v>Jezdíte do práce mimo svou městskou část?</c:v>
                </c:pt>
                <c:pt idx="1">
                  <c:v>Jezdíte metrem?</c:v>
                </c:pt>
                <c:pt idx="2">
                  <c:v>Řídíte po Praze auto (cesta delší než 10 km)?</c:v>
                </c:pt>
                <c:pt idx="3">
                  <c:v>Jdete za kulturou mimo svou městskou část?</c:v>
                </c:pt>
                <c:pt idx="4">
                  <c:v>Jezdíte někdy na druhý konec Prahy, než bydlíte?</c:v>
                </c:pt>
                <c:pt idx="5">
                  <c:v>Jezdíte k někomu na návštěvu mimo svou městskou část?</c:v>
                </c:pt>
                <c:pt idx="6">
                  <c:v>Jedete k lékaři mimo svou městskou část?</c:v>
                </c:pt>
              </c:strCache>
            </c:strRef>
          </c:cat>
          <c:val>
            <c:numRef>
              <c:f>List1!$C$52:$C$58</c:f>
              <c:numCache>
                <c:formatCode>###0%</c:formatCode>
                <c:ptCount val="7"/>
                <c:pt idx="0">
                  <c:v>0.19306930693069313</c:v>
                </c:pt>
                <c:pt idx="1">
                  <c:v>0.35148514851485152</c:v>
                </c:pt>
                <c:pt idx="2">
                  <c:v>0.19306930693069313</c:v>
                </c:pt>
                <c:pt idx="3">
                  <c:v>0.16831683168316838</c:v>
                </c:pt>
                <c:pt idx="4">
                  <c:v>0.13861386138613865</c:v>
                </c:pt>
                <c:pt idx="5">
                  <c:v>0.23762376237623761</c:v>
                </c:pt>
                <c:pt idx="6">
                  <c:v>0.17821782178217824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F1-43C3-B50F-9CED4B6F56D9}"/>
            </c:ext>
          </c:extLst>
        </c:ser>
        <c:dLbls>
          <c:showVal val="1"/>
        </c:dLbls>
        <c:gapWidth val="65"/>
        <c:axId val="120597504"/>
        <c:axId val="120615680"/>
      </c:barChart>
      <c:catAx>
        <c:axId val="12059750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615680"/>
        <c:crosses val="autoZero"/>
        <c:auto val="1"/>
        <c:lblAlgn val="ctr"/>
        <c:lblOffset val="100"/>
      </c:catAx>
      <c:valAx>
        <c:axId val="120615680"/>
        <c:scaling>
          <c:orientation val="minMax"/>
        </c:scaling>
        <c:delete val="1"/>
        <c:axPos val="t"/>
        <c:numFmt formatCode="###0%" sourceLinked="1"/>
        <c:majorTickMark val="none"/>
        <c:tickLblPos val="none"/>
        <c:crossAx val="1205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379729506684678"/>
          <c:y val="1.2747636750133483E-2"/>
          <c:w val="0.28126531058617665"/>
          <c:h val="0.12544112744127286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Jak hodnotíte v Praze následující služby / prostředí pro starší Pražany? 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1" dirty="0"/>
              <a:t>0 bodů = velmi špatný stav, 10 bodů = velmi dobré hodnocení</a:t>
            </a:r>
            <a:endParaRPr lang="en-US" sz="1600" b="1" i="1" dirty="0"/>
          </a:p>
        </c:rich>
      </c:tx>
      <c:layout>
        <c:manualLayout>
          <c:xMode val="edge"/>
          <c:yMode val="edge"/>
          <c:x val="8.7911475803269593E-2"/>
          <c:y val="1.539942407770686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5378559101760102"/>
          <c:y val="0.16800771668778192"/>
          <c:w val="0.26416823962420061"/>
          <c:h val="0.75831432487975003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5C-4391-B049-BCD1CD2276B9}"/>
              </c:ext>
            </c:extLst>
          </c:dPt>
          <c:dPt>
            <c:idx val="1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95C-4391-B049-BCD1CD2276B9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5C-4391-B049-BCD1CD2276B9}"/>
              </c:ext>
            </c:extLst>
          </c:dPt>
          <c:dPt>
            <c:idx val="3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95C-4391-B049-BCD1CD2276B9}"/>
              </c:ext>
            </c:extLst>
          </c:dPt>
          <c:dPt>
            <c:idx val="4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5C-4391-B049-BCD1CD2276B9}"/>
              </c:ext>
            </c:extLst>
          </c:dPt>
          <c:dPt>
            <c:idx val="5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95C-4391-B049-BCD1CD2276B9}"/>
              </c:ext>
            </c:extLst>
          </c:dPt>
          <c:dPt>
            <c:idx val="6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95C-4391-B049-BCD1CD2276B9}"/>
              </c:ext>
            </c:extLst>
          </c:dPt>
          <c:dPt>
            <c:idx val="7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95C-4391-B049-BCD1CD2276B9}"/>
              </c:ext>
            </c:extLst>
          </c:dPt>
          <c:dPt>
            <c:idx val="8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5C-4391-B049-BCD1CD2276B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95C-4391-B049-BCD1CD2276B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3,8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95C-4391-B049-BCD1CD2276B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5,4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95C-4391-B049-BCD1CD2276B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9E09211-3017-4B2F-93D9-07F1B01D72F8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95C-4391-B049-BCD1CD2276B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6,4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95C-4391-B049-BCD1CD2276B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6,4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95C-4391-B049-BCD1CD2276B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A8BDC23-FD61-4D7D-BAA6-ABA6DA5EDCE2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95C-4391-B049-BCD1CD2276B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BA62878-F266-44A6-8FFA-F9EA4CFCA060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95C-4391-B049-BCD1CD2276B9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F0096345-4621-4C72-92BD-EA3EA0BD4092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95C-4391-B049-BCD1CD227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Dostupnost bydlení pro seniory v obecních bytech</c:v>
                </c:pt>
                <c:pt idx="1">
                  <c:v>Dostupnost bydlení DS + DZR aj. pobytových zařízeních</c:v>
                </c:pt>
                <c:pt idx="2">
                  <c:v>Doprava pro osoby se sníženou soběstačností nebo s postížením</c:v>
                </c:pt>
                <c:pt idx="3">
                  <c:v>Bezbariérové přístupy / prostředí</c:v>
                </c:pt>
                <c:pt idx="4">
                  <c:v>Bezpečné prostředí pro seniory</c:v>
                </c:pt>
                <c:pt idx="5">
                  <c:v>Možnost sport. a rekreačních aktivit pro seniory</c:v>
                </c:pt>
                <c:pt idx="6">
                  <c:v>Dostupnost kvalitní terén. soc. služby pro seniory</c:v>
                </c:pt>
                <c:pt idx="7">
                  <c:v>Dostupnost kvalitní zdravotní péče pro seniory</c:v>
                </c:pt>
                <c:pt idx="8">
                  <c:v>Zvýhodněná doprava, vstupné na kul. akce atd.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3.2</c:v>
                </c:pt>
                <c:pt idx="1">
                  <c:v>3.8</c:v>
                </c:pt>
                <c:pt idx="2">
                  <c:v>5.4</c:v>
                </c:pt>
                <c:pt idx="3">
                  <c:v>6.2</c:v>
                </c:pt>
                <c:pt idx="4">
                  <c:v>6.4</c:v>
                </c:pt>
                <c:pt idx="5">
                  <c:v>6.4</c:v>
                </c:pt>
                <c:pt idx="6">
                  <c:v>6.7</c:v>
                </c:pt>
                <c:pt idx="7">
                  <c:v>7.4</c:v>
                </c:pt>
                <c:pt idx="8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C-4391-B049-BCD1CD2276B9}"/>
            </c:ext>
          </c:extLst>
        </c:ser>
        <c:dLbls/>
        <c:gapWidth val="65"/>
        <c:axId val="183243136"/>
        <c:axId val="183244672"/>
      </c:barChart>
      <c:catAx>
        <c:axId val="183243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244672"/>
        <c:crosses val="autoZero"/>
        <c:auto val="1"/>
        <c:lblAlgn val="ctr"/>
        <c:lblOffset val="100"/>
      </c:catAx>
      <c:valAx>
        <c:axId val="183244672"/>
        <c:scaling>
          <c:orientation val="minMax"/>
          <c:max val="1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2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Využíváte v současné době Vy nebo Váš příbuzný v Praze následující služby?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51148747060607092"/>
          <c:y val="0.17034715064580222"/>
          <c:w val="0.47270146180506711"/>
          <c:h val="0.7298971480040557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Poradenství pro seniory (telefonické, osobní)</c:v>
                </c:pt>
                <c:pt idx="1">
                  <c:v>Psychologická pomoc: služby psychoterapeuta, krizové linky pomoci</c:v>
                </c:pt>
                <c:pt idx="2">
                  <c:v>Terénní péče pro seniory (např. pečovatelská služba)</c:v>
                </c:pt>
                <c:pt idx="3">
                  <c:v>Nabídky MČ v oblasti kultury, komunitního života</c:v>
                </c:pt>
                <c:pt idx="4">
                  <c:v>Nabídky MČ v oblasti sportu / rekreačních aktivit</c:v>
                </c:pt>
                <c:pt idx="5">
                  <c:v>Návštěvy praktického lékaře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2.0000000000000004E-2</c:v>
                </c:pt>
                <c:pt idx="1">
                  <c:v>0.05</c:v>
                </c:pt>
                <c:pt idx="2">
                  <c:v>6.0000000000000005E-2</c:v>
                </c:pt>
                <c:pt idx="3">
                  <c:v>9.0000000000000011E-2</c:v>
                </c:pt>
                <c:pt idx="4">
                  <c:v>0.17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80-4CD1-9ACF-252AF67A032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Nepravidelně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7433202766585976E-2"/>
                  <c:y val="4.859595941816478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74-467D-A24E-20FBFD381B1C}"/>
                </c:ext>
              </c:extLst>
            </c:dLbl>
            <c:dLbl>
              <c:idx val="2"/>
              <c:layout>
                <c:manualLayout>
                  <c:x val="3.0184765396918348E-2"/>
                  <c:y val="-4.859595941816478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74-467D-A24E-20FBFD381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Poradenství pro seniory (telefonické, osobní)</c:v>
                </c:pt>
                <c:pt idx="1">
                  <c:v>Psychologická pomoc: služby psychoterapeuta, krizové linky pomoci</c:v>
                </c:pt>
                <c:pt idx="2">
                  <c:v>Terénní péče pro seniory (např. pečovatelská služba)</c:v>
                </c:pt>
                <c:pt idx="3">
                  <c:v>Nabídky MČ v oblasti kultury, komunitního života</c:v>
                </c:pt>
                <c:pt idx="4">
                  <c:v>Nabídky MČ v oblasti sportu / rekreačních aktivit</c:v>
                </c:pt>
                <c:pt idx="5">
                  <c:v>Návštěvy praktického lékaře</c:v>
                </c:pt>
              </c:strCache>
            </c:strRef>
          </c:cat>
          <c:val>
            <c:numRef>
              <c:f>List1!$C$2:$C$7</c:f>
              <c:numCache>
                <c:formatCode>0%</c:formatCode>
                <c:ptCount val="6"/>
                <c:pt idx="0">
                  <c:v>7.0000000000000021E-2</c:v>
                </c:pt>
                <c:pt idx="1">
                  <c:v>0.1</c:v>
                </c:pt>
                <c:pt idx="2">
                  <c:v>3.0000000000000002E-2</c:v>
                </c:pt>
                <c:pt idx="3">
                  <c:v>0.5</c:v>
                </c:pt>
                <c:pt idx="4">
                  <c:v>0.35000000000000003</c:v>
                </c:pt>
                <c:pt idx="5">
                  <c:v>0.47000000000000003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80-4CD1-9ACF-252AF67A032D}"/>
            </c:ext>
          </c:extLst>
        </c:ser>
        <c:dLbls/>
        <c:gapWidth val="65"/>
        <c:overlap val="100"/>
        <c:axId val="183453568"/>
        <c:axId val="183455104"/>
      </c:barChart>
      <c:catAx>
        <c:axId val="1834535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455104"/>
        <c:crosses val="autoZero"/>
        <c:auto val="1"/>
        <c:lblAlgn val="ctr"/>
        <c:lblOffset val="100"/>
      </c:catAx>
      <c:valAx>
        <c:axId val="18345510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834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18605687932539"/>
          <c:y val="0.11925965012439799"/>
          <c:w val="0.37752879464773292"/>
          <c:h val="5.919416922901719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Věnoval/a jste se některým z následujících aktivit během posledního půl roku?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9130654832872983"/>
          <c:y val="0.17981394181402391"/>
          <c:w val="0.49014561578018545"/>
          <c:h val="0.80616247766628812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38-4663-98FA-D0C01008D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List1!$A$2:$A$15</c:f>
              <c:strCache>
                <c:ptCount val="14"/>
                <c:pt idx="0">
                  <c:v>Jiné</c:v>
                </c:pt>
                <c:pt idx="1">
                  <c:v>Politická / veřejná činnost</c:v>
                </c:pt>
                <c:pt idx="2">
                  <c:v>Dobrovolnická činnost</c:v>
                </c:pt>
                <c:pt idx="3">
                  <c:v>Členství v církevních a náboženských organizacích</c:v>
                </c:pt>
                <c:pt idx="4">
                  <c:v>Pobyty v lázních nebo jiné typy (re)kondičních pobytů</c:v>
                </c:pt>
                <c:pt idx="5">
                  <c:v>Vzdělávání (kurzy, univerzita 3. věku apod.)</c:v>
                </c:pt>
                <c:pt idx="6">
                  <c:v>Členství ve spolcích a zájmových sdruženích</c:v>
                </c:pt>
                <c:pt idx="7">
                  <c:v>Návštěva kulturních akcí </c:v>
                </c:pt>
                <c:pt idx="8">
                  <c:v>Pomoc někomu z rodiny kvůli zdrav. stavu nebo věku</c:v>
                </c:pt>
                <c:pt idx="9">
                  <c:v>Pomoc s výchovou vnoučat</c:v>
                </c:pt>
                <c:pt idx="10">
                  <c:v>Chataření / chalupaření</c:v>
                </c:pt>
                <c:pt idx="11">
                  <c:v>Péče o domácí zvířata</c:v>
                </c:pt>
                <c:pt idx="12">
                  <c:v>Setkání s přáteli</c:v>
                </c:pt>
                <c:pt idx="13">
                  <c:v>Sportovní aktivity včetně turistiky</c:v>
                </c:pt>
              </c:strCache>
            </c:strRef>
          </c:cat>
          <c:val>
            <c:numRef>
              <c:f>List1!$B$2:$B$15</c:f>
              <c:numCache>
                <c:formatCode>0%</c:formatCode>
                <c:ptCount val="14"/>
                <c:pt idx="0">
                  <c:v>0</c:v>
                </c:pt>
                <c:pt idx="1">
                  <c:v>2.0000000000000004E-2</c:v>
                </c:pt>
                <c:pt idx="2">
                  <c:v>3.0000000000000002E-2</c:v>
                </c:pt>
                <c:pt idx="3">
                  <c:v>4.0000000000000008E-2</c:v>
                </c:pt>
                <c:pt idx="4">
                  <c:v>4.0000000000000008E-2</c:v>
                </c:pt>
                <c:pt idx="5">
                  <c:v>7.0000000000000021E-2</c:v>
                </c:pt>
                <c:pt idx="6">
                  <c:v>0.11</c:v>
                </c:pt>
                <c:pt idx="7">
                  <c:v>0.15000000000000002</c:v>
                </c:pt>
                <c:pt idx="8">
                  <c:v>0.23</c:v>
                </c:pt>
                <c:pt idx="9">
                  <c:v>0.25</c:v>
                </c:pt>
                <c:pt idx="10">
                  <c:v>0.25</c:v>
                </c:pt>
                <c:pt idx="11">
                  <c:v>0.33000000000000007</c:v>
                </c:pt>
                <c:pt idx="12">
                  <c:v>0.33000000000000007</c:v>
                </c:pt>
                <c:pt idx="1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A8-40B9-901D-AFF68388BF8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4.3840339378927576E-2"/>
                  <c:y val="5.1331413592354356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4-47F1-AE5D-EB7FFF82A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List1!$A$2:$A$15</c:f>
              <c:strCache>
                <c:ptCount val="14"/>
                <c:pt idx="0">
                  <c:v>Jiné</c:v>
                </c:pt>
                <c:pt idx="1">
                  <c:v>Politická / veřejná činnost</c:v>
                </c:pt>
                <c:pt idx="2">
                  <c:v>Dobrovolnická činnost</c:v>
                </c:pt>
                <c:pt idx="3">
                  <c:v>Členství v církevních a náboženských organizacích</c:v>
                </c:pt>
                <c:pt idx="4">
                  <c:v>Pobyty v lázních nebo jiné typy (re)kondičních pobytů</c:v>
                </c:pt>
                <c:pt idx="5">
                  <c:v>Vzdělávání (kurzy, univerzita 3. věku apod.)</c:v>
                </c:pt>
                <c:pt idx="6">
                  <c:v>Členství ve spolcích a zájmových sdruženích</c:v>
                </c:pt>
                <c:pt idx="7">
                  <c:v>Návštěva kulturních akcí </c:v>
                </c:pt>
                <c:pt idx="8">
                  <c:v>Pomoc někomu z rodiny kvůli zdrav. stavu nebo věku</c:v>
                </c:pt>
                <c:pt idx="9">
                  <c:v>Pomoc s výchovou vnoučat</c:v>
                </c:pt>
                <c:pt idx="10">
                  <c:v>Chataření / chalupaření</c:v>
                </c:pt>
                <c:pt idx="11">
                  <c:v>Péče o domácí zvířata</c:v>
                </c:pt>
                <c:pt idx="12">
                  <c:v>Setkání s přáteli</c:v>
                </c:pt>
                <c:pt idx="13">
                  <c:v>Sportovní aktivity včetně turistiky</c:v>
                </c:pt>
              </c:strCache>
            </c:strRef>
          </c:cat>
          <c:val>
            <c:numRef>
              <c:f>List1!$C$2:$C$15</c:f>
              <c:numCache>
                <c:formatCode>0%</c:formatCode>
                <c:ptCount val="14"/>
                <c:pt idx="0">
                  <c:v>0.24000000000000002</c:v>
                </c:pt>
                <c:pt idx="1">
                  <c:v>9.0000000000000011E-2</c:v>
                </c:pt>
                <c:pt idx="2">
                  <c:v>0.26</c:v>
                </c:pt>
                <c:pt idx="3">
                  <c:v>6.0000000000000005E-2</c:v>
                </c:pt>
                <c:pt idx="4">
                  <c:v>0.34</c:v>
                </c:pt>
                <c:pt idx="5">
                  <c:v>0.19</c:v>
                </c:pt>
                <c:pt idx="6">
                  <c:v>0.21000000000000002</c:v>
                </c:pt>
                <c:pt idx="7">
                  <c:v>0.62000000000000011</c:v>
                </c:pt>
                <c:pt idx="8">
                  <c:v>0.39000000000000007</c:v>
                </c:pt>
                <c:pt idx="9">
                  <c:v>0.27</c:v>
                </c:pt>
                <c:pt idx="10">
                  <c:v>0.2</c:v>
                </c:pt>
                <c:pt idx="11">
                  <c:v>0.17</c:v>
                </c:pt>
                <c:pt idx="12">
                  <c:v>0.64000000000000012</c:v>
                </c:pt>
                <c:pt idx="13">
                  <c:v>0.43000000000000005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A8-40B9-901D-AFF68388BF81}"/>
            </c:ext>
          </c:extLst>
        </c:ser>
        <c:dLbls/>
        <c:gapWidth val="65"/>
        <c:overlap val="100"/>
        <c:axId val="183655424"/>
        <c:axId val="183661312"/>
      </c:barChart>
      <c:catAx>
        <c:axId val="1836554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661312"/>
        <c:crosses val="autoZero"/>
        <c:auto val="1"/>
        <c:lblAlgn val="ctr"/>
        <c:lblOffset val="100"/>
      </c:catAx>
      <c:valAx>
        <c:axId val="18366131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8365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180190964375953"/>
          <c:y val="0.12874181248796293"/>
          <c:w val="0.39409743336188757"/>
          <c:h val="5.252214071395528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Jiné aktivity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3"/>
                <c:pt idx="0">
                  <c:v>Cestování</c:v>
                </c:pt>
                <c:pt idx="1">
                  <c:v>Koníčky/ruční tvorba</c:v>
                </c:pt>
                <c:pt idx="2">
                  <c:v>Zahrádkaření/ zvelebování</c:v>
                </c:pt>
              </c:strCache>
              <c:extLst xmlns:c16r2="http://schemas.microsoft.com/office/drawing/2015/06/chart"/>
            </c:strRef>
          </c:cat>
          <c:val>
            <c:numRef>
              <c:f>List1!$B$2:$B$5</c:f>
              <c:numCache>
                <c:formatCode>0%</c:formatCode>
                <c:ptCount val="3"/>
                <c:pt idx="0">
                  <c:v>0.26</c:v>
                </c:pt>
                <c:pt idx="1">
                  <c:v>0.25</c:v>
                </c:pt>
                <c:pt idx="2">
                  <c:v>0.2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9C-457B-8F84-99A148A001C1}"/>
            </c:ext>
          </c:extLst>
        </c:ser>
        <c:dLbls/>
        <c:axId val="183576064"/>
        <c:axId val="183577600"/>
      </c:barChart>
      <c:catAx>
        <c:axId val="18357606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577600"/>
        <c:crosses val="autoZero"/>
        <c:auto val="1"/>
        <c:lblAlgn val="ctr"/>
        <c:lblOffset val="100"/>
      </c:catAx>
      <c:valAx>
        <c:axId val="183577600"/>
        <c:scaling>
          <c:orientation val="minMax"/>
        </c:scaling>
        <c:delete val="1"/>
        <c:axPos val="l"/>
        <c:numFmt formatCode="0%" sourceLinked="1"/>
        <c:tickLblPos val="none"/>
        <c:crossAx val="18357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Pohlaví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6F-4FA3-8E46-B0859A2FA7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Žena</c:v>
                </c:pt>
                <c:pt idx="1">
                  <c:v>Muž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0.6216867469879519</c:v>
                </c:pt>
                <c:pt idx="1">
                  <c:v>0.3783132530120481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90-45FD-8397-875779DCB17C}"/>
            </c:ext>
          </c:extLst>
        </c:ser>
        <c:dLbls>
          <c:showVal val="1"/>
        </c:dLbls>
        <c:gapWidth val="56"/>
        <c:overlap val="-27"/>
        <c:axId val="173162880"/>
        <c:axId val="173164416"/>
        <c:extLst xmlns:c16r2="http://schemas.microsoft.com/office/drawing/2015/06/chart"/>
      </c:barChart>
      <c:catAx>
        <c:axId val="17316288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164416"/>
        <c:crossesAt val="0"/>
        <c:auto val="1"/>
        <c:lblAlgn val="ctr"/>
        <c:lblOffset val="100"/>
      </c:catAx>
      <c:valAx>
        <c:axId val="173164416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16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Existuje mnoho forem, jak mohou senioři bydlet, aby měli nižší náklady nebo dostupnější péči. </a:t>
            </a:r>
            <a:br>
              <a:rPr lang="cs-CZ" sz="1600" b="1" dirty="0"/>
            </a:br>
            <a:r>
              <a:rPr lang="cs-CZ" sz="1600" b="1" dirty="0"/>
              <a:t>Jaké varianty byste zvolil/a Vy osobně?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Existuje mnoho forem, jak mohou senioři bydlet, aby měli nižší náklady nebo dostupnější péči. Jaké varianty byste zvolil/a Vy osobně?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530-4E23-B115-3D90F4CAFB5A}"/>
              </c:ext>
            </c:extLst>
          </c:dPt>
          <c:dPt>
            <c:idx val="1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30-4E23-B115-3D90F4CAFB5A}"/>
              </c:ext>
            </c:extLst>
          </c:dPt>
          <c:dPt>
            <c:idx val="2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530-4E23-B115-3D90F4CAFB5A}"/>
              </c:ext>
            </c:extLst>
          </c:dPt>
          <c:dPt>
            <c:idx val="3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30-4E23-B115-3D90F4CAFB5A}"/>
              </c:ext>
            </c:extLst>
          </c:dPt>
          <c:dPt>
            <c:idx val="4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30-4E23-B115-3D90F4CAFB5A}"/>
              </c:ext>
            </c:extLst>
          </c:dPt>
          <c:dPt>
            <c:idx val="5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530-4E23-B115-3D90F4CAFB5A}"/>
              </c:ext>
            </c:extLst>
          </c:dPt>
          <c:dPt>
            <c:idx val="6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530-4E23-B115-3D90F4CAFB5A}"/>
              </c:ext>
            </c:extLst>
          </c:dPt>
          <c:dPt>
            <c:idx val="7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530-4E23-B115-3D90F4CAFB5A}"/>
              </c:ext>
            </c:extLst>
          </c:dPt>
          <c:dPt>
            <c:idx val="8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530-4E23-B115-3D90F4CAFB5A}"/>
              </c:ext>
            </c:extLst>
          </c:dPt>
          <c:dPt>
            <c:idx val="9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30-4E23-B115-3D90F4CAFB5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88707E8-911D-4545-BD8B-35B87A6FE035}" type="VALUE">
                      <a:rPr lang="en-US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530-4E23-B115-3D90F4CAFB5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0553645-1959-4892-ACCC-8B11B467CABF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530-4E23-B115-3D90F4CAF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Ubytovna</c:v>
                </c:pt>
                <c:pt idx="1">
                  <c:v>Přesun do zahraničí (levnější lokalita)</c:v>
                </c:pt>
                <c:pt idx="2">
                  <c:v>Spolubydlení seniorů a mladých lidí</c:v>
                </c:pt>
                <c:pt idx="3">
                  <c:v>Přesun do jiného regionu</c:v>
                </c:pt>
                <c:pt idx="4">
                  <c:v>Spolubydlení seniorů </c:v>
                </c:pt>
                <c:pt idx="5">
                  <c:v>Přestěhování (za příbuznými, do bytu / rodného domu / místa pracoviště dětí)</c:v>
                </c:pt>
                <c:pt idx="6">
                  <c:v>Domov pro seniory – sdílený pokoj </c:v>
                </c:pt>
                <c:pt idx="7">
                  <c:v>Vícegenerační bydlení se svými dětmi</c:v>
                </c:pt>
                <c:pt idx="8">
                  <c:v>Dům s pečovatelskou službou – samostatné bydlení</c:v>
                </c:pt>
                <c:pt idx="9">
                  <c:v>Domov pro seniory – pokoj sám pro sebe</c:v>
                </c:pt>
              </c:strCache>
            </c:strRef>
          </c:cat>
          <c:val>
            <c:numRef>
              <c:f>List1!$B$2:$B$11</c:f>
              <c:numCache>
                <c:formatCode>0%</c:formatCode>
                <c:ptCount val="10"/>
                <c:pt idx="0">
                  <c:v>2.0000000000000004E-2</c:v>
                </c:pt>
                <c:pt idx="1">
                  <c:v>7.0000000000000021E-2</c:v>
                </c:pt>
                <c:pt idx="2">
                  <c:v>0.13</c:v>
                </c:pt>
                <c:pt idx="3">
                  <c:v>0.2</c:v>
                </c:pt>
                <c:pt idx="4">
                  <c:v>0.28000000000000008</c:v>
                </c:pt>
                <c:pt idx="5">
                  <c:v>0.32000000000000006</c:v>
                </c:pt>
                <c:pt idx="6">
                  <c:v>0.47000000000000003</c:v>
                </c:pt>
                <c:pt idx="7">
                  <c:v>0.54</c:v>
                </c:pt>
                <c:pt idx="8">
                  <c:v>0.79</c:v>
                </c:pt>
                <c:pt idx="9">
                  <c:v>0.85000000000000009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30-4E23-B115-3D90F4CAFB5A}"/>
            </c:ext>
          </c:extLst>
        </c:ser>
        <c:dLbls/>
        <c:gapWidth val="75"/>
        <c:overlap val="40"/>
        <c:axId val="184768384"/>
        <c:axId val="184769920"/>
      </c:barChart>
      <c:catAx>
        <c:axId val="184768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4769920"/>
        <c:crosses val="autoZero"/>
        <c:auto val="1"/>
        <c:lblAlgn val="ctr"/>
        <c:lblOffset val="100"/>
      </c:catAx>
      <c:valAx>
        <c:axId val="18476992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847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Do jaké míry je pro Vás důležité, aby byl „nový domov“ blízko Vašeho původního bydliště?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123694554335796E-2"/>
          <c:y val="0.15427508150453473"/>
          <c:w val="0.92112240403422097"/>
          <c:h val="0.46586208367914228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Do jaké míry je pro Vás důležité, aby byl „nový domov“ blízko Vašeho původního bydliště?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3F-4AB8-816D-A4B52DB74BED}"/>
              </c:ext>
            </c:extLst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3F-4AB8-816D-A4B52DB74BED}"/>
              </c:ext>
            </c:extLst>
          </c:dPt>
          <c:dPt>
            <c:idx val="4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A6-40BC-AE0A-497240CA9D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Místo není podstatné, spíš to, abych se tam cítil dobře</c:v>
                </c:pt>
                <c:pt idx="1">
                  <c:v>Měl bych radost, kdybych se nemusel stěhovat daleko, ale dokážu si představit, že bych žil jinde</c:v>
                </c:pt>
                <c:pt idx="2">
                  <c:v>Nevím, neumím si to představit</c:v>
                </c:pt>
                <c:pt idx="3">
                  <c:v>Zásadní  – jinak bych tam nešel </c:v>
                </c:pt>
                <c:pt idx="4">
                  <c:v>Nikdy bych do takového bydlení nešel, i kdyby bylo blízko bydliště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0.38000000000000006</c:v>
                </c:pt>
                <c:pt idx="1">
                  <c:v>0.34</c:v>
                </c:pt>
                <c:pt idx="2">
                  <c:v>0.13</c:v>
                </c:pt>
                <c:pt idx="3">
                  <c:v>9.0000000000000011E-2</c:v>
                </c:pt>
                <c:pt idx="4">
                  <c:v>6.0000000000000005E-2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3F-4AB8-816D-A4B52DB74BED}"/>
            </c:ext>
          </c:extLst>
        </c:ser>
        <c:dLbls/>
        <c:gapWidth val="65"/>
        <c:overlap val="-27"/>
        <c:axId val="183134848"/>
        <c:axId val="183140736"/>
      </c:barChart>
      <c:catAx>
        <c:axId val="183134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140736"/>
        <c:crosses val="autoZero"/>
        <c:auto val="1"/>
        <c:lblAlgn val="ctr"/>
        <c:lblOffset val="100"/>
      </c:catAx>
      <c:valAx>
        <c:axId val="18314073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8313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</a:rPr>
              <a:t>Uvažujete o tom, že se v budoucnu přestěhujete na chatu / chalupu úplně?</a:t>
            </a:r>
          </a:p>
        </c:rich>
      </c:tx>
      <c:layout>
        <c:manualLayout>
          <c:xMode val="edge"/>
          <c:yMode val="edge"/>
          <c:x val="0.12361871785119424"/>
          <c:y val="2.6131300112426328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Uvažujete o tom, že se v budoucnu přestěhujete na chatu / chalupu uplně?</c:v>
                </c:pt>
              </c:strCache>
            </c:strRef>
          </c:tx>
          <c:spPr>
            <a:solidFill>
              <a:srgbClr val="CC3300"/>
            </a:solidFill>
          </c:spPr>
          <c:dPt>
            <c:idx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08-4617-BF90-A4322DCC317F}"/>
              </c:ext>
            </c:extLst>
          </c:dPt>
          <c:dPt>
            <c:idx val="1"/>
            <c:spPr>
              <a:solidFill>
                <a:srgbClr val="CC330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08-4617-BF90-A4322DCC317F}"/>
              </c:ext>
            </c:extLst>
          </c:dPt>
          <c:dLbls>
            <c:dLbl>
              <c:idx val="0"/>
              <c:layout>
                <c:manualLayout>
                  <c:x val="6.7365172907266433E-3"/>
                  <c:y val="2.5148187105047001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08-4617-BF90-A4322DCC317F}"/>
                </c:ext>
              </c:extLst>
            </c:dLbl>
            <c:dLbl>
              <c:idx val="1"/>
              <c:layout>
                <c:manualLayout>
                  <c:x val="-7.9655940593091838E-3"/>
                  <c:y val="-1.6719916906580808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08-4617-BF90-A4322DCC3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přestěhuji se</c:v>
                </c:pt>
                <c:pt idx="1">
                  <c:v>nepřestěhuji se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0.33000000000000007</c:v>
                </c:pt>
                <c:pt idx="1">
                  <c:v>0.67000000000000015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8-4617-BF90-A4322DCC317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Rekreační bydlení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7593788521402561E-7"/>
                  <c:y val="4.220476437935410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61447945421691"/>
                      <c:h val="0.18327328738187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CC-438F-A0F7-7310CD550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mám k dispozici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0.37000000000000005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2B-492D-BC62-5F5740857AF7}"/>
            </c:ext>
          </c:extLst>
        </c:ser>
        <c:dLbls>
          <c:showVal val="1"/>
        </c:dLbls>
        <c:gapWidth val="56"/>
        <c:overlap val="-27"/>
        <c:axId val="184011776"/>
        <c:axId val="182604160"/>
        <c:extLst xmlns:c16r2="http://schemas.microsoft.com/office/drawing/2015/06/chart"/>
      </c:barChart>
      <c:catAx>
        <c:axId val="1840117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604160"/>
        <c:crossesAt val="0"/>
        <c:auto val="1"/>
        <c:lblAlgn val="ctr"/>
        <c:lblOffset val="100"/>
      </c:catAx>
      <c:valAx>
        <c:axId val="182604160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8401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lang="cs-CZ"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Uvažujete o tom, že byste se tzv. „na stáří“ přestěhoval/a do menšího bytu, kdyby byla možnost?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Uvažujete o tom, že byste se tzv. „na stáří“ přestěhoval/a do menšího bytu, kdyby byla možnost?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E-4B5F-9280-B05F1700CA12}"/>
              </c:ext>
            </c:extLst>
          </c:dPt>
          <c:dPt>
            <c:idx val="1"/>
            <c:spPr>
              <a:solidFill>
                <a:srgbClr val="CC330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4E-4B5F-9280-B05F1700CA12}"/>
              </c:ext>
            </c:extLst>
          </c:dPt>
          <c:dLbls>
            <c:dLbl>
              <c:idx val="0"/>
              <c:layout>
                <c:manualLayout>
                  <c:x val="1.9337244937477415E-2"/>
                  <c:y val="5.5613579387301271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4E-4B5F-9280-B05F1700CA12}"/>
                </c:ext>
              </c:extLst>
            </c:dLbl>
            <c:dLbl>
              <c:idx val="1"/>
              <c:layout>
                <c:manualLayout>
                  <c:x val="-3.4224289864854984E-2"/>
                  <c:y val="-0.12035294950362875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4E-4B5F-9280-B05F1700C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přestěhuji se</c:v>
                </c:pt>
                <c:pt idx="1">
                  <c:v>nepřestěhuji se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4E-4B5F-9280-B05F1700CA12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Velikost</a:t>
            </a:r>
            <a:r>
              <a:rPr lang="cs-CZ" sz="1500" b="1" baseline="0" dirty="0">
                <a:solidFill>
                  <a:schemeClr val="tx1"/>
                </a:solidFill>
              </a:rPr>
              <a:t> bytu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4246795437827842E-17"/>
                  <c:y val="5.226280598312122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57036802387636"/>
                      <c:h val="0.18156027318113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486-4C7E-A277-CB7604D32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≥71 m²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A3-420B-AD68-E94F4606BFFD}"/>
            </c:ext>
          </c:extLst>
        </c:ser>
        <c:dLbls>
          <c:showVal val="1"/>
        </c:dLbls>
        <c:gapWidth val="56"/>
        <c:overlap val="-27"/>
        <c:axId val="184075008"/>
        <c:axId val="184076544"/>
        <c:extLst xmlns:c16r2="http://schemas.microsoft.com/office/drawing/2015/06/chart"/>
      </c:barChart>
      <c:catAx>
        <c:axId val="1840750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4076544"/>
        <c:crossesAt val="0"/>
        <c:auto val="1"/>
        <c:lblAlgn val="ctr"/>
        <c:lblOffset val="100"/>
      </c:catAx>
      <c:valAx>
        <c:axId val="184076544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840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Přestěhování do menšího</a:t>
            </a:r>
            <a:r>
              <a:rPr lang="cs-CZ" sz="1500" b="1" baseline="0" dirty="0">
                <a:solidFill>
                  <a:schemeClr val="tx1"/>
                </a:solidFill>
              </a:rPr>
              <a:t> bytu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4017644572136164E-2"/>
                  <c:y val="6.533218616752092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759683488208069"/>
                      <c:h val="0.28370362225321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389-40F6-A035-E2BE2841A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0.33000000000000007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40-4D67-91BD-D4A47F96EB97}"/>
            </c:ext>
          </c:extLst>
        </c:ser>
        <c:dLbls>
          <c:showVal val="1"/>
        </c:dLbls>
        <c:gapWidth val="56"/>
        <c:overlap val="-27"/>
        <c:axId val="185188352"/>
        <c:axId val="185189888"/>
        <c:extLst xmlns:c16r2="http://schemas.microsoft.com/office/drawing/2015/06/chart"/>
      </c:barChart>
      <c:catAx>
        <c:axId val="1851883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189888"/>
        <c:crossesAt val="0"/>
        <c:auto val="1"/>
        <c:lblAlgn val="ctr"/>
        <c:lblOffset val="100"/>
      </c:catAx>
      <c:valAx>
        <c:axId val="185189888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8518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Přestěhování do menšího bytu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1026466858204283E-2"/>
                  <c:y val="2.449977075974657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366741317062564"/>
                      <c:h val="0.28370362225321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B2-4DED-893D-4769FA6AD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F7-4401-8B71-1808454F2072}"/>
            </c:ext>
          </c:extLst>
        </c:ser>
        <c:dLbls>
          <c:showVal val="1"/>
        </c:dLbls>
        <c:gapWidth val="56"/>
        <c:overlap val="-27"/>
        <c:axId val="185123968"/>
        <c:axId val="185125504"/>
        <c:extLst xmlns:c16r2="http://schemas.microsoft.com/office/drawing/2015/06/chart"/>
      </c:barChart>
      <c:catAx>
        <c:axId val="1851239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125504"/>
        <c:crossesAt val="0"/>
        <c:auto val="1"/>
        <c:lblAlgn val="ctr"/>
        <c:lblOffset val="100"/>
      </c:catAx>
      <c:valAx>
        <c:axId val="185125504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8512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Přestěhování na chatu / chalupu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4017644572136296E-2"/>
                  <c:y val="0.10616460157529531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862330174028511"/>
                      <c:h val="0.28370362225321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AE6-4C26-A22D-E77256037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0.48000000000000004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B-44BF-906F-91D539C9F2CE}"/>
            </c:ext>
          </c:extLst>
        </c:ser>
        <c:dLbls>
          <c:showVal val="1"/>
        </c:dLbls>
        <c:gapWidth val="56"/>
        <c:overlap val="-27"/>
        <c:axId val="185337344"/>
        <c:axId val="185338880"/>
        <c:extLst xmlns:c16r2="http://schemas.microsoft.com/office/drawing/2015/06/chart"/>
      </c:barChart>
      <c:catAx>
        <c:axId val="18533734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338880"/>
        <c:crossesAt val="0"/>
        <c:auto val="1"/>
        <c:lblAlgn val="ctr"/>
        <c:lblOffset val="100"/>
      </c:catAx>
      <c:valAx>
        <c:axId val="185338880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853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Přestěhování na chatu / chalupu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0088222860681185E-3"/>
                  <c:y val="4.083273692285625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964976859848942"/>
                      <c:h val="0.28370362225321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ED-4E12-A19D-AB43FDB9F9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0.18000000000000002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F-46E5-B91B-CB1A1F4250EA}"/>
            </c:ext>
          </c:extLst>
        </c:ser>
        <c:dLbls>
          <c:showVal val="1"/>
        </c:dLbls>
        <c:gapWidth val="56"/>
        <c:overlap val="-27"/>
        <c:axId val="185481856"/>
        <c:axId val="185364864"/>
        <c:extLst xmlns:c16r2="http://schemas.microsoft.com/office/drawing/2015/06/chart"/>
      </c:barChart>
      <c:catAx>
        <c:axId val="1854818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364864"/>
        <c:crossesAt val="0"/>
        <c:auto val="1"/>
        <c:lblAlgn val="ctr"/>
        <c:lblOffset val="100"/>
      </c:catAx>
      <c:valAx>
        <c:axId val="185364864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854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Sociální status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46-4FC1-99AD-5B87D1FC0B63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7A-42B2-BCBE-01DD632BC24B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7A-42B2-BCBE-01DD632BC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Zaměstnanec /podnikatel</c:v>
                </c:pt>
                <c:pt idx="1">
                  <c:v>Důchodce/-kyně</c:v>
                </c:pt>
                <c:pt idx="2">
                  <c:v>Ostatní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0.4</c:v>
                </c:pt>
                <c:pt idx="2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46-4FC1-99AD-5B87D1FC0B63}"/>
            </c:ext>
          </c:extLst>
        </c:ser>
        <c:dLbls>
          <c:showVal val="1"/>
        </c:dLbls>
        <c:gapWidth val="56"/>
        <c:overlap val="-27"/>
        <c:axId val="173310720"/>
        <c:axId val="173312256"/>
        <c:extLst xmlns:c16r2="http://schemas.microsoft.com/office/drawing/2015/06/chart"/>
      </c:barChart>
      <c:catAx>
        <c:axId val="1733107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312256"/>
        <c:crossesAt val="0"/>
        <c:auto val="1"/>
        <c:lblAlgn val="ctr"/>
        <c:lblOffset val="100"/>
      </c:catAx>
      <c:valAx>
        <c:axId val="173312256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31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/>
              <a:t>Jak často jste v kontaktu s nejbližšími příbuznými (návštěvy, telefony, společné akce atd.)?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941160557552189"/>
          <c:y val="0.27928483076171862"/>
          <c:w val="0.44828207867696684"/>
          <c:h val="0.6787633306696770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 často jste v kontaktu s nejbližšími příbuznými (návštěvy, telefony, společné akce atd.)?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8C-46EC-9500-64E2158905AB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C8C-46EC-9500-64E2158905AB}"/>
              </c:ext>
            </c:extLst>
          </c:dPt>
          <c:dPt>
            <c:idx val="2"/>
            <c:spPr>
              <a:solidFill>
                <a:srgbClr val="CC33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8C-46EC-9500-64E2158905AB}"/>
              </c:ext>
            </c:extLst>
          </c:dPt>
          <c:dPt>
            <c:idx val="3"/>
            <c:spPr>
              <a:solidFill>
                <a:srgbClr val="99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8C-46EC-9500-64E2158905AB}"/>
              </c:ext>
            </c:extLst>
          </c:dPt>
          <c:dLbls>
            <c:dLbl>
              <c:idx val="0"/>
              <c:layout>
                <c:manualLayout>
                  <c:x val="0.15005956830383144"/>
                  <c:y val="-6.6874894332117421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8C-46EC-9500-64E2158905AB}"/>
                </c:ext>
              </c:extLst>
            </c:dLbl>
            <c:dLbl>
              <c:idx val="1"/>
              <c:layout>
                <c:manualLayout>
                  <c:x val="-7.8857843470720897E-3"/>
                  <c:y val="0.1189732520242437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8C-46EC-9500-64E2158905AB}"/>
                </c:ext>
              </c:extLst>
            </c:dLbl>
            <c:dLbl>
              <c:idx val="2"/>
              <c:layout>
                <c:manualLayout>
                  <c:x val="6.7205581154401409E-2"/>
                  <c:y val="5.992776596099289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8C-46EC-9500-64E2158905AB}"/>
                </c:ext>
              </c:extLst>
            </c:dLbl>
            <c:dLbl>
              <c:idx val="3"/>
              <c:layout>
                <c:manualLayout>
                  <c:x val="0.17479781781876672"/>
                  <c:y val="5.697462078931315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8C-46EC-9500-64E215890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na týdenní bázi</c:v>
                </c:pt>
                <c:pt idx="1">
                  <c:v>na měsíční bázi</c:v>
                </c:pt>
                <c:pt idx="2">
                  <c:v>na roční bázi</c:v>
                </c:pt>
                <c:pt idx="3">
                  <c:v>Nejsem s nimi v kontaktu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0.84000000000000008</c:v>
                </c:pt>
                <c:pt idx="1">
                  <c:v>0.1</c:v>
                </c:pt>
                <c:pt idx="2">
                  <c:v>4.0000000000000008E-2</c:v>
                </c:pt>
                <c:pt idx="3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8C-46EC-9500-64E2158905A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cs-CZ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lang="cs-CZ" sz="1400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 noProof="0" dirty="0">
                <a:solidFill>
                  <a:schemeClr val="tx1"/>
                </a:solidFill>
              </a:rPr>
              <a:t>Jak často jste v kontaktu s přáteli, kamarády, známými (návštěvy, telefony, společné akce atd.)?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916495203723771"/>
          <c:y val="0.2415772656048284"/>
          <c:w val="0.47210247624785295"/>
          <c:h val="0.7202533876319839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 často jste v kontaktu s přáteli, kamarády, známými (návštěvy, telefony, společné akce atd.)?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C6-452D-8B1A-1AF0DDDF1F19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C6-452D-8B1A-1AF0DDDF1F19}"/>
              </c:ext>
            </c:extLst>
          </c:dPt>
          <c:dPt>
            <c:idx val="2"/>
            <c:spPr>
              <a:solidFill>
                <a:srgbClr val="CC33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C6-452D-8B1A-1AF0DDDF1F19}"/>
              </c:ext>
            </c:extLst>
          </c:dPt>
          <c:dPt>
            <c:idx val="3"/>
            <c:spPr>
              <a:solidFill>
                <a:srgbClr val="99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C6-452D-8B1A-1AF0DDDF1F19}"/>
              </c:ext>
            </c:extLst>
          </c:dPt>
          <c:dLbls>
            <c:dLbl>
              <c:idx val="1"/>
              <c:layout>
                <c:manualLayout>
                  <c:x val="1.4524130562442034E-2"/>
                  <c:y val="6.947476847709224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C6-452D-8B1A-1AF0DDDF1F19}"/>
                </c:ext>
              </c:extLst>
            </c:dLbl>
            <c:dLbl>
              <c:idx val="2"/>
              <c:layout>
                <c:manualLayout>
                  <c:x val="-5.0679365759335376E-2"/>
                  <c:y val="0.100902594395362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C6-452D-8B1A-1AF0DDDF1F19}"/>
                </c:ext>
              </c:extLst>
            </c:dLbl>
            <c:dLbl>
              <c:idx val="3"/>
              <c:layout>
                <c:manualLayout>
                  <c:x val="0.22520425565979946"/>
                  <c:y val="7.918868963293766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C6-452D-8B1A-1AF0DDDF1F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na týdenní bázi</c:v>
                </c:pt>
                <c:pt idx="1">
                  <c:v>na měsíční bázi</c:v>
                </c:pt>
                <c:pt idx="2">
                  <c:v>na roční bázi</c:v>
                </c:pt>
                <c:pt idx="3">
                  <c:v>nejsem s nimi v kontaktu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0.64000000000000012</c:v>
                </c:pt>
                <c:pt idx="1">
                  <c:v>0.24000000000000002</c:v>
                </c:pt>
                <c:pt idx="2">
                  <c:v>0.12000000000000001</c:v>
                </c:pt>
                <c:pt idx="3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C6-452D-8B1A-1AF0DDDF1F1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Jak často jste se v posledním měsíci cítil/a: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8729320592202929"/>
          <c:y val="0.1369896543878848"/>
          <c:w val="0.49080366454878932"/>
          <c:h val="0.82806928388417589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Pt>
            <c:idx val="11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33F-422F-BF99-8C70AB398CB6}"/>
              </c:ext>
            </c:extLst>
          </c:dPt>
          <c:dPt>
            <c:idx val="12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3F-422F-BF99-8C70AB398CB6}"/>
              </c:ext>
            </c:extLst>
          </c:dPt>
          <c:dPt>
            <c:idx val="13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33F-422F-BF99-8C70AB398C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List1!$A$2:$A$15</c:f>
              <c:strCache>
                <c:ptCount val="14"/>
                <c:pt idx="0">
                  <c:v>Závislý/á na pomoci / podpoře někoho jiného</c:v>
                </c:pt>
                <c:pt idx="1">
                  <c:v>Zoufalý/á</c:v>
                </c:pt>
                <c:pt idx="2">
                  <c:v>Osamělý/á</c:v>
                </c:pt>
                <c:pt idx="3">
                  <c:v>Byl/a jste nejistý, nemohl/a jste se rozhodnout</c:v>
                </c:pt>
                <c:pt idx="4">
                  <c:v>Ve finanční tísni</c:v>
                </c:pt>
                <c:pt idx="5">
                  <c:v>V nebezpečí</c:v>
                </c:pt>
                <c:pt idx="6">
                  <c:v>Necítil/a jste se dobře, byl/a jste nemocný/á</c:v>
                </c:pt>
                <c:pt idx="7">
                  <c:v>Plný/á strachu a úzkosti</c:v>
                </c:pt>
                <c:pt idx="8">
                  <c:v>Pohybově oslabený/nejistý/omezený</c:v>
                </c:pt>
                <c:pt idx="9">
                  <c:v>Trápila Vás bolest</c:v>
                </c:pt>
                <c:pt idx="10">
                  <c:v>Unavený/á</c:v>
                </c:pt>
                <c:pt idx="11">
                  <c:v>Veselý/á, plný/á energie</c:v>
                </c:pt>
                <c:pt idx="12">
                  <c:v>Užitečný/á</c:v>
                </c:pt>
                <c:pt idx="13">
                  <c:v>Spokojený/á</c:v>
                </c:pt>
              </c:strCache>
            </c:strRef>
          </c:cat>
          <c:val>
            <c:numRef>
              <c:f>List1!$B$2:$B$15</c:f>
              <c:numCache>
                <c:formatCode>0%</c:formatCode>
                <c:ptCount val="14"/>
                <c:pt idx="0">
                  <c:v>2.0000000000000004E-2</c:v>
                </c:pt>
                <c:pt idx="1">
                  <c:v>3.0000000000000002E-2</c:v>
                </c:pt>
                <c:pt idx="2">
                  <c:v>4.0000000000000008E-2</c:v>
                </c:pt>
                <c:pt idx="3">
                  <c:v>4.0000000000000008E-2</c:v>
                </c:pt>
                <c:pt idx="4">
                  <c:v>4.0000000000000008E-2</c:v>
                </c:pt>
                <c:pt idx="5">
                  <c:v>6.0000000000000005E-2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0.1</c:v>
                </c:pt>
                <c:pt idx="9">
                  <c:v>0.11</c:v>
                </c:pt>
                <c:pt idx="10">
                  <c:v>0.2</c:v>
                </c:pt>
                <c:pt idx="11">
                  <c:v>0.4</c:v>
                </c:pt>
                <c:pt idx="12">
                  <c:v>0.46</c:v>
                </c:pt>
                <c:pt idx="13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24-4BBB-AC66-2544CEF4616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List1!$A$2:$A$15</c:f>
              <c:strCache>
                <c:ptCount val="14"/>
                <c:pt idx="0">
                  <c:v>Závislý/á na pomoci / podpoře někoho jiného</c:v>
                </c:pt>
                <c:pt idx="1">
                  <c:v>Zoufalý/á</c:v>
                </c:pt>
                <c:pt idx="2">
                  <c:v>Osamělý/á</c:v>
                </c:pt>
                <c:pt idx="3">
                  <c:v>Byl/a jste nejistý, nemohl/a jste se rozhodnout</c:v>
                </c:pt>
                <c:pt idx="4">
                  <c:v>Ve finanční tísni</c:v>
                </c:pt>
                <c:pt idx="5">
                  <c:v>V nebezpečí</c:v>
                </c:pt>
                <c:pt idx="6">
                  <c:v>Necítil/a jste se dobře, byl/a jste nemocný/á</c:v>
                </c:pt>
                <c:pt idx="7">
                  <c:v>Plný/á strachu a úzkosti</c:v>
                </c:pt>
                <c:pt idx="8">
                  <c:v>Pohybově oslabený/nejistý/omezený</c:v>
                </c:pt>
                <c:pt idx="9">
                  <c:v>Trápila Vás bolest</c:v>
                </c:pt>
                <c:pt idx="10">
                  <c:v>Unavený/á</c:v>
                </c:pt>
                <c:pt idx="11">
                  <c:v>Veselý/á, plný/á energie</c:v>
                </c:pt>
                <c:pt idx="12">
                  <c:v>Užitečný/á</c:v>
                </c:pt>
                <c:pt idx="13">
                  <c:v>Spokojený/á</c:v>
                </c:pt>
              </c:strCache>
            </c:strRef>
          </c:cat>
          <c:val>
            <c:numRef>
              <c:f>List1!$C$2:$C$15</c:f>
              <c:numCache>
                <c:formatCode>0%</c:formatCode>
                <c:ptCount val="14"/>
                <c:pt idx="0">
                  <c:v>0.22</c:v>
                </c:pt>
                <c:pt idx="1">
                  <c:v>0.17</c:v>
                </c:pt>
                <c:pt idx="2">
                  <c:v>0.22</c:v>
                </c:pt>
                <c:pt idx="3">
                  <c:v>0.46</c:v>
                </c:pt>
                <c:pt idx="4">
                  <c:v>0.25</c:v>
                </c:pt>
                <c:pt idx="5">
                  <c:v>0.19</c:v>
                </c:pt>
                <c:pt idx="6">
                  <c:v>0.52</c:v>
                </c:pt>
                <c:pt idx="7">
                  <c:v>0.33000000000000007</c:v>
                </c:pt>
                <c:pt idx="8">
                  <c:v>0.39000000000000007</c:v>
                </c:pt>
                <c:pt idx="9">
                  <c:v>0.56000000000000005</c:v>
                </c:pt>
                <c:pt idx="10">
                  <c:v>0.67000000000000015</c:v>
                </c:pt>
                <c:pt idx="11">
                  <c:v>0.52</c:v>
                </c:pt>
                <c:pt idx="12">
                  <c:v>0.5</c:v>
                </c:pt>
                <c:pt idx="1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24-4BBB-AC66-2544CEF46169}"/>
            </c:ext>
          </c:extLst>
        </c:ser>
        <c:dLbls>
          <c:showVal val="1"/>
        </c:dLbls>
        <c:gapWidth val="65"/>
        <c:overlap val="100"/>
        <c:axId val="185886208"/>
        <c:axId val="185887744"/>
      </c:barChart>
      <c:catAx>
        <c:axId val="185886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887744"/>
        <c:crosses val="autoZero"/>
        <c:auto val="1"/>
        <c:lblAlgn val="ctr"/>
        <c:lblOffset val="100"/>
      </c:catAx>
      <c:valAx>
        <c:axId val="185887744"/>
        <c:scaling>
          <c:orientation val="minMax"/>
          <c:max val="1"/>
        </c:scaling>
        <c:delete val="1"/>
        <c:axPos val="b"/>
        <c:numFmt formatCode="0%" sourceLinked="1"/>
        <c:tickLblPos val="none"/>
        <c:crossAx val="18588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242078924733844"/>
          <c:y val="8.197405474325796E-2"/>
          <c:w val="0.46459995923985742"/>
          <c:h val="5.252214071395528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5"/>
  <c:chart>
    <c:autoTitleDeleted val="1"/>
    <c:plotArea>
      <c:layout>
        <c:manualLayout>
          <c:layoutTarget val="inner"/>
          <c:xMode val="edge"/>
          <c:yMode val="edge"/>
          <c:x val="0.28201135270371019"/>
          <c:y val="0.15167107195757246"/>
          <c:w val="0.46977138373592181"/>
          <c:h val="0.683260036956286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City v posledním měsíci</c:v>
                </c:pt>
              </c:strCache>
            </c:strRef>
          </c:tx>
          <c:dPt>
            <c:idx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28-4DE1-942D-62F4F114DD87}"/>
              </c:ext>
            </c:extLst>
          </c:dPt>
          <c:dPt>
            <c:idx val="1"/>
            <c:spPr>
              <a:solidFill>
                <a:srgbClr val="BC0C1D">
                  <a:alpha val="43137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28-4DE1-942D-62F4F114DD87}"/>
              </c:ext>
            </c:extLst>
          </c:dPt>
          <c:dPt>
            <c:idx val="2"/>
            <c:spPr>
              <a:solidFill>
                <a:srgbClr val="99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D28-4DE1-942D-62F4F114DD87}"/>
              </c:ext>
            </c:extLst>
          </c:dPt>
          <c:dPt>
            <c:idx val="3"/>
            <c:spPr>
              <a:solidFill>
                <a:srgbClr val="CC3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28-4DE1-942D-62F4F114DD87}"/>
              </c:ext>
            </c:extLst>
          </c:dPt>
          <c:dLbls>
            <c:dLbl>
              <c:idx val="0"/>
              <c:layout>
                <c:manualLayout>
                  <c:x val="6.2346781180958641E-2"/>
                  <c:y val="1.1880595048296909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28-4DE1-942D-62F4F114DD87}"/>
                </c:ext>
              </c:extLst>
            </c:dLbl>
            <c:dLbl>
              <c:idx val="1"/>
              <c:layout>
                <c:manualLayout>
                  <c:x val="-7.6678703721632699E-2"/>
                  <c:y val="-7.4625972846490599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28-4DE1-942D-62F4F114DD87}"/>
                </c:ext>
              </c:extLst>
            </c:dLbl>
            <c:dLbl>
              <c:idx val="2"/>
              <c:layout>
                <c:manualLayout>
                  <c:x val="-2.6382431808733682E-2"/>
                  <c:y val="1.6049352526970671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28-4DE1-942D-62F4F114DD87}"/>
                </c:ext>
              </c:extLst>
            </c:dLbl>
            <c:dLbl>
              <c:idx val="3"/>
              <c:layout>
                <c:manualLayout>
                  <c:x val="-5.6763973088123247E-2"/>
                  <c:y val="-4.414723870340083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28-4DE1-942D-62F4F114DD87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CatName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spokojený/á, veselý/á</c:v>
                </c:pt>
                <c:pt idx="1">
                  <c:v>unavený/á</c:v>
                </c:pt>
                <c:pt idx="2">
                  <c:v>oslabený/á, závislý/á</c:v>
                </c:pt>
                <c:pt idx="3">
                  <c:v>nemocný/á, frustrovaný/á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0.51</c:v>
                </c:pt>
                <c:pt idx="1">
                  <c:v>0.23</c:v>
                </c:pt>
                <c:pt idx="2">
                  <c:v>0.2</c:v>
                </c:pt>
                <c:pt idx="3">
                  <c:v>6.0000000000000005E-2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28-4DE1-942D-62F4F114DD8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Aktivity, které jsem vykonával/a během posledního půl roku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Aktivity během posledního půl roku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A6B-4856-BE69-42BB37001B17}"/>
              </c:ext>
            </c:extLst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6B-4856-BE69-42BB37001B17}"/>
              </c:ext>
            </c:extLst>
          </c:dPt>
          <c:dPt>
            <c:idx val="2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A6B-4856-BE69-42BB37001B17}"/>
              </c:ext>
            </c:extLst>
          </c:dPt>
          <c:dPt>
            <c:idx val="3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6B-4856-BE69-42BB37001B17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A6B-4856-BE69-42BB37001B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žádná aktivita</c:v>
                </c:pt>
                <c:pt idx="1">
                  <c:v>1 aktivita</c:v>
                </c:pt>
                <c:pt idx="2">
                  <c:v>2 aktivity</c:v>
                </c:pt>
                <c:pt idx="3">
                  <c:v>3 aktivity</c:v>
                </c:pt>
                <c:pt idx="4">
                  <c:v>4 a více aktivit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0.21000000000000002</c:v>
                </c:pt>
                <c:pt idx="2">
                  <c:v>0.23</c:v>
                </c:pt>
                <c:pt idx="3">
                  <c:v>0.18000000000000002</c:v>
                </c:pt>
                <c:pt idx="4">
                  <c:v>0.24000000000000002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6B-4856-BE69-42BB37001B17}"/>
            </c:ext>
          </c:extLst>
        </c:ser>
        <c:dLbls/>
        <c:gapWidth val="65"/>
        <c:overlap val="-27"/>
        <c:axId val="185532416"/>
        <c:axId val="185533952"/>
      </c:barChart>
      <c:catAx>
        <c:axId val="185532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533952"/>
        <c:crosses val="autoZero"/>
        <c:auto val="1"/>
        <c:lblAlgn val="ctr"/>
        <c:lblOffset val="100"/>
      </c:catAx>
      <c:valAx>
        <c:axId val="18553395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8553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Aktivity, které chci vykonávat během důchodu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Aktivity během důchodu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04A-4B4F-9574-EE2E21B39139}"/>
              </c:ext>
            </c:extLst>
          </c:dPt>
          <c:dPt>
            <c:idx val="1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4A-4B4F-9574-EE2E21B39139}"/>
              </c:ext>
            </c:extLst>
          </c:dPt>
          <c:dPt>
            <c:idx val="2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04A-4B4F-9574-EE2E21B39139}"/>
              </c:ext>
            </c:extLst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4A-4B4F-9574-EE2E21B391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žádná aktivita</c:v>
                </c:pt>
                <c:pt idx="1">
                  <c:v>1 - 3 aktivity</c:v>
                </c:pt>
                <c:pt idx="2">
                  <c:v>4 - 5 aktivit</c:v>
                </c:pt>
                <c:pt idx="3">
                  <c:v>6 a více aktivit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0.13</c:v>
                </c:pt>
                <c:pt idx="1">
                  <c:v>0.24000000000000002</c:v>
                </c:pt>
                <c:pt idx="2">
                  <c:v>0.22</c:v>
                </c:pt>
                <c:pt idx="3">
                  <c:v>0.41000000000000003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4A-4B4F-9574-EE2E21B39139}"/>
            </c:ext>
          </c:extLst>
        </c:ser>
        <c:dLbls/>
        <c:gapWidth val="65"/>
        <c:overlap val="-27"/>
        <c:axId val="186340480"/>
        <c:axId val="186342016"/>
      </c:barChart>
      <c:catAx>
        <c:axId val="186340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342016"/>
        <c:crosses val="autoZero"/>
        <c:auto val="1"/>
        <c:lblAlgn val="ctr"/>
        <c:lblOffset val="100"/>
      </c:catAx>
      <c:valAx>
        <c:axId val="18634201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8634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Jakým činnostem se určitě chcete věnovat, až budete v důchodu, a těšíte se na ně?</a:t>
            </a:r>
          </a:p>
        </c:rich>
      </c:tx>
      <c:layout>
        <c:manualLayout>
          <c:xMode val="edge"/>
          <c:yMode val="edge"/>
          <c:x val="0.14805869247705336"/>
          <c:y val="3.579446087764072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8628589904522812"/>
          <c:y val="0.12471359384171032"/>
          <c:w val="0.49397675833999022"/>
          <c:h val="0.85865185958631873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Jakým činnostem se určitě chcete věnovat, až budete v důchodu, a těšíte se na ně?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A97-464E-AF61-3277E8738EFE}"/>
              </c:ext>
            </c:extLst>
          </c:dPt>
          <c:dPt>
            <c:idx val="1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A97-464E-AF61-3277E8738EFE}"/>
              </c:ext>
            </c:extLst>
          </c:dPt>
          <c:dPt>
            <c:idx val="2"/>
            <c:spPr>
              <a:solidFill>
                <a:srgbClr val="99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A97-464E-AF61-3277E8738EFE}"/>
              </c:ext>
            </c:extLst>
          </c:dPt>
          <c:dPt>
            <c:idx val="3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A97-464E-AF61-3277E8738EF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A97-464E-AF61-3277E8738EFE}"/>
              </c:ext>
            </c:extLst>
          </c:dPt>
          <c:dPt>
            <c:idx val="5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A97-464E-AF61-3277E8738EFE}"/>
              </c:ext>
            </c:extLst>
          </c:dPt>
          <c:dPt>
            <c:idx val="6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A97-464E-AF61-3277E8738EFE}"/>
              </c:ext>
            </c:extLst>
          </c:dPt>
          <c:dPt>
            <c:idx val="7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A97-464E-AF61-3277E8738EFE}"/>
              </c:ext>
            </c:extLst>
          </c:dPt>
          <c:dPt>
            <c:idx val="8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A97-464E-AF61-3277E8738EFE}"/>
              </c:ext>
            </c:extLst>
          </c:dPt>
          <c:dPt>
            <c:idx val="9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A97-464E-AF61-3277E8738EFE}"/>
              </c:ext>
            </c:extLst>
          </c:dPt>
          <c:dPt>
            <c:idx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A97-464E-AF61-3277E8738EFE}"/>
              </c:ext>
            </c:extLst>
          </c:dPt>
          <c:dPt>
            <c:idx val="11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A97-464E-AF61-3277E8738EFE}"/>
              </c:ext>
            </c:extLst>
          </c:dPt>
          <c:dPt>
            <c:idx val="12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97-464E-AF61-3277E8738EFE}"/>
              </c:ext>
            </c:extLst>
          </c:dPt>
          <c:dPt>
            <c:idx val="13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A97-464E-AF61-3277E8738EFE}"/>
              </c:ext>
            </c:extLst>
          </c:dPt>
          <c:dPt>
            <c:idx val="14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97-464E-AF61-3277E8738EFE}"/>
              </c:ext>
            </c:extLst>
          </c:dPt>
          <c:dPt>
            <c:idx val="15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97-464E-AF61-3277E8738E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6"/>
                <c:pt idx="0">
                  <c:v>Nevím, je to ještě daleko</c:v>
                </c:pt>
                <c:pt idx="1">
                  <c:v>Politická / veřejná činnost</c:v>
                </c:pt>
                <c:pt idx="2">
                  <c:v>Jiné aktivity</c:v>
                </c:pt>
                <c:pt idx="3">
                  <c:v>Chci dělat, co mě bude bavit</c:v>
                </c:pt>
                <c:pt idx="4">
                  <c:v>Členství ve spolcích, sdruženích, církevním spol.</c:v>
                </c:pt>
                <c:pt idx="5">
                  <c:v>Dobrovolnické činnosti</c:v>
                </c:pt>
                <c:pt idx="6">
                  <c:v>Vzdělávání (univerzita 3. věku, kurzy apod.)</c:v>
                </c:pt>
                <c:pt idx="7">
                  <c:v>Pomoc někomu z rodiny kvůli  zdrav. stavu / věku</c:v>
                </c:pt>
                <c:pt idx="8">
                  <c:v>Chataření / chalupaření</c:v>
                </c:pt>
                <c:pt idx="9">
                  <c:v>Pobyty v lázních, (re)kondiční pobyty</c:v>
                </c:pt>
                <c:pt idx="10">
                  <c:v>Práce na zahradě</c:v>
                </c:pt>
                <c:pt idx="11">
                  <c:v>Sportovní aktivity</c:v>
                </c:pt>
                <c:pt idx="12">
                  <c:v>Cestování do zahraničí</c:v>
                </c:pt>
                <c:pt idx="13">
                  <c:v>Pomoc s výchovou vnoučat</c:v>
                </c:pt>
                <c:pt idx="14">
                  <c:v>Návštěvy kulturních akcí</c:v>
                </c:pt>
                <c:pt idx="15">
                  <c:v>Cestování po ČR, SR</c:v>
                </c:pt>
              </c:strCache>
            </c:strRef>
          </c:cat>
          <c:val>
            <c:numRef>
              <c:f>List1!$B$2:$B$17</c:f>
              <c:numCache>
                <c:formatCode>0%</c:formatCode>
                <c:ptCount val="16"/>
                <c:pt idx="0">
                  <c:v>4.0000000000000008E-2</c:v>
                </c:pt>
                <c:pt idx="1">
                  <c:v>4.0000000000000008E-2</c:v>
                </c:pt>
                <c:pt idx="2">
                  <c:v>7.0000000000000021E-2</c:v>
                </c:pt>
                <c:pt idx="3">
                  <c:v>0.1</c:v>
                </c:pt>
                <c:pt idx="4">
                  <c:v>0.12000000000000001</c:v>
                </c:pt>
                <c:pt idx="5">
                  <c:v>0.13</c:v>
                </c:pt>
                <c:pt idx="6">
                  <c:v>0.25</c:v>
                </c:pt>
                <c:pt idx="7">
                  <c:v>0.29000000000000004</c:v>
                </c:pt>
                <c:pt idx="8">
                  <c:v>0.29000000000000004</c:v>
                </c:pt>
                <c:pt idx="9">
                  <c:v>0.42000000000000004</c:v>
                </c:pt>
                <c:pt idx="10">
                  <c:v>0.42000000000000004</c:v>
                </c:pt>
                <c:pt idx="11">
                  <c:v>0.46</c:v>
                </c:pt>
                <c:pt idx="12">
                  <c:v>0.5</c:v>
                </c:pt>
                <c:pt idx="13">
                  <c:v>0.51</c:v>
                </c:pt>
                <c:pt idx="14">
                  <c:v>0.53</c:v>
                </c:pt>
                <c:pt idx="15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97-464E-AF61-3277E8738EFE}"/>
            </c:ext>
          </c:extLst>
        </c:ser>
        <c:dLbls/>
        <c:gapWidth val="65"/>
        <c:axId val="186061568"/>
        <c:axId val="186063104"/>
      </c:barChart>
      <c:catAx>
        <c:axId val="1860615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063104"/>
        <c:crosses val="autoZero"/>
        <c:auto val="1"/>
        <c:lblAlgn val="ctr"/>
        <c:lblOffset val="100"/>
      </c:catAx>
      <c:valAx>
        <c:axId val="18606310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860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 dirty="0"/>
              <a:t>Souhlas s výrokem</a:t>
            </a:r>
          </a:p>
        </c:rich>
      </c:tx>
      <c:layout>
        <c:manualLayout>
          <c:xMode val="edge"/>
          <c:yMode val="edge"/>
          <c:x val="0.45846962616822434"/>
          <c:y val="7.5746189429887678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5243993303407171"/>
          <c:y val="7.3731857694182598E-2"/>
          <c:w val="0.52327694581401618"/>
          <c:h val="0.88908073947366517"/>
        </c:manualLayout>
      </c:layout>
      <c:barChart>
        <c:barDir val="bar"/>
        <c:grouping val="clustered"/>
        <c:ser>
          <c:idx val="0"/>
          <c:order val="0"/>
          <c:tx>
            <c:strRef>
              <c:f>List1!$B$10</c:f>
              <c:strCache>
                <c:ptCount val="1"/>
                <c:pt idx="0">
                  <c:v>souhlas</c:v>
                </c:pt>
              </c:strCache>
            </c:strRef>
          </c:tx>
          <c:spPr>
            <a:solidFill>
              <a:sysClr val="window" lastClr="FFFFFF">
                <a:lumMod val="50000"/>
                <a:alpha val="85000"/>
              </a:sys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Pt>
            <c:idx val="3"/>
            <c:spPr>
              <a:solidFill>
                <a:srgbClr val="99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51-47BA-8827-69D4F3142C1C}"/>
              </c:ext>
            </c:extLst>
          </c:dPt>
          <c:dPt>
            <c:idx val="6"/>
            <c:spPr>
              <a:solidFill>
                <a:srgbClr val="99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351-47BA-8827-69D4F3142C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List1!$A$11:$A$17</c:f>
              <c:strCache>
                <c:ptCount val="7"/>
                <c:pt idx="0">
                  <c:v>Praha je dobré místo k životu pro seniory a stárnoucí občany.</c:v>
                </c:pt>
                <c:pt idx="1">
                  <c:v>Už se těším, až budu v důchodu a budu se moci věnovat svým zájmům.</c:v>
                </c:pt>
                <c:pt idx="2">
                  <c:v>Na důchod i na stáří jsem finančně dobře připraven/a, nemám obavy.</c:v>
                </c:pt>
                <c:pt idx="3">
                  <c:v>Bojím se, že se ve stáří o sebe nezvládnu postarat, protože budu mít málo peněz na nákup sociálních služeb.</c:v>
                </c:pt>
                <c:pt idx="4">
                  <c:v>Předpokládám, že mi ve stáří pomohou především mé děti.</c:v>
                </c:pt>
                <c:pt idx="5">
                  <c:v>Na důchod a na stáří vůbec nemyslím.</c:v>
                </c:pt>
                <c:pt idx="6">
                  <c:v>Až budu v důchodu, tak si nebudu moci dovolit žít v Praze.</c:v>
                </c:pt>
              </c:strCache>
            </c:strRef>
          </c:cat>
          <c:val>
            <c:numRef>
              <c:f>List1!$B$11:$B$17</c:f>
              <c:numCache>
                <c:formatCode>0%</c:formatCode>
                <c:ptCount val="7"/>
                <c:pt idx="0">
                  <c:v>0.72857142857142865</c:v>
                </c:pt>
                <c:pt idx="1">
                  <c:v>0.65533980582524254</c:v>
                </c:pt>
                <c:pt idx="2">
                  <c:v>0.53960396039603953</c:v>
                </c:pt>
                <c:pt idx="3">
                  <c:v>0.51904761904761909</c:v>
                </c:pt>
                <c:pt idx="4">
                  <c:v>0.4578947368421053</c:v>
                </c:pt>
                <c:pt idx="5">
                  <c:v>0.29729729729729731</c:v>
                </c:pt>
                <c:pt idx="6">
                  <c:v>0.2872340425531914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51-47BA-8827-69D4F3142C1C}"/>
            </c:ext>
          </c:extLst>
        </c:ser>
        <c:dLbls>
          <c:showVal val="1"/>
        </c:dLbls>
        <c:gapWidth val="65"/>
        <c:axId val="121200640"/>
        <c:axId val="121202176"/>
      </c:barChart>
      <c:catAx>
        <c:axId val="12120064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202176"/>
        <c:crosses val="autoZero"/>
        <c:auto val="1"/>
        <c:lblAlgn val="ctr"/>
        <c:lblOffset val="100"/>
      </c:catAx>
      <c:valAx>
        <c:axId val="121202176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2120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Jak si myslíte, že se změní Váš život, až budete mít nárok na důchod?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546789594923743"/>
          <c:y val="0.23050593575045014"/>
          <c:w val="0.45748610775680482"/>
          <c:h val="0.6829470779188628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 si myslíte, že se změní Váš život, až budete mít nárok na důchod?</c:v>
                </c:pt>
              </c:strCache>
            </c:strRef>
          </c:tx>
          <c:dPt>
            <c:idx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CE-4B11-97FB-7B4232E014C7}"/>
              </c:ext>
            </c:extLst>
          </c:dPt>
          <c:dPt>
            <c:idx val="1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CE-4B11-97FB-7B4232E014C7}"/>
              </c:ext>
            </c:extLst>
          </c:dPt>
          <c:dPt>
            <c:idx val="2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CE-4B11-97FB-7B4232E014C7}"/>
              </c:ext>
            </c:extLst>
          </c:dPt>
          <c:dLbls>
            <c:dLbl>
              <c:idx val="0"/>
              <c:layout>
                <c:manualLayout>
                  <c:x val="-3.368550842198754E-3"/>
                  <c:y val="-6.0590064703853135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742393245516089"/>
                      <c:h val="0.27087586952686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9CE-4B11-97FB-7B4232E014C7}"/>
                </c:ext>
              </c:extLst>
            </c:dLbl>
            <c:dLbl>
              <c:idx val="1"/>
              <c:layout>
                <c:manualLayout>
                  <c:x val="2.4340125217007069E-2"/>
                  <c:y val="-6.9171302829674486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18412055142269"/>
                      <c:h val="0.17357717506255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9CE-4B11-97FB-7B4232E014C7}"/>
                </c:ext>
              </c:extLst>
            </c:dLbl>
            <c:dLbl>
              <c:idx val="2"/>
              <c:layout>
                <c:manualLayout>
                  <c:x val="1.8382516188213242E-2"/>
                  <c:y val="8.982997378662344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2905236002976099"/>
                      <c:h val="0.35860125535620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9CE-4B11-97FB-7B4232E01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NIJAK – budu dál chodit do práce jako teď, dokud budu mít tu možnost</c:v>
                </c:pt>
                <c:pt idx="1">
                  <c:v>ČÁSTEČNĚ – budu míň pracovat a víc odpočívat (změním práci, zkrátím úvazek atd.)</c:v>
                </c:pt>
                <c:pt idx="2">
                  <c:v>ZÁSADNĚ – přestanu chodit do práce a budu se věnovat jen svým zájmům a rodině, případně vnoučatům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0.35000000000000003</c:v>
                </c:pt>
                <c:pt idx="1">
                  <c:v>0.43000000000000005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CE-4B11-97FB-7B4232E014C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Vzdělání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9639639639639644E-2"/>
          <c:y val="0.19699265898811372"/>
          <c:w val="0.92072072072072064"/>
          <c:h val="0.57355162697893747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6A-4A90-B15B-6944CAB362A8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6A-4A90-B15B-6944CAB362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S maturitou</c:v>
                </c:pt>
                <c:pt idx="1">
                  <c:v>VŠ, VOŠ</c:v>
                </c:pt>
                <c:pt idx="2">
                  <c:v>Bez maturity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0.49000000000000005</c:v>
                </c:pt>
                <c:pt idx="1">
                  <c:v>0.36000000000000004</c:v>
                </c:pt>
                <c:pt idx="2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6A-4A90-B15B-6944CAB362A8}"/>
            </c:ext>
          </c:extLst>
        </c:ser>
        <c:dLbls>
          <c:showVal val="1"/>
        </c:dLbls>
        <c:gapWidth val="56"/>
        <c:overlap val="-27"/>
        <c:axId val="173339008"/>
        <c:axId val="173340544"/>
        <c:extLst xmlns:c16r2="http://schemas.microsoft.com/office/drawing/2015/06/chart"/>
      </c:barChart>
      <c:catAx>
        <c:axId val="1733390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340544"/>
        <c:crossesAt val="0"/>
        <c:auto val="1"/>
        <c:lblAlgn val="ctr"/>
        <c:lblOffset val="100"/>
      </c:catAx>
      <c:valAx>
        <c:axId val="173340544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3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Pražská část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581-4D94-836B-A588C1F54C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Vnitřní okraj</c:v>
                </c:pt>
                <c:pt idx="1">
                  <c:v>Vnější okraj</c:v>
                </c:pt>
                <c:pt idx="2">
                  <c:v>Centrum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0.43000000000000005</c:v>
                </c:pt>
                <c:pt idx="1">
                  <c:v>0.38000000000000006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81-4D94-836B-A588C1F54C8A}"/>
            </c:ext>
          </c:extLst>
        </c:ser>
        <c:dLbls>
          <c:showVal val="1"/>
        </c:dLbls>
        <c:gapWidth val="56"/>
        <c:overlap val="-27"/>
        <c:axId val="173452672"/>
        <c:axId val="173458560"/>
        <c:extLst xmlns:c16r2="http://schemas.microsoft.com/office/drawing/2015/06/chart"/>
      </c:barChart>
      <c:catAx>
        <c:axId val="17345267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458560"/>
        <c:crossesAt val="0"/>
        <c:auto val="1"/>
        <c:lblAlgn val="ctr"/>
        <c:lblOffset val="100"/>
      </c:catAx>
      <c:valAx>
        <c:axId val="173458560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45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Rekreační bydlení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má k dispozici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0.37000000000000005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2A-4D84-AAF9-7FDF357F2DD5}"/>
            </c:ext>
          </c:extLst>
        </c:ser>
        <c:dLbls>
          <c:showVal val="1"/>
        </c:dLbls>
        <c:gapWidth val="56"/>
        <c:overlap val="-27"/>
        <c:axId val="173471232"/>
        <c:axId val="173472768"/>
        <c:extLst xmlns:c16r2="http://schemas.microsoft.com/office/drawing/2015/06/chart"/>
      </c:barChart>
      <c:catAx>
        <c:axId val="17347123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472768"/>
        <c:crossesAt val="0"/>
        <c:auto val="1"/>
        <c:lblAlgn val="ctr"/>
        <c:lblOffset val="100"/>
      </c:catAx>
      <c:valAx>
        <c:axId val="173472768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47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Velikost</a:t>
            </a:r>
            <a:r>
              <a:rPr lang="cs-CZ" sz="1500" b="1" baseline="0" dirty="0">
                <a:solidFill>
                  <a:schemeClr val="tx1"/>
                </a:solidFill>
              </a:rPr>
              <a:t> bytu</a:t>
            </a:r>
            <a:endParaRPr lang="en-US" sz="15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BC5-49CE-932E-D045AADD6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≥71 m²</c:v>
                </c:pt>
                <c:pt idx="1">
                  <c:v>≤ 70 m²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C5-49CE-932E-D045AADD67C6}"/>
            </c:ext>
          </c:extLst>
        </c:ser>
        <c:dLbls>
          <c:showVal val="1"/>
        </c:dLbls>
        <c:gapWidth val="56"/>
        <c:overlap val="-27"/>
        <c:axId val="173552000"/>
        <c:axId val="173553536"/>
        <c:extLst xmlns:c16r2="http://schemas.microsoft.com/office/drawing/2015/06/chart"/>
      </c:barChart>
      <c:catAx>
        <c:axId val="1735520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553536"/>
        <c:crossesAt val="0"/>
        <c:auto val="1"/>
        <c:lblAlgn val="ctr"/>
        <c:lblOffset val="100"/>
      </c:catAx>
      <c:valAx>
        <c:axId val="173553536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55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Bydlení v: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5F-48AF-B3DD-692C45692D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Ve vastním bytě/domě</c:v>
                </c:pt>
                <c:pt idx="1">
                  <c:v>V pronájmu / ostatní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0.7400000000000001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5F-48AF-B3DD-692C45692DFF}"/>
            </c:ext>
          </c:extLst>
        </c:ser>
        <c:dLbls>
          <c:showVal val="1"/>
        </c:dLbls>
        <c:gapWidth val="56"/>
        <c:overlap val="-32"/>
        <c:axId val="173571072"/>
        <c:axId val="173581056"/>
        <c:extLst xmlns:c16r2="http://schemas.microsoft.com/office/drawing/2015/06/chart"/>
      </c:barChart>
      <c:catAx>
        <c:axId val="17357107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581056"/>
        <c:crossesAt val="0"/>
        <c:auto val="1"/>
        <c:lblAlgn val="ctr"/>
        <c:lblOffset val="100"/>
      </c:catAx>
      <c:valAx>
        <c:axId val="173581056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57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>
                <a:solidFill>
                  <a:schemeClr val="tx1"/>
                </a:solidFill>
              </a:rPr>
              <a:t>Bydlení: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E8-45EA-A852-1A7E3BB54E66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D5-48BB-A7F2-609246439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 někým</c:v>
                </c:pt>
                <c:pt idx="1">
                  <c:v>Sám / sama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0.71000000000000008</c:v>
                </c:pt>
                <c:pt idx="1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8-45EA-A852-1A7E3BB54E66}"/>
            </c:ext>
          </c:extLst>
        </c:ser>
        <c:dLbls>
          <c:showVal val="1"/>
        </c:dLbls>
        <c:gapWidth val="56"/>
        <c:overlap val="-27"/>
        <c:axId val="173664896"/>
        <c:axId val="173678976"/>
        <c:extLst xmlns:c16r2="http://schemas.microsoft.com/office/drawing/2015/06/chart"/>
      </c:barChart>
      <c:catAx>
        <c:axId val="1736648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678976"/>
        <c:crossesAt val="0"/>
        <c:auto val="1"/>
        <c:lblAlgn val="ctr"/>
        <c:lblOffset val="100"/>
      </c:catAx>
      <c:valAx>
        <c:axId val="173678976"/>
        <c:scaling>
          <c:orientation val="minMax"/>
          <c:max val="0.65000000000000024"/>
          <c:min val="0"/>
        </c:scaling>
        <c:delete val="1"/>
        <c:axPos val="l"/>
        <c:numFmt formatCode="0%" sourceLinked="1"/>
        <c:tickLblPos val="none"/>
        <c:crossAx val="17366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C418B-561F-4659-9FDE-81FC606451C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2F229-42B6-4673-B56C-AC9A80E346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160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788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699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856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719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573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079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119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Mezi předseniorskou a seniorskou generací se neobjevují výrazné rozdíly v podobě kontaktu s příbuznými nebo s přáteli a známými. Obecně se častěji se svými nejbližšími příbuznými stýkají ženy (o 15 %). V případě častého kontaktu s přáteli a známými jsou na tom také lépe než muži, ale ne již tak výrazně (o 5 %). Zároveň se častěji se svými nejbližšími příbuznými stýkají ti lidé, kteří bydlí v nemovitosti větší než 70 m2 nebo ti, kteří svou nemovitost vlastní (tedy nejsou v pronájmu).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314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2F229-42B6-4673-B56C-AC9A80E3463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243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9FD5FF-0B66-4710-B544-01237BF9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011" y="1122363"/>
            <a:ext cx="114715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51C9E33-0C58-4DBA-BAEA-0ECF306D8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11" y="3602037"/>
            <a:ext cx="11471563" cy="23875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CD74FAE-6433-4480-AA62-4C3F61C3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8E492C4-895F-4212-9296-B71E6F9C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3194EFA-C2C4-458B-8385-BD6A2377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5016966-E7D4-4A35-AD00-97A6FD07F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582" y="114994"/>
            <a:ext cx="1504604" cy="7217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F1D0A0B-5646-49CC-961A-9327642D7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503" y="112153"/>
            <a:ext cx="724593" cy="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07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D140A2-5CBC-48A3-928C-1B067389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DC1405E2-5556-4460-990C-41D337962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D46EDEF-0AE8-4854-9949-A74B5C130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C317B2D-89B5-4211-A2BC-4242EC31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60E4CA4-EEA3-4019-8CCF-D9A90BF4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F994032-5289-42B5-9DA3-478BBFD6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552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95D087-614F-46F0-984D-2E78A9AE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992C521-DDCF-46DD-92CC-72F02E22B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1213AFC-B99F-45E1-A979-26DA9A7C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CFB9E69-F1B5-4534-9AF8-6D3A00C5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134CE5D-842E-45CC-9F47-AD97C068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66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37D1D3C-F4CB-4A64-9A34-2BA177EA3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A55EAEE-403D-4A8E-86A8-C6670AC98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7429C37-C33F-4DC9-8324-8AA4C35F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7910772-C911-49DB-809E-64EC0DC6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D35F205-B881-4D77-A7F4-A8DB8242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795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329B22-D2B8-4420-BC4D-C7D5CDCE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85607E9-BA43-4D0F-9C4D-ED92376E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9BD2099-9054-4E09-AD54-5DD4212F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88D79E4-75AA-4527-8089-B7AD5ABD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213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E874D6-7247-4D79-8A96-F1DF79024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D71D752-B697-4DDB-96FD-919928924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2D952B8-280F-4064-890E-9CACDC14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6A92B0C-5702-4413-9C8A-EAB16E67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AF7EAA-3DEB-4F0B-A356-0FAD7C89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0377CDD-47B1-4972-A250-C8291FFBA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582" y="114994"/>
            <a:ext cx="1504604" cy="7217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B1D059C-0BA2-459B-96DB-6EC08E89A7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503" y="112153"/>
            <a:ext cx="724593" cy="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63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651A16-55FF-4976-9F46-1622DC5F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89A50AF-5EDF-4E81-836F-FF2C3F24B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4840664-656F-47B1-AB6E-333D24BE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9EF1B8F-5573-4DAE-8DA1-72640849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8A87A5B-ADA7-41C0-9A64-EC2923C1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5DD1A7D-1124-40DE-9A65-D13539C42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503" y="112153"/>
            <a:ext cx="724593" cy="7245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A3CB92A-A48D-4F52-B9F3-1DD35BEF1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582" y="114994"/>
            <a:ext cx="1504604" cy="7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59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F636CF-C5A8-48E0-A577-BF7DC8F5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D3B6D3E-B24D-4701-92BE-F5EC8815D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BF63F82-F13F-4BEF-8B38-04B3E4CB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39918A8-48E9-4684-8F8F-38D294F5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3539C06-F597-44D6-A56D-950FDE15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80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2A9BDB-2487-426A-854D-6432B93F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C1E62E8-A56D-4795-9767-34FF22BE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1880771-216C-4B30-92A3-188E4B44D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D40DD86-D2AE-4AC7-813B-0308804D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9C5FE32-A0A7-4253-95C1-DBC8EDC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86882E2-D6BE-4E99-9F17-8120BD55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083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5369C3-FCEF-432E-8C9B-6353B50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7F286B4-8091-4FC6-B4C5-B3C25A6C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9508AE7-879B-4868-AF60-18FDD14FD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C8C8472-0D78-4540-A93F-2914ECBBE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964B85E-1D93-458A-AA51-C730DFE46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895AB63-5F0A-4A9A-BD71-5D89F13C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93D6C0DA-2B99-4068-9993-641983A3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A0961DB-A8A5-4AC7-ADD8-D244FACB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3842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F61963-2DBA-4648-99A8-9962BFEC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C3441DE-EFD7-4F56-AD2D-BEA4CFD3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1EEAB69-A106-47D7-8D6D-7F97DCB8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A90D098-9A4C-4F1E-BE4E-60882C93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153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3E67CE-D73C-4FA9-A470-000F7387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0" y="30566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303758-4E86-467A-8C3B-3E8658A8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0" y="1678688"/>
            <a:ext cx="11792197" cy="494774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700CE1E-487A-43F0-B23B-F2947CD90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582" y="114994"/>
            <a:ext cx="1504604" cy="7217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CF3F215-CE54-47D7-9D26-D69BAC84A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503" y="112153"/>
            <a:ext cx="724593" cy="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358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3027408-DEE1-4255-A920-4FB0F208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DA4C654-C59A-4C8E-AF00-9C5A8FA3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AD07667-4D03-4819-9D4C-028750F9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797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B1046B-D780-42E7-8F84-F243D090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7B3333-245A-4126-A27A-748DADAC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3BDB287-F9DE-4457-801D-9E2EDC4EC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0A2597A-079A-4CAD-8B21-D0A11685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A82623F-9EA7-4F03-BD99-14E41D6D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35A4FAE-7A43-4E1F-886E-C1F3A12F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359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E0B324-9BBA-42C1-8A22-6A586BD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431C3BA-1C73-427A-9232-28EB11723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D4104CF-A5FD-4ADB-9B8A-A91715405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B1B5143-B957-4C64-B706-D1840127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87E6CE0-4A39-4254-8529-B06E1CA1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1C9BFD8-448D-407D-84FA-E83AC42D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255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2AD98F-3874-4CBF-9CC3-89FCA838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AE92B2C-212B-4C56-B50B-42EEAD02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A36AFD8-8FCC-4D27-B562-F370F0C8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6C4F695-3720-49EC-9939-0C2D902A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42903F6-5AB1-48C4-8BE0-C60717CC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497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FFB7EFF-4114-401D-8A2C-155994149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B82CF99-5044-4EB2-9A87-3424C4A2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BC23B8F-755E-4A0E-89CE-7AEAABBC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4B5BA56-716D-46C8-801E-E6A6B818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725DBC7-070F-4B98-BD58-4B4B59D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0440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48C922-F73A-42A4-8A69-70DE660FC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719220-A24D-42B4-9FB8-BF4AF1357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131FA8D-C133-477C-ADCA-0B91AFDF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22B65F6-B61D-4394-8302-B3474824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9B8BBBC-5042-4E73-AD00-BEAB943C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320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59978D-D4B3-450F-9453-01674559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8622C3-1E80-4479-A047-1538D792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3760AF-0414-4EA2-B693-1DC4E0BF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E1CB73-EE35-4803-BF63-61F226F0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7398CF6-122C-49D6-8F53-4D3763B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434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B90668-492B-42C8-A712-8FFF9CF3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2AEBA7C-5D72-4905-8260-C11B29D0A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653D1C-B3D6-46E4-B82A-D24083B6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665AF9A-DAF9-49CB-BFF5-6D0D799A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D3AE4B-BDB5-466E-A8EC-E52EBDB9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5065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E7A87E-7F6D-47D0-819D-3B12F0EC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20A6BB-11A0-4011-96C4-24DB82ADC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182A5A1-0463-484C-A5C8-421408F8C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C0E2613-5E40-420B-9DCB-03B6B341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39EA0A-0628-40C1-8982-5B6AC1CF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2CCF7FB-C14D-4B49-8BAA-A69FB47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9659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5BA190-3997-4D37-B964-D98A27DB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7A773CE-0E78-4F31-AB55-E06D39BF0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A5B4A5A-A2AB-472D-B64C-F8AE45E19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E649503-E58B-4F0D-AE82-E83D151A3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DF69915-EB17-421A-AAC4-28445E762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86753EA-E083-4CEF-A5DB-F7C2B178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A472111-9D20-444B-B3E5-7F89AE89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FA80170-4249-47B4-800D-762D5FA8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659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E764E1-B45F-4D7A-AD9D-9ECA1811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9DE6AB7-4EE4-468D-8200-9ED9D08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6B50DA-4072-4332-9665-3C3BB1B5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704E38B-8E6A-4D95-B941-D87884CA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822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D5FE8A-51E9-482B-99B4-4932E258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8EC5F26-9D44-4BA0-B6B9-433AB208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DC3AC59-76E6-48E5-88CA-FEEC1AFB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E8E0663-7A7C-442F-A5EB-4D77A519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167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7B00DE1-A747-42B3-A690-07E23A82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311A292-CFBE-491C-B0E5-CC3A53FD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948F2FE-4735-4C28-9B8C-B1A871DC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3837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7EBBCC-657E-4D2E-857E-0C0112F1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8A2C176-D261-4B64-A0AE-53706E0E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812969C-CD6C-4241-A519-BBD0A675B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31BDAFF-63C7-4648-B211-4BBC81AB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9E2C0FC-979E-4C72-B597-4A6C5D16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333F3E3-A326-43FC-A2D1-F2EF9FFE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8420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F88174-FC78-4E1F-B1B5-ABA50D7A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B2BD2DFF-CBE0-467B-ABFE-268875DEA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D23A35B-55BA-410A-885A-DE2071822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B04706C-3F26-4D0E-BEE1-84ADC6C2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F651D59-7795-4C81-A875-A352FACE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4075915-ECC6-4235-B804-A0536FD4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168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82D1EE-AD0C-4FCD-9B5E-C5619F8A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88D56CB-1B7E-4497-A2CF-B7C46F87C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CA332D-D172-4520-9A06-3FC690A0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7B75E4F-CA6F-4236-8CD8-8841A28B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14341FA-FA84-46ED-9622-FA4BBB39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228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B1F3CFE5-2D85-421C-9E6E-E69ED18B0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1C383E7-90CE-4A05-8738-051EE66E4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58D6134-9923-4224-93A8-A4EC7E9D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77C79FF-8C54-4C2D-BE69-87C73E42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7776722-D5ED-453B-A2AB-D5D58E08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1174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9D6E82-839D-4178-A9F5-E9E9EFA2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1EF906A-A76B-4654-B878-0D8F51904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30019D3-0C23-41BD-B151-CB5A035E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FCA07D7-8C7B-4E7F-AFBB-643A0E63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F784406-0386-47BA-B08C-B9AE2629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5932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BF8DCF-FAC9-4F61-A56D-9D7A5DF3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D8316D-FEAA-4AFF-95D2-90959B914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D35A90D-EF92-45CE-846A-003AE5D0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BED98D7-F9FD-42C8-BDB6-1BB5E852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B93B77F-03CB-40BB-8AFC-0129291C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8769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DA04D5-9883-4669-8D10-1421FC0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1FAAD75-3669-4882-A4B4-C85FD06F5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76B28FE-A01D-4724-BAA4-544F0A8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071D774-8C69-4BAE-9E07-167538E8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12D0A27-EED0-47D7-8AB5-122B6588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0132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5D1F78-1E74-489D-BF57-046B00A5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547428-0B8C-4DA2-8423-65C8C1476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9AD3686-F2E1-48E2-9ECE-6D30E3C3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6BC9E01-68F3-4605-B7C4-175B65D3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37316DD-B874-415C-BEF4-6C38D874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F205990-4F7E-4F9D-852D-08B6D3C3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415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6E90EA-2841-4729-96E8-83CC2ACE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4001DD2-79DC-4892-B401-A30589F5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1CC4C6D-3002-4DB2-807D-D64A4E53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11415C2-A4D9-4D5F-8BEA-8ADB7E31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5A794BE-9471-4DCC-8507-B2586C1E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1482DDC-9180-43CD-A3D3-01D4444E6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503" y="112153"/>
            <a:ext cx="724593" cy="7245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A04CE35-A737-4530-AFAE-BA8150D78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582" y="114994"/>
            <a:ext cx="1504604" cy="7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894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A32371-2383-4A6D-883F-58768951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A2255AC-067D-4A03-AEF1-B0274821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95E1B33-6E80-4335-AF9F-0BE43E74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F10CD793-ACA8-422E-B33C-EF80460E1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757807C5-51EB-40E8-B7D8-BBAF39927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6C929A0-352F-4DD0-9B67-0F4B81C9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F2CE10D-912D-44E1-93CA-CA4249AA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C32277D-CC5E-4A9E-A29F-DC291AF4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7368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F74A87-5F59-4193-946F-835311CE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7431E18-5E55-4336-8EFE-626E5039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F45E727-7B88-43B7-B108-220378D4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518541A-CAD9-4D36-89C1-BE27D94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8751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FBFCD64-8A31-4D66-94D3-4F517DC7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2E09FB4-BD3B-44E8-8318-0BF8EBAC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F2C5BED-4975-4078-BD73-E92EBBB8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256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74721E-E0E8-47AA-8F9F-FB18A92C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D2D87A4-8CC7-4460-B8FB-F03ECC05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82BD3EB-BF96-4548-8DCD-9A311D5BF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DF3983C-0B59-44A5-A632-A79CCBF6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5B02A52-7820-4CB9-8426-05A79C68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7E9FA88-C811-48C5-810E-68D19964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6608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0A30CF-1470-4AB7-91E9-F04FCC0B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FE7EAE8-4136-4A85-9EDA-6CE38133F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5B61C43-DBE2-4C62-A05B-46B0B253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5DCAEEA-A75C-40D2-A57F-A6615E55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E90DC51-73A5-4FAE-B801-30CB433D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B639604-5FA6-4565-AD04-9D109B73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7902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267FBB-DB55-415C-BCD9-A97C02E2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19DEF74-3AA9-48FF-9611-E59A188A6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091D7E5-0F2E-46D7-B605-32220B86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B15366-9703-4E37-88A9-E22B5C8A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599A09E-FB50-4EB5-8EBC-C9CD388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4073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3C650CE-09BF-4075-8B4A-6F6B87BC6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5F1CEB6-745B-499F-BFF1-414CF9404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AC887C9-D3AC-41E1-9CAA-4DAF9FBA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FD2BAB2-50ED-41FC-97B1-C659B2BC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A97C3EF-DF6C-4DA1-A3A1-902C9964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691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34A4AB-A6DE-4CE7-9038-0C3F2396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1F7889-E223-4304-96BB-6D2C0B801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3D4E696-CFEC-4CC4-B38F-5D419A649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61CF7F4-2258-4044-8765-BECA513B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CC83533-72C0-4B0B-9A64-44C7DF8F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921E40B-873B-4309-B952-0471B386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6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26AB31-C5BF-43D9-B0EF-A1396B6F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A453C71-7457-4DB7-B46D-5BF2FDFE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7BEF3F9-5868-4106-A79A-709EE677F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EDADF861-FF7E-4961-B001-4F9F4F42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28D950E-8302-4D00-A014-166B9DC1F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B5F60093-35DB-4258-B1BA-CC6C4B5A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175F9DB-DC7F-411B-9C07-ABE6465D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1E548907-D1EF-43D3-AA1B-4B7C4259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202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266F3F-D096-43C3-A220-DDB069E1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6EEE6F3-28DE-401C-8FDD-5A95599F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A1E85BD-BF7F-4043-85CA-30E76471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CE55AB8-C8DA-40B6-9F2C-9C2A02F2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37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7FF8CB0-1EF3-4F87-9CDE-6A75ACD7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A6E85AF-2DAB-41DE-9B85-9C40371B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CFC9F39-54CE-49B9-AD07-89C18C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404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54731E-769B-4E4B-B41A-F4E156D1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A53B157-4350-4698-8919-8FEC27C2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701D8A1-4464-4A9B-9364-056684A04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B114BD4-684F-46D4-B40B-891A9F43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38120D3-ED45-46F1-ADE0-6CE6E80D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43F968C-BE0B-4C49-BDA4-ABCF8E1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91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10E77321-D650-4277-B456-E12DD148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99359AB-7C02-4555-90CC-F35B88AE9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A4FA06F-DDD9-4405-9E6F-4DE7F3152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EFB7-E3FA-465B-A142-DD73DAE72584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AE2BA4A-BD4B-477B-A16C-9AE99582A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34FDE1F-9AD0-455A-A370-892D2C094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E45C-18E5-40E4-97A5-6B94273DA2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EA5E2F54-AD54-448C-A300-0F23C51644E1}"/>
              </a:ext>
            </a:extLst>
          </p:cNvPr>
          <p:cNvSpPr txBox="1"/>
          <p:nvPr userDrawn="1"/>
        </p:nvSpPr>
        <p:spPr>
          <a:xfrm>
            <a:off x="774700" y="1027906"/>
            <a:ext cx="106426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BFBFB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63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FE55C7C-7B02-4E37-9D55-9D0137B1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9971830-74FB-47F7-8F44-8DADE0D2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0F79C74-3FE1-4E76-8F1C-FE38DD5B7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1219-0B41-494B-81FE-71F4755DA175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7A512E7-0193-4175-8E4C-7A5FE06E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413B8C1-657D-43B8-B94C-169A1C7F2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AE35D-D0F2-4D59-BC03-1E3AEF6CC8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580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BE86FB0-6D95-40C5-BD72-199F7E44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B7F657B-DDE3-47EE-B59A-9F61FB628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766C34-1731-4FCB-963E-FFD5902BF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23D7-BA8D-4A93-87E2-6DAD35E67B30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9E8E0EE-F44F-49E5-993A-A984E641A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9D2E2B2-EB0E-44A8-AE04-0B0955AD3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89A3-A421-4BB9-B27B-5BB2ED6D8D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757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6C609B9-6A5B-49B4-8F1E-3B9E9D5A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B931BED-6D65-484D-8B3E-9825A84F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0338DC3-F035-4FD7-A766-29E45BAE8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B534-5085-4332-AF06-AAE3BB3B11F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7FF3638-583E-4AB3-96F6-D48A27E1C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9A7C6C-AD1A-454D-A084-DA248BFCC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77AB-B877-4B48-BCCE-730BC05258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87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FF15909-D480-41FF-9714-DDBD0E09A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8915400" cy="48291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DDD0D05F-7D97-4E7D-8846-FF37325AB4BE}"/>
              </a:ext>
            </a:extLst>
          </p:cNvPr>
          <p:cNvSpPr/>
          <p:nvPr/>
        </p:nvSpPr>
        <p:spPr>
          <a:xfrm>
            <a:off x="0" y="0"/>
            <a:ext cx="8915400" cy="6858000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EA7F0A-310D-44EB-AB24-595A078E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1" y="5165253"/>
            <a:ext cx="8707582" cy="1435053"/>
          </a:xfrm>
        </p:spPr>
        <p:txBody>
          <a:bodyPr>
            <a:normAutofit fontScale="92500"/>
          </a:bodyPr>
          <a:lstStyle/>
          <a:p>
            <a:r>
              <a:rPr lang="cs-CZ" sz="7200" dirty="0"/>
              <a:t>Stárnutí v Praze: výzkum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D36460BD-2103-4D36-9BF8-E6E54313AF68}"/>
              </a:ext>
            </a:extLst>
          </p:cNvPr>
          <p:cNvSpPr txBox="1">
            <a:spLocks/>
          </p:cNvSpPr>
          <p:nvPr/>
        </p:nvSpPr>
        <p:spPr>
          <a:xfrm>
            <a:off x="-76695" y="4012474"/>
            <a:ext cx="4534395" cy="89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dirty="0"/>
              <a:t>4. dubna 2022</a:t>
            </a:r>
          </a:p>
        </p:txBody>
      </p:sp>
    </p:spTree>
    <p:extLst>
      <p:ext uri="{BB962C8B-B14F-4D97-AF65-F5344CB8AC3E}">
        <p14:creationId xmlns:p14="http://schemas.microsoft.com/office/powerpoint/2010/main" xmlns="" val="345372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70F590-6E9D-429F-A993-12E79321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665"/>
            <a:ext cx="9879280" cy="1325563"/>
          </a:xfrm>
        </p:spPr>
        <p:txBody>
          <a:bodyPr/>
          <a:lstStyle/>
          <a:p>
            <a:r>
              <a:rPr lang="cs-CZ" b="1" dirty="0"/>
              <a:t>Praha jako domov?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7D129A9-9C64-4B2B-A396-5CCF0DAF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63" y="1418896"/>
            <a:ext cx="10447037" cy="1325563"/>
          </a:xfrm>
        </p:spPr>
        <p:txBody>
          <a:bodyPr>
            <a:normAutofit/>
          </a:bodyPr>
          <a:lstStyle/>
          <a:p>
            <a:r>
              <a:rPr lang="cs-CZ" sz="1800" b="1" dirty="0"/>
              <a:t>55 % Pražanů starších 50-ti let jsou rodilými Pražany </a:t>
            </a:r>
            <a:r>
              <a:rPr lang="cs-CZ" sz="1800" dirty="0">
                <a:sym typeface="Wingdings" panose="05000000000000000000" pitchFamily="2" charset="2"/>
              </a:rPr>
              <a:t> rodilí Pražané častěji považují celou Prahu za svůj domov a není tu nikdo, kdo by ji naopak za domov nepovažoval </a:t>
            </a:r>
          </a:p>
          <a:p>
            <a:r>
              <a:rPr lang="cs-CZ" sz="1800" dirty="0">
                <a:sym typeface="Wingdings" panose="05000000000000000000" pitchFamily="2" charset="2"/>
              </a:rPr>
              <a:t>Zbývající polovina, která se přistěhovala, žije v Praze v průměru 40 let</a:t>
            </a:r>
            <a:endParaRPr lang="cs-CZ" sz="1800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xmlns="" id="{BE3091F8-1B42-4E65-B789-FA09E17D4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11703455"/>
              </p:ext>
            </p:extLst>
          </p:nvPr>
        </p:nvGraphicFramePr>
        <p:xfrm>
          <a:off x="1176123" y="2963916"/>
          <a:ext cx="9686735" cy="395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47522AB0-3614-4EE0-A11E-BAE7ADDF693A}"/>
              </a:ext>
            </a:extLst>
          </p:cNvPr>
          <p:cNvSpPr txBox="1"/>
          <p:nvPr/>
        </p:nvSpPr>
        <p:spPr>
          <a:xfrm>
            <a:off x="455378" y="6565612"/>
            <a:ext cx="9027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</p:spTree>
    <p:extLst>
      <p:ext uri="{BB962C8B-B14F-4D97-AF65-F5344CB8AC3E}">
        <p14:creationId xmlns:p14="http://schemas.microsoft.com/office/powerpoint/2010/main" xmlns="" val="100354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53B4FC3-A617-40D1-8462-B5FA3CD30C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097" y="1692275"/>
            <a:ext cx="8134350" cy="4800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ED27E1-2B97-47B5-A27D-BBDB4E1D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305665"/>
            <a:ext cx="9772600" cy="1325563"/>
          </a:xfrm>
        </p:spPr>
        <p:txBody>
          <a:bodyPr/>
          <a:lstStyle/>
          <a:p>
            <a:r>
              <a:rPr lang="cs-CZ" b="1" dirty="0"/>
              <a:t>Život v Praze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D391556C-79D3-4534-935B-27E28C278955}"/>
              </a:ext>
            </a:extLst>
          </p:cNvPr>
          <p:cNvSpPr txBox="1"/>
          <p:nvPr/>
        </p:nvSpPr>
        <p:spPr>
          <a:xfrm>
            <a:off x="1423462" y="4235669"/>
            <a:ext cx="10998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202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05E8D10-2CC6-482F-94A2-6458A049254D}"/>
              </a:ext>
            </a:extLst>
          </p:cNvPr>
          <p:cNvSpPr txBox="1"/>
          <p:nvPr/>
        </p:nvSpPr>
        <p:spPr>
          <a:xfrm>
            <a:off x="1438979" y="1878834"/>
            <a:ext cx="12726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213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xmlns="" id="{2872742A-67B5-4BBD-91F2-A1EA0CCAEA0D}"/>
              </a:ext>
            </a:extLst>
          </p:cNvPr>
          <p:cNvSpPr/>
          <p:nvPr/>
        </p:nvSpPr>
        <p:spPr>
          <a:xfrm>
            <a:off x="5673214" y="4235669"/>
            <a:ext cx="2472765" cy="1400361"/>
          </a:xfrm>
          <a:prstGeom prst="wedgeEllipseCallout">
            <a:avLst>
              <a:gd name="adj1" fmla="val -12782"/>
              <a:gd name="adj2" fmla="val 11326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dirty="0"/>
              <a:t>SENIORSKÁ GENERACE</a:t>
            </a:r>
            <a:br>
              <a:rPr lang="cs-CZ" sz="1500" b="1" dirty="0"/>
            </a:br>
            <a:r>
              <a:rPr lang="cs-CZ" sz="1500" b="1" dirty="0"/>
              <a:t>- průměrně žijí </a:t>
            </a:r>
          </a:p>
          <a:p>
            <a:pPr algn="ctr"/>
            <a:r>
              <a:rPr lang="cs-CZ" sz="1500" b="1" dirty="0"/>
              <a:t>v Praze od roku 1963, tedy 59 let</a:t>
            </a:r>
          </a:p>
        </p:txBody>
      </p:sp>
      <p:sp>
        <p:nvSpPr>
          <p:cNvPr id="13" name="Řečová bublina: oválný bublinový popisek 12">
            <a:extLst>
              <a:ext uri="{FF2B5EF4-FFF2-40B4-BE49-F238E27FC236}">
                <a16:creationId xmlns:a16="http://schemas.microsoft.com/office/drawing/2014/main" xmlns="" id="{A6374074-8ED2-4797-86F3-37EED1B43F89}"/>
              </a:ext>
            </a:extLst>
          </p:cNvPr>
          <p:cNvSpPr/>
          <p:nvPr/>
        </p:nvSpPr>
        <p:spPr>
          <a:xfrm>
            <a:off x="5673214" y="1631228"/>
            <a:ext cx="2472765" cy="1797772"/>
          </a:xfrm>
          <a:prstGeom prst="wedgeEllipseCallout">
            <a:avLst>
              <a:gd name="adj1" fmla="val -12782"/>
              <a:gd name="adj2" fmla="val 1132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dirty="0"/>
              <a:t>PŘEDSENIORSKÁ GENERACE </a:t>
            </a:r>
            <a:br>
              <a:rPr lang="cs-CZ" sz="1500" b="1" dirty="0"/>
            </a:br>
            <a:r>
              <a:rPr lang="cs-CZ" sz="1500" b="1" dirty="0"/>
              <a:t>Pražanů průměrně žije v Praze od roku 1976, tedy 45 let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03D848D1-6ADB-45F4-9F75-FB1FDB8E1972}"/>
              </a:ext>
            </a:extLst>
          </p:cNvPr>
          <p:cNvSpPr txBox="1"/>
          <p:nvPr/>
        </p:nvSpPr>
        <p:spPr>
          <a:xfrm>
            <a:off x="8816197" y="1551885"/>
            <a:ext cx="3238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 </a:t>
            </a:r>
            <a:r>
              <a:rPr lang="cs-CZ" dirty="0" err="1"/>
              <a:t>předseniorské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i seniorské generace Pražanů je opravdu </a:t>
            </a:r>
            <a:r>
              <a:rPr lang="cs-CZ" b="1" dirty="0"/>
              <a:t>více než polovina </a:t>
            </a:r>
            <a:r>
              <a:rPr lang="cs-CZ" dirty="0"/>
              <a:t>rodilými Pražany.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Značná část přistěhovalých žije v Praze od 80.-90. let, </a:t>
            </a:r>
            <a:br>
              <a:rPr lang="cs-CZ" dirty="0"/>
            </a:br>
            <a:r>
              <a:rPr lang="cs-CZ" dirty="0"/>
              <a:t>kdy se pravděpodobně ženili / vdávaly nebo přišli za pracovními příležitostmi.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 roce 1990 přišlo do Prahy zhruba 20 % současných padesátníků / šedesátníků 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F7127093-F41B-4EE1-9CBC-2CC753FD631E}"/>
              </a:ext>
            </a:extLst>
          </p:cNvPr>
          <p:cNvCxnSpPr>
            <a:cxnSpLocks/>
          </p:cNvCxnSpPr>
          <p:nvPr/>
        </p:nvCxnSpPr>
        <p:spPr>
          <a:xfrm>
            <a:off x="5360266" y="1355834"/>
            <a:ext cx="0" cy="4527276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xmlns="" id="{D4845015-29B9-4B54-B23F-4592F27ED8D6}"/>
              </a:ext>
            </a:extLst>
          </p:cNvPr>
          <p:cNvSpPr/>
          <p:nvPr/>
        </p:nvSpPr>
        <p:spPr>
          <a:xfrm>
            <a:off x="5406537" y="1397876"/>
            <a:ext cx="847118" cy="2943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xmlns="" val="138592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4B5F45-9C0D-4FF7-A49E-45959FFE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05665"/>
            <a:ext cx="9851718" cy="13255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Pohyb po Praze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6027D7D-86D3-4E4A-94B4-EB6FD7C3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671" y="2068622"/>
            <a:ext cx="3957259" cy="44106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1" dirty="0"/>
              <a:t>Pražané jsou zvyklí se </a:t>
            </a:r>
            <a:r>
              <a:rPr lang="cs-CZ" sz="1600" b="1" u="sng" dirty="0"/>
              <a:t>pohybovat po celé Praze</a:t>
            </a:r>
            <a:r>
              <a:rPr lang="cs-CZ" sz="1600" b="1" dirty="0"/>
              <a:t> ať už kvůli práci nebo lékařům nebo zábavě / kultuře a nemění se příliš ani </a:t>
            </a:r>
            <a:br>
              <a:rPr lang="cs-CZ" sz="1600" b="1" dirty="0"/>
            </a:br>
            <a:r>
              <a:rPr lang="cs-CZ" sz="1600" b="1" dirty="0"/>
              <a:t>v seniorském věku.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Především pro muže platí, že jsou aktivními řidiči a </a:t>
            </a:r>
            <a:r>
              <a:rPr lang="cs-CZ" sz="1600" b="1" dirty="0"/>
              <a:t>alespoň občas řídí po Praze auto při cestě delší než 10 km.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Mezi seniorskou generací již počet aktivních řidičů klesá, výraznější je u předseniorské generace. Obdobně je to v případě skupiny zaměstnaných / podnikatelů, kteří jsou rovněž častěji aktivními řidiči, než je tomu </a:t>
            </a:r>
            <a:br>
              <a:rPr lang="cs-CZ" sz="1600" dirty="0"/>
            </a:br>
            <a:r>
              <a:rPr lang="cs-CZ" sz="1600" dirty="0"/>
              <a:t>v případě lidí, kteří jsou již v důchodu.</a:t>
            </a:r>
            <a:endParaRPr lang="cs-CZ" sz="16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8789B813-96B4-4478-82D4-C577304944E5}"/>
              </a:ext>
            </a:extLst>
          </p:cNvPr>
          <p:cNvSpPr txBox="1"/>
          <p:nvPr/>
        </p:nvSpPr>
        <p:spPr>
          <a:xfrm>
            <a:off x="285008" y="6479240"/>
            <a:ext cx="31746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P2. součet odpovědí často + občas. N = 415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8F6638AF-CE5C-4967-9C41-DFD57FE62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0540381"/>
              </p:ext>
            </p:extLst>
          </p:nvPr>
        </p:nvGraphicFramePr>
        <p:xfrm>
          <a:off x="609071" y="1379913"/>
          <a:ext cx="6787409" cy="4687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65B81A1E-4547-4065-A55E-37090E09FC9A}"/>
              </a:ext>
            </a:extLst>
          </p:cNvPr>
          <p:cNvSpPr txBox="1"/>
          <p:nvPr/>
        </p:nvSpPr>
        <p:spPr>
          <a:xfrm>
            <a:off x="4116299" y="4851044"/>
            <a:ext cx="1749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i="1" dirty="0"/>
              <a:t>muži, pracující zaměstnaní / podnikatelé</a:t>
            </a:r>
          </a:p>
        </p:txBody>
      </p:sp>
    </p:spTree>
    <p:extLst>
      <p:ext uri="{BB962C8B-B14F-4D97-AF65-F5344CB8AC3E}">
        <p14:creationId xmlns:p14="http://schemas.microsoft.com/office/powerpoint/2010/main" xmlns="" val="374460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B353B3-8D90-4F8C-8D1B-37093A78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05665"/>
            <a:ext cx="9904680" cy="1325563"/>
          </a:xfrm>
        </p:spPr>
        <p:txBody>
          <a:bodyPr/>
          <a:lstStyle/>
          <a:p>
            <a:r>
              <a:rPr lang="cs-CZ" b="1" dirty="0"/>
              <a:t>Pohyb po Praze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87863EA2-319B-48B4-9454-33A22B0C1505}"/>
              </a:ext>
            </a:extLst>
          </p:cNvPr>
          <p:cNvSpPr txBox="1"/>
          <p:nvPr/>
        </p:nvSpPr>
        <p:spPr>
          <a:xfrm>
            <a:off x="812800" y="1433895"/>
            <a:ext cx="104703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/>
              <a:t>Lidé z generace seniorů se pohybují po městě </a:t>
            </a:r>
            <a:r>
              <a:rPr lang="cs-CZ" sz="1700" b="1" dirty="0"/>
              <a:t>méně </a:t>
            </a:r>
            <a:r>
              <a:rPr lang="cs-CZ" sz="1700" dirty="0"/>
              <a:t>než předseniorská generace. Je to dáno především ekonomickou aktivitou mladší populace, která jezdí do práce a díky tomu také častěji řídí. Dojíždění za prací má samozřejmě také vedlejší efekt častější návštěvy kultury nebo přátel . 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xmlns="" id="{F71DAA8F-B9D6-46DD-A186-80E1B54C6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966335"/>
              </p:ext>
            </p:extLst>
          </p:nvPr>
        </p:nvGraphicFramePr>
        <p:xfrm>
          <a:off x="917230" y="2453535"/>
          <a:ext cx="10470393" cy="429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0398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836001-DAF8-4848-9CE9-79C092F7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VOLNÝ ČAS / VYUŽÍVÁNÍ SLUŽEB</a:t>
            </a:r>
          </a:p>
        </p:txBody>
      </p:sp>
    </p:spTree>
    <p:extLst>
      <p:ext uri="{BB962C8B-B14F-4D97-AF65-F5344CB8AC3E}">
        <p14:creationId xmlns:p14="http://schemas.microsoft.com/office/powerpoint/2010/main" xmlns="" val="263559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E82B80-5ED9-491D-A8BE-1B21042E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8" y="305665"/>
            <a:ext cx="9866142" cy="1325563"/>
          </a:xfrm>
        </p:spPr>
        <p:txBody>
          <a:bodyPr/>
          <a:lstStyle/>
          <a:p>
            <a:r>
              <a:rPr lang="cs-CZ" b="1" dirty="0"/>
              <a:t>Hodnocení služeb v Praze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2EAE8AFE-A706-499C-8EDD-9D75E4C95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5531148"/>
              </p:ext>
            </p:extLst>
          </p:nvPr>
        </p:nvGraphicFramePr>
        <p:xfrm>
          <a:off x="285007" y="1404627"/>
          <a:ext cx="9658557" cy="53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EABEEE18-D40B-4200-9971-1787340302B2}"/>
              </a:ext>
            </a:extLst>
          </p:cNvPr>
          <p:cNvSpPr txBox="1"/>
          <p:nvPr/>
        </p:nvSpPr>
        <p:spPr>
          <a:xfrm>
            <a:off x="7614867" y="2039297"/>
            <a:ext cx="4292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Se zvýhodněnou dopravou nebo vstupným na kulturní akce apod. jsou obecně více spokojeni zástupci seniorské generace, jichž už se tyto možnosti dotýkají.</a:t>
            </a:r>
          </a:p>
          <a:p>
            <a:endParaRPr lang="cs-CZ" sz="1600" dirty="0"/>
          </a:p>
          <a:p>
            <a:r>
              <a:rPr lang="cs-CZ" sz="1600" b="1" dirty="0"/>
              <a:t>V případě bezpečného prostředí pro seniory hodnotí situaci lépe ti, kteří bydlí na vnějším okraji Prahy </a:t>
            </a:r>
            <a:r>
              <a:rPr lang="cs-CZ" sz="1600" dirty="0"/>
              <a:t>a</a:t>
            </a:r>
            <a:r>
              <a:rPr lang="cs-CZ" sz="1600" b="1" dirty="0"/>
              <a:t> </a:t>
            </a:r>
            <a:r>
              <a:rPr lang="cs-CZ" sz="1600" dirty="0"/>
              <a:t>také lidé s vyšším vzděláním.</a:t>
            </a:r>
          </a:p>
          <a:p>
            <a:endParaRPr lang="cs-CZ" sz="1600" b="1" dirty="0">
              <a:solidFill>
                <a:srgbClr val="C00000"/>
              </a:solidFill>
            </a:endParaRPr>
          </a:p>
          <a:p>
            <a:r>
              <a:rPr lang="cs-CZ" sz="1600" b="1" dirty="0">
                <a:solidFill>
                  <a:srgbClr val="C00000"/>
                </a:solidFill>
              </a:rPr>
              <a:t>Největší problém </a:t>
            </a:r>
            <a:r>
              <a:rPr lang="cs-CZ" sz="1600" dirty="0"/>
              <a:t>pro stárnoucí Pražany představuje </a:t>
            </a:r>
            <a:r>
              <a:rPr lang="cs-CZ" sz="1600" b="1" dirty="0">
                <a:solidFill>
                  <a:srgbClr val="C00000"/>
                </a:solidFill>
              </a:rPr>
              <a:t>dostupnost obecního bydlení </a:t>
            </a:r>
            <a:br>
              <a:rPr lang="cs-CZ" sz="1600" b="1" dirty="0">
                <a:solidFill>
                  <a:srgbClr val="C00000"/>
                </a:solidFill>
              </a:rPr>
            </a:br>
            <a:r>
              <a:rPr lang="cs-CZ" sz="1600" b="1" dirty="0">
                <a:solidFill>
                  <a:srgbClr val="C00000"/>
                </a:solidFill>
              </a:rPr>
              <a:t>v Praze. </a:t>
            </a:r>
          </a:p>
          <a:p>
            <a:r>
              <a:rPr lang="cs-CZ" sz="1600" dirty="0"/>
              <a:t>Dostupnost bydlení lépe hodnotí lidé s nižším vzděláním. Zároveň představuje větší problém pro ty, kteří stále pracují. Horší hodnocení je </a:t>
            </a:r>
            <a:br>
              <a:rPr lang="cs-CZ" sz="1600" dirty="0"/>
            </a:br>
            <a:r>
              <a:rPr lang="cs-CZ" sz="1600" dirty="0"/>
              <a:t>v případě lidí s vlastním bydlením, kteří si možná více uvědomují, že tak jak dospěli ke svým bytům v minulosti, už se jim teď znovu nepodaří.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A49BDA9-026B-4539-8514-41B17A4E1F32}"/>
              </a:ext>
            </a:extLst>
          </p:cNvPr>
          <p:cNvSpPr txBox="1"/>
          <p:nvPr/>
        </p:nvSpPr>
        <p:spPr>
          <a:xfrm>
            <a:off x="285007" y="6479240"/>
            <a:ext cx="8367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pic>
        <p:nvPicPr>
          <p:cNvPr id="4" name="Grafický objekt 3" descr="Symbol zvednutého palce">
            <a:extLst>
              <a:ext uri="{FF2B5EF4-FFF2-40B4-BE49-F238E27FC236}">
                <a16:creationId xmlns:a16="http://schemas.microsoft.com/office/drawing/2014/main" xmlns="" id="{4C2FF99A-747D-4B78-B8D5-238572D86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14285" y="2401529"/>
            <a:ext cx="1080038" cy="1080038"/>
          </a:xfrm>
          <a:prstGeom prst="rect">
            <a:avLst/>
          </a:prstGeom>
        </p:spPr>
      </p:pic>
      <p:pic>
        <p:nvPicPr>
          <p:cNvPr id="9" name="Grafický objekt 8" descr="Upozornění">
            <a:extLst>
              <a:ext uri="{FF2B5EF4-FFF2-40B4-BE49-F238E27FC236}">
                <a16:creationId xmlns:a16="http://schemas.microsoft.com/office/drawing/2014/main" xmlns="" id="{37F43D24-F371-4DB9-89B4-0237DDE4C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57085" y="5566734"/>
            <a:ext cx="750657" cy="7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0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2E242D-0F16-4D05-954E-82DC843A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05665"/>
            <a:ext cx="9884360" cy="1325563"/>
          </a:xfrm>
        </p:spPr>
        <p:txBody>
          <a:bodyPr/>
          <a:lstStyle/>
          <a:p>
            <a:r>
              <a:rPr lang="cs-CZ" b="1" dirty="0"/>
              <a:t>Služby zdravotní, kulturní a sportovní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xmlns="" id="{EA3B8AD4-F6F3-4F38-ACDB-3D6811C20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1191858"/>
              </p:ext>
            </p:extLst>
          </p:nvPr>
        </p:nvGraphicFramePr>
        <p:xfrm>
          <a:off x="285007" y="1631228"/>
          <a:ext cx="8835583" cy="522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B3AB3E6F-D32C-4417-80AB-715B192DF6E9}"/>
              </a:ext>
            </a:extLst>
          </p:cNvPr>
          <p:cNvSpPr txBox="1"/>
          <p:nvPr/>
        </p:nvSpPr>
        <p:spPr>
          <a:xfrm>
            <a:off x="285007" y="6479240"/>
            <a:ext cx="9121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396B1BCB-61FA-4438-AC9B-67726A32062A}"/>
              </a:ext>
            </a:extLst>
          </p:cNvPr>
          <p:cNvSpPr txBox="1"/>
          <p:nvPr/>
        </p:nvSpPr>
        <p:spPr>
          <a:xfrm>
            <a:off x="8686801" y="2754694"/>
            <a:ext cx="3068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Návštěvy praktického lékaře </a:t>
            </a:r>
            <a:r>
              <a:rPr lang="cs-CZ" sz="1600" b="1" dirty="0"/>
              <a:t>alespoň v nepravidelné formě</a:t>
            </a:r>
            <a:r>
              <a:rPr lang="cs-CZ" sz="1600" dirty="0"/>
              <a:t> absolvuje </a:t>
            </a:r>
            <a:r>
              <a:rPr lang="cs-CZ" sz="1600" b="1" dirty="0"/>
              <a:t>téměř každý</a:t>
            </a:r>
            <a:r>
              <a:rPr lang="cs-CZ" sz="1600" dirty="0"/>
              <a:t>. </a:t>
            </a:r>
          </a:p>
          <a:p>
            <a:endParaRPr lang="cs-CZ" sz="1600" dirty="0"/>
          </a:p>
          <a:p>
            <a:r>
              <a:rPr lang="cs-CZ" sz="1600" dirty="0"/>
              <a:t>Nabídky kultury a sportu nacházející se v městských částech využívají častěji lidé s vyšším vzděláním.</a:t>
            </a:r>
          </a:p>
          <a:p>
            <a:endParaRPr lang="cs-CZ" sz="1600" dirty="0"/>
          </a:p>
          <a:p>
            <a:r>
              <a:rPr lang="cs-CZ" sz="1600" dirty="0"/>
              <a:t>Psychologickou pomoc vyhledávají častěji ženy, zároveň také ti, kteří žijí bez partnera / partnerky.</a:t>
            </a:r>
          </a:p>
        </p:txBody>
      </p:sp>
    </p:spTree>
    <p:extLst>
      <p:ext uri="{BB962C8B-B14F-4D97-AF65-F5344CB8AC3E}">
        <p14:creationId xmlns:p14="http://schemas.microsoft.com/office/powerpoint/2010/main" xmlns="" val="315958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2C97A0-2641-4E22-968A-808B6E1E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96" y="305665"/>
            <a:ext cx="9910084" cy="1325563"/>
          </a:xfrm>
        </p:spPr>
        <p:txBody>
          <a:bodyPr/>
          <a:lstStyle/>
          <a:p>
            <a:r>
              <a:rPr lang="cs-CZ" b="1" dirty="0"/>
              <a:t>Oblíbené aktivity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1B6B0C76-47FF-4132-BC4A-822E78AAC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3450511"/>
              </p:ext>
            </p:extLst>
          </p:nvPr>
        </p:nvGraphicFramePr>
        <p:xfrm>
          <a:off x="201613" y="1677988"/>
          <a:ext cx="7531876" cy="494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xmlns="" id="{8B8E7DAD-E589-4870-8897-843AD9368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36317200"/>
              </p:ext>
            </p:extLst>
          </p:nvPr>
        </p:nvGraphicFramePr>
        <p:xfrm>
          <a:off x="8065918" y="4424841"/>
          <a:ext cx="3566160" cy="184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E2DB05E-54CE-4880-B200-B21D4D4E0B54}"/>
              </a:ext>
            </a:extLst>
          </p:cNvPr>
          <p:cNvSpPr txBox="1"/>
          <p:nvPr/>
        </p:nvSpPr>
        <p:spPr>
          <a:xfrm>
            <a:off x="285008" y="6479240"/>
            <a:ext cx="1710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415, často + občas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277B80A7-B95C-4B30-B009-A48903CA11AD}"/>
              </a:ext>
            </a:extLst>
          </p:cNvPr>
          <p:cNvSpPr txBox="1"/>
          <p:nvPr/>
        </p:nvSpPr>
        <p:spPr>
          <a:xfrm>
            <a:off x="8053145" y="6383256"/>
            <a:ext cx="17958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97, často + občas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xmlns="" id="{7CEAD648-9B99-4EF6-8A36-5335ABFEA990}"/>
              </a:ext>
            </a:extLst>
          </p:cNvPr>
          <p:cNvCxnSpPr>
            <a:cxnSpLocks/>
          </p:cNvCxnSpPr>
          <p:nvPr/>
        </p:nvCxnSpPr>
        <p:spPr>
          <a:xfrm flipV="1">
            <a:off x="4693920" y="5518171"/>
            <a:ext cx="2845723" cy="87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19E2B41A-00AF-4B0F-ACEF-1342E54B3E82}"/>
              </a:ext>
            </a:extLst>
          </p:cNvPr>
          <p:cNvSpPr txBox="1"/>
          <p:nvPr/>
        </p:nvSpPr>
        <p:spPr>
          <a:xfrm>
            <a:off x="8065918" y="1750762"/>
            <a:ext cx="3821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Veškerým aktivitám se lidé věnují jak pravidelně, tak alespoň občas v menší míře.</a:t>
            </a:r>
          </a:p>
          <a:p>
            <a:endParaRPr lang="cs-CZ" sz="1600" dirty="0"/>
          </a:p>
          <a:p>
            <a:r>
              <a:rPr lang="cs-CZ" sz="1600" b="1" dirty="0"/>
              <a:t>Ženy</a:t>
            </a:r>
            <a:r>
              <a:rPr lang="cs-CZ" sz="1600" dirty="0"/>
              <a:t> se častěji než muži věnují aktivitám jako </a:t>
            </a:r>
            <a:r>
              <a:rPr lang="cs-CZ" sz="1600" b="1" dirty="0"/>
              <a:t>vzdělávání, pomoc s výchovou vnoučat, pomoc někomu z rodiny kvůli jeho zdrav. stavu, péči o zvířata, ale také chataření/chalupaření</a:t>
            </a:r>
            <a:r>
              <a:rPr lang="cs-CZ" sz="1600" dirty="0"/>
              <a:t>. U mužů se žádná taková aktivita, které by se věnovali výrazněji, neobjevuje.</a:t>
            </a:r>
          </a:p>
        </p:txBody>
      </p:sp>
    </p:spTree>
    <p:extLst>
      <p:ext uri="{BB962C8B-B14F-4D97-AF65-F5344CB8AC3E}">
        <p14:creationId xmlns:p14="http://schemas.microsoft.com/office/powerpoint/2010/main" xmlns="" val="42040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E56820-5CAF-4F26-A9E5-A50620A5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BYDLENÍ</a:t>
            </a:r>
          </a:p>
        </p:txBody>
      </p:sp>
    </p:spTree>
    <p:extLst>
      <p:ext uri="{BB962C8B-B14F-4D97-AF65-F5344CB8AC3E}">
        <p14:creationId xmlns:p14="http://schemas.microsoft.com/office/powerpoint/2010/main" xmlns="" val="291137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DCDD74-66BA-4C7C-8C52-72708E40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305665"/>
            <a:ext cx="9965640" cy="1325563"/>
          </a:xfrm>
        </p:spPr>
        <p:txBody>
          <a:bodyPr/>
          <a:lstStyle/>
          <a:p>
            <a:r>
              <a:rPr lang="cs-CZ" b="1" dirty="0"/>
              <a:t>Preferované bydlení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73507C75-11D2-40C5-B907-C007397F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5346162"/>
              </p:ext>
            </p:extLst>
          </p:nvPr>
        </p:nvGraphicFramePr>
        <p:xfrm>
          <a:off x="402211" y="1245488"/>
          <a:ext cx="6315958" cy="530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3FFB73D-2FE3-47EF-BE46-A4AF93BF5FC6}"/>
              </a:ext>
            </a:extLst>
          </p:cNvPr>
          <p:cNvSpPr txBox="1"/>
          <p:nvPr/>
        </p:nvSpPr>
        <p:spPr>
          <a:xfrm>
            <a:off x="7326993" y="1500905"/>
            <a:ext cx="423574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Domovy pro seniory nebo DPS </a:t>
            </a:r>
            <a:r>
              <a:rPr lang="cs-CZ" sz="1400" b="1" dirty="0" smtClean="0"/>
              <a:t>:p</a:t>
            </a:r>
            <a:r>
              <a:rPr lang="cs-CZ" sz="1400" b="1" dirty="0" smtClean="0"/>
              <a:t>ro </a:t>
            </a:r>
            <a:r>
              <a:rPr lang="cs-CZ" sz="1400" b="1" dirty="0" smtClean="0"/>
              <a:t>pražské seniory v nepříznivé ekonomické situaci je přijatelné bydlení v DS/DPS za předpokladu </a:t>
            </a:r>
            <a:r>
              <a:rPr lang="cs-CZ" sz="1400" b="1" dirty="0" smtClean="0"/>
              <a:t>samostatného pokoje. </a:t>
            </a:r>
          </a:p>
          <a:p>
            <a:endParaRPr lang="cs-CZ" sz="1400" dirty="0"/>
          </a:p>
          <a:p>
            <a:r>
              <a:rPr lang="cs-CZ" sz="1400" dirty="0"/>
              <a:t>Okolo </a:t>
            </a:r>
            <a:r>
              <a:rPr lang="cs-CZ" sz="1400" b="1" dirty="0"/>
              <a:t>poloviny</a:t>
            </a:r>
            <a:r>
              <a:rPr lang="cs-CZ" sz="1400" dirty="0"/>
              <a:t> respondentů by volilo </a:t>
            </a:r>
            <a:r>
              <a:rPr lang="cs-CZ" sz="1400" b="1" dirty="0"/>
              <a:t>vícegenerační bydlení spolu se svými dětmi </a:t>
            </a:r>
            <a:r>
              <a:rPr lang="cs-CZ" sz="1400" dirty="0"/>
              <a:t>nebo </a:t>
            </a:r>
            <a:r>
              <a:rPr lang="cs-CZ" sz="1400" b="1" dirty="0"/>
              <a:t>sdílený pokoj v domově pro seniory. </a:t>
            </a:r>
            <a:r>
              <a:rPr lang="cs-CZ" sz="1400" dirty="0"/>
              <a:t>A to častěji ti, kteří již v současnosti žijí s více lidmi nebo lidé žijící na vnějším okraji Prahy.</a:t>
            </a:r>
          </a:p>
          <a:p>
            <a:endParaRPr lang="cs-CZ" sz="1400" dirty="0"/>
          </a:p>
          <a:p>
            <a:r>
              <a:rPr lang="cs-CZ" sz="1400" b="1" dirty="0"/>
              <a:t>Nicméně také spolubydlení seniorů bude do budoucna vhodná alternativa </a:t>
            </a:r>
            <a:r>
              <a:rPr lang="cs-CZ" sz="1400" dirty="0"/>
              <a:t>– v současné době ho deklaratorně podporuje 28 %  lidí tzn. můžeme počítat se zhruba 10 % reálného chování. </a:t>
            </a:r>
          </a:p>
          <a:p>
            <a:r>
              <a:rPr lang="cs-CZ" sz="1400" b="1" dirty="0"/>
              <a:t>Také v případě přesunu do jiného regionu se může reálně jednat o 5 % této generace a to je cca 25 tisíc osob. </a:t>
            </a:r>
            <a:endParaRPr lang="cs-CZ" sz="1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A47C5A2F-F7D0-44F8-A0EF-965FA7FC3F24}"/>
              </a:ext>
            </a:extLst>
          </p:cNvPr>
          <p:cNvSpPr txBox="1"/>
          <p:nvPr/>
        </p:nvSpPr>
        <p:spPr>
          <a:xfrm>
            <a:off x="285007" y="6479240"/>
            <a:ext cx="817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</p:spTree>
    <p:extLst>
      <p:ext uri="{BB962C8B-B14F-4D97-AF65-F5344CB8AC3E}">
        <p14:creationId xmlns:p14="http://schemas.microsoft.com/office/powerpoint/2010/main" xmlns="" val="38441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0C12B1-871F-49B3-AB8B-6AD836CB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0"/>
            <a:ext cx="9891222" cy="1325563"/>
          </a:xfrm>
        </p:spPr>
        <p:txBody>
          <a:bodyPr/>
          <a:lstStyle/>
          <a:p>
            <a:r>
              <a:rPr lang="cs-CZ" b="1" dirty="0"/>
              <a:t>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74819ED-F521-4197-93A5-4E9BE3FD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0" y="1413163"/>
            <a:ext cx="11094587" cy="4892634"/>
          </a:xfrm>
        </p:spPr>
        <p:txBody>
          <a:bodyPr>
            <a:normAutofit/>
          </a:bodyPr>
          <a:lstStyle/>
          <a:p>
            <a:r>
              <a:rPr lang="cs-CZ" sz="2000" dirty="0"/>
              <a:t>Kvantitativní výzkum: 		online dotazník (CAWI): 353 respondentů</a:t>
            </a:r>
          </a:p>
          <a:p>
            <a:pPr marL="0" indent="0">
              <a:buNone/>
            </a:pPr>
            <a:r>
              <a:rPr lang="cs-CZ" sz="2000" dirty="0"/>
              <a:t>				telefonické dotazování (CATI): 62 respondentů </a:t>
            </a:r>
          </a:p>
          <a:p>
            <a:r>
              <a:rPr lang="cs-CZ" sz="2000" dirty="0"/>
              <a:t>Kvótní výběr podle věku: 	1.skupina 1958–1971 (50–64 let),</a:t>
            </a:r>
          </a:p>
          <a:p>
            <a:pPr marL="0" indent="0">
              <a:buNone/>
            </a:pPr>
            <a:r>
              <a:rPr lang="cs-CZ" sz="2000" dirty="0"/>
              <a:t>				2.skupina 1942–1958 (65–79 let) </a:t>
            </a:r>
          </a:p>
          <a:p>
            <a:r>
              <a:rPr lang="cs-CZ" sz="2000" dirty="0"/>
              <a:t>Průměrná délka rozhovoru: 	10 – 15 minut pro CAWI</a:t>
            </a:r>
          </a:p>
          <a:p>
            <a:pPr marL="0" indent="0">
              <a:buNone/>
            </a:pPr>
            <a:r>
              <a:rPr lang="cs-CZ" sz="2000" dirty="0"/>
              <a:t>				15 – 20 minut pro CATI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Respondenti s trvalým bydlištěm v Praze</a:t>
            </a:r>
          </a:p>
          <a:p>
            <a:pPr lvl="1"/>
            <a:r>
              <a:rPr lang="cs-CZ" sz="1600" dirty="0"/>
              <a:t>Rozdělení Prahy na 3 segmenty (centrum, vnitřní okraj, vnější okraj)</a:t>
            </a:r>
          </a:p>
          <a:p>
            <a:r>
              <a:rPr lang="cs-CZ" sz="2000" dirty="0"/>
              <a:t>N = 415 respondentů</a:t>
            </a:r>
          </a:p>
          <a:p>
            <a:r>
              <a:rPr lang="cs-CZ" sz="2000" b="1" dirty="0"/>
              <a:t>Termín sběru dat: 23. 2. – 7. 3. 2022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1E9E57-D4D7-4096-AC26-7077FF09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606"/>
          <a:stretch/>
        </p:blipFill>
        <p:spPr>
          <a:xfrm>
            <a:off x="7927018" y="3429000"/>
            <a:ext cx="4264982" cy="33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10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93136A-7B0D-4FBA-ACDE-692882C7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05665"/>
            <a:ext cx="9894520" cy="1325563"/>
          </a:xfrm>
        </p:spPr>
        <p:txBody>
          <a:bodyPr/>
          <a:lstStyle/>
          <a:p>
            <a:r>
              <a:rPr lang="cs-CZ" b="1" dirty="0"/>
              <a:t>Bydlení v blízkosti původního bydliště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2862D202-ADE6-4FE4-BE95-1F62A844F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140690"/>
              </p:ext>
            </p:extLst>
          </p:nvPr>
        </p:nvGraphicFramePr>
        <p:xfrm>
          <a:off x="914399" y="1423448"/>
          <a:ext cx="6518449" cy="520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CE209CB-0C29-4DD0-891F-0B1D4B74856D}"/>
              </a:ext>
            </a:extLst>
          </p:cNvPr>
          <p:cNvSpPr txBox="1"/>
          <p:nvPr/>
        </p:nvSpPr>
        <p:spPr>
          <a:xfrm>
            <a:off x="285007" y="6479240"/>
            <a:ext cx="58109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E5481CC-8A3F-46F8-90BE-7813F89D1E91}"/>
              </a:ext>
            </a:extLst>
          </p:cNvPr>
          <p:cNvSpPr txBox="1"/>
          <p:nvPr/>
        </p:nvSpPr>
        <p:spPr>
          <a:xfrm>
            <a:off x="7432849" y="1986618"/>
            <a:ext cx="39869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 </a:t>
            </a:r>
            <a:r>
              <a:rPr lang="cs-CZ" sz="1600" b="1" dirty="0"/>
              <a:t>více než třetinu </a:t>
            </a:r>
            <a:r>
              <a:rPr lang="cs-CZ" sz="1600" dirty="0"/>
              <a:t>lidí </a:t>
            </a:r>
            <a:r>
              <a:rPr lang="cs-CZ" sz="1600" b="1" dirty="0"/>
              <a:t>není podstatné, kde se bude nacházet jejich „nový domov“ </a:t>
            </a:r>
            <a:br>
              <a:rPr lang="cs-CZ" sz="1600" b="1" dirty="0"/>
            </a:br>
            <a:r>
              <a:rPr lang="cs-CZ" sz="1600" dirty="0"/>
              <a:t>v případě potřeby přestěhování se. </a:t>
            </a:r>
            <a:r>
              <a:rPr lang="cs-CZ" sz="1600" b="1" dirty="0"/>
              <a:t>Podstatnější je pro ně se v novém místě cítit dobře, ne jeho lokace. </a:t>
            </a:r>
            <a:r>
              <a:rPr lang="cs-CZ" sz="1600" dirty="0"/>
              <a:t>To platí zejména u mladší předseniorské generace.</a:t>
            </a:r>
          </a:p>
          <a:p>
            <a:endParaRPr lang="cs-CZ" sz="1600" dirty="0"/>
          </a:p>
          <a:p>
            <a:r>
              <a:rPr lang="cs-CZ" sz="1600" dirty="0"/>
              <a:t>Lidé ze seniorské generace jsou více vázáni na své současné místo a tak si častěji neumí představit, že bude případně nutné uvažovat o novém domovu. </a:t>
            </a:r>
          </a:p>
          <a:p>
            <a:endParaRPr lang="cs-CZ" sz="1600" b="1" dirty="0"/>
          </a:p>
          <a:p>
            <a:r>
              <a:rPr lang="cs-CZ" sz="1600" b="1" dirty="0"/>
              <a:t>S těmito pocity určitě souvisí převládající dojem, že Praha je vnímána jako celek, takže není úplně podstatné, kde v Praze bydlím, ale že stále zůstávám v Praze. </a:t>
            </a:r>
          </a:p>
        </p:txBody>
      </p:sp>
    </p:spTree>
    <p:extLst>
      <p:ext uri="{BB962C8B-B14F-4D97-AF65-F5344CB8AC3E}">
        <p14:creationId xmlns:p14="http://schemas.microsoft.com/office/powerpoint/2010/main" xmlns="" val="373090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FDA0B0-7375-403A-B5CC-26AD10DE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30" y="59287"/>
            <a:ext cx="10515600" cy="1325563"/>
          </a:xfrm>
        </p:spPr>
        <p:txBody>
          <a:bodyPr/>
          <a:lstStyle/>
          <a:p>
            <a:r>
              <a:rPr lang="cs-CZ" b="1" dirty="0"/>
              <a:t>Stěhování do: </a:t>
            </a:r>
            <a:br>
              <a:rPr lang="cs-CZ" b="1" dirty="0"/>
            </a:br>
            <a:r>
              <a:rPr lang="cs-CZ" b="1" dirty="0"/>
              <a:t>menšího nebo rekreačního bydlení?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xmlns="" id="{7CD92C4C-FF82-4CA1-A22C-B0BEAF103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6474886"/>
              </p:ext>
            </p:extLst>
          </p:nvPr>
        </p:nvGraphicFramePr>
        <p:xfrm>
          <a:off x="3044438" y="1610071"/>
          <a:ext cx="5116442" cy="243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Zástupný obsah 8">
            <a:extLst>
              <a:ext uri="{FF2B5EF4-FFF2-40B4-BE49-F238E27FC236}">
                <a16:creationId xmlns:a16="http://schemas.microsoft.com/office/drawing/2014/main" xmlns="" id="{970C26BE-5B30-474A-BC21-15B2A51DB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9616083"/>
              </p:ext>
            </p:extLst>
          </p:nvPr>
        </p:nvGraphicFramePr>
        <p:xfrm>
          <a:off x="826330" y="1621427"/>
          <a:ext cx="1812002" cy="240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D20ED5FC-509F-4E21-8C0A-F0A0145CE42C}"/>
              </a:ext>
            </a:extLst>
          </p:cNvPr>
          <p:cNvSpPr txBox="1"/>
          <p:nvPr/>
        </p:nvSpPr>
        <p:spPr>
          <a:xfrm>
            <a:off x="8275083" y="1577277"/>
            <a:ext cx="35511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Rekreační bydlení (chatu / chalupu) využívá více než třetina lidí.</a:t>
            </a:r>
          </a:p>
          <a:p>
            <a:endParaRPr lang="cs-CZ" sz="1400" dirty="0"/>
          </a:p>
          <a:p>
            <a:r>
              <a:rPr lang="cs-CZ" sz="1400" dirty="0"/>
              <a:t>Pouze </a:t>
            </a:r>
            <a:r>
              <a:rPr lang="cs-CZ" sz="1400" b="1" dirty="0"/>
              <a:t>třetina </a:t>
            </a:r>
            <a:r>
              <a:rPr lang="cs-CZ" sz="1400" dirty="0"/>
              <a:t>z těch, co toto bydlení využívá, však uvažuje o tom, že se v budoucnu na svou rekreační nemovitost </a:t>
            </a:r>
            <a:r>
              <a:rPr lang="cs-CZ" sz="1400" b="1" dirty="0"/>
              <a:t>přestěhuje úplně</a:t>
            </a:r>
            <a:r>
              <a:rPr lang="cs-CZ" sz="1400" dirty="0"/>
              <a:t>. Což platí zejména pro předseniorskou generaci. Lidé ze seniorské generace takto o chatě / chalupě příliš neuvažují.</a:t>
            </a:r>
          </a:p>
          <a:p>
            <a:endParaRPr lang="cs-CZ" sz="1400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r>
              <a:rPr lang="cs-CZ" sz="1600" b="1" dirty="0"/>
              <a:t>V nemovitosti, která má nad 70 m² žije více než polovina z dotazovaných.</a:t>
            </a:r>
          </a:p>
          <a:p>
            <a:endParaRPr lang="cs-CZ" sz="1400" dirty="0"/>
          </a:p>
          <a:p>
            <a:r>
              <a:rPr lang="cs-CZ" sz="1400" dirty="0"/>
              <a:t>Pouze </a:t>
            </a:r>
            <a:r>
              <a:rPr lang="cs-CZ" sz="1400" b="1" dirty="0"/>
              <a:t>čtvrtina z nich </a:t>
            </a:r>
            <a:r>
              <a:rPr lang="cs-CZ" sz="1400" dirty="0"/>
              <a:t>by se na stáří </a:t>
            </a:r>
            <a:r>
              <a:rPr lang="cs-CZ" sz="1400" b="1" dirty="0"/>
              <a:t>přestěhovala do menšího bytu</a:t>
            </a:r>
            <a:r>
              <a:rPr lang="cs-CZ" sz="1400" dirty="0"/>
              <a:t>, kdyby k tomu byla příležitost. Což opět platí spíše pro mladší generaci. Seniorská generace je vázána ke svému současnému místu bydliště.</a:t>
            </a:r>
          </a:p>
          <a:p>
            <a:endParaRPr lang="cs-CZ" sz="1400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xmlns="" id="{426FCA14-0496-4A72-8375-2ECBE0AE43AC}"/>
              </a:ext>
            </a:extLst>
          </p:cNvPr>
          <p:cNvSpPr/>
          <p:nvPr/>
        </p:nvSpPr>
        <p:spPr>
          <a:xfrm>
            <a:off x="2468880" y="2963859"/>
            <a:ext cx="1380480" cy="3693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14F37D1B-CA91-4790-B51F-E98E566B46DA}"/>
              </a:ext>
            </a:extLst>
          </p:cNvPr>
          <p:cNvSpPr txBox="1"/>
          <p:nvPr/>
        </p:nvSpPr>
        <p:spPr>
          <a:xfrm>
            <a:off x="7355958" y="3736362"/>
            <a:ext cx="8049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154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xmlns="" id="{B2E729F6-2FC2-4E71-B328-7DBEFA845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2425330"/>
              </p:ext>
            </p:extLst>
          </p:nvPr>
        </p:nvGraphicFramePr>
        <p:xfrm>
          <a:off x="3044438" y="4136638"/>
          <a:ext cx="5116442" cy="243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2A1F3985-FB37-4B0C-98E9-7DF693457880}"/>
              </a:ext>
            </a:extLst>
          </p:cNvPr>
          <p:cNvSpPr txBox="1"/>
          <p:nvPr/>
        </p:nvSpPr>
        <p:spPr>
          <a:xfrm>
            <a:off x="7305153" y="6243509"/>
            <a:ext cx="7482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</a:t>
            </a:r>
            <a:r>
              <a:rPr lang="cs-CZ" sz="1500" dirty="0"/>
              <a:t> = </a:t>
            </a:r>
            <a:r>
              <a:rPr lang="cs-CZ" sz="1300" dirty="0"/>
              <a:t>220</a:t>
            </a:r>
          </a:p>
        </p:txBody>
      </p:sp>
      <p:graphicFrame>
        <p:nvGraphicFramePr>
          <p:cNvPr id="17" name="Zástupný obsah 8">
            <a:extLst>
              <a:ext uri="{FF2B5EF4-FFF2-40B4-BE49-F238E27FC236}">
                <a16:creationId xmlns:a16="http://schemas.microsoft.com/office/drawing/2014/main" xmlns="" id="{E5486BD5-CDC2-4D1F-A5EB-01DFC465A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533669"/>
              </p:ext>
            </p:extLst>
          </p:nvPr>
        </p:nvGraphicFramePr>
        <p:xfrm>
          <a:off x="836498" y="4136638"/>
          <a:ext cx="1812002" cy="243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B97DEC07-408E-4838-9D01-841C475F474B}"/>
              </a:ext>
            </a:extLst>
          </p:cNvPr>
          <p:cNvSpPr txBox="1"/>
          <p:nvPr/>
        </p:nvSpPr>
        <p:spPr>
          <a:xfrm>
            <a:off x="797007" y="6618392"/>
            <a:ext cx="7968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xmlns="" id="{A21B5FCE-AAE3-4535-A3E0-4A947670CEB5}"/>
              </a:ext>
            </a:extLst>
          </p:cNvPr>
          <p:cNvSpPr/>
          <p:nvPr/>
        </p:nvSpPr>
        <p:spPr>
          <a:xfrm>
            <a:off x="2412218" y="5362929"/>
            <a:ext cx="1380480" cy="3693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733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>
            <a:extLst>
              <a:ext uri="{FF2B5EF4-FFF2-40B4-BE49-F238E27FC236}">
                <a16:creationId xmlns:a16="http://schemas.microsoft.com/office/drawing/2014/main" xmlns="" id="{BC87ED63-456E-4BB6-A42C-A709F11F7835}"/>
              </a:ext>
            </a:extLst>
          </p:cNvPr>
          <p:cNvSpPr/>
          <p:nvPr/>
        </p:nvSpPr>
        <p:spPr>
          <a:xfrm>
            <a:off x="106335" y="1886989"/>
            <a:ext cx="5803769" cy="4164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xmlns="" id="{CA42951F-EA5A-4800-BEF4-6E0AFE86C3E2}"/>
              </a:ext>
            </a:extLst>
          </p:cNvPr>
          <p:cNvSpPr/>
          <p:nvPr/>
        </p:nvSpPr>
        <p:spPr>
          <a:xfrm>
            <a:off x="6096000" y="1916486"/>
            <a:ext cx="5803769" cy="4164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B353B3-8D90-4F8C-8D1B-37093A78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305666"/>
            <a:ext cx="9855632" cy="1171432"/>
          </a:xfrm>
        </p:spPr>
        <p:txBody>
          <a:bodyPr/>
          <a:lstStyle/>
          <a:p>
            <a:r>
              <a:rPr lang="cs-CZ" b="1" dirty="0"/>
              <a:t>Situace s bydlením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42DF035B-AF23-4F91-9F36-8768DE472B7F}"/>
              </a:ext>
            </a:extLst>
          </p:cNvPr>
          <p:cNvSpPr txBox="1"/>
          <p:nvPr/>
        </p:nvSpPr>
        <p:spPr>
          <a:xfrm>
            <a:off x="426135" y="4539906"/>
            <a:ext cx="6471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77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1C1CB3CC-18B7-4BC7-967F-306A9D76CFDD}"/>
              </a:ext>
            </a:extLst>
          </p:cNvPr>
          <p:cNvSpPr txBox="1"/>
          <p:nvPr/>
        </p:nvSpPr>
        <p:spPr>
          <a:xfrm>
            <a:off x="3378426" y="4505645"/>
            <a:ext cx="6471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77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xmlns="" id="{2E108E5E-579D-44F8-8EF3-B62739FD6C09}"/>
              </a:ext>
            </a:extLst>
          </p:cNvPr>
          <p:cNvCxnSpPr>
            <a:cxnSpLocks/>
          </p:cNvCxnSpPr>
          <p:nvPr/>
        </p:nvCxnSpPr>
        <p:spPr>
          <a:xfrm>
            <a:off x="2491971" y="3728077"/>
            <a:ext cx="663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52E13A94-6C98-449D-939E-4B9E1869F5A5}"/>
              </a:ext>
            </a:extLst>
          </p:cNvPr>
          <p:cNvSpPr txBox="1"/>
          <p:nvPr/>
        </p:nvSpPr>
        <p:spPr>
          <a:xfrm>
            <a:off x="317300" y="4866554"/>
            <a:ext cx="5454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Zatímco padesátníci a šedesátníci, kteří mají rekreační bydlení, </a:t>
            </a:r>
            <a:br>
              <a:rPr lang="cs-CZ" sz="1400" b="1" dirty="0"/>
            </a:br>
            <a:r>
              <a:rPr lang="cs-CZ" sz="1400" b="1" dirty="0"/>
              <a:t>v polovině případů uvažují o trvalém přesunu, tak seniorská generace je výrazně negativnější – může to souviset s potřebou zdravotní péče, náročnosti starosti o domácnost apod.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2292A08C-B258-43FF-9F9D-F04D8C9E528F}"/>
              </a:ext>
            </a:extLst>
          </p:cNvPr>
          <p:cNvSpPr txBox="1"/>
          <p:nvPr/>
        </p:nvSpPr>
        <p:spPr>
          <a:xfrm>
            <a:off x="6497416" y="4941831"/>
            <a:ext cx="5216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Stejně jako v případě rekreačního bydlení, jsou senioři výrazně chladnější k možnosti stěhovat se do menšího bytu. </a:t>
            </a:r>
          </a:p>
        </p:txBody>
      </p:sp>
      <p:graphicFrame>
        <p:nvGraphicFramePr>
          <p:cNvPr id="27" name="Zástupný obsah 8">
            <a:extLst>
              <a:ext uri="{FF2B5EF4-FFF2-40B4-BE49-F238E27FC236}">
                <a16:creationId xmlns:a16="http://schemas.microsoft.com/office/drawing/2014/main" xmlns="" id="{9C968C1D-B65D-4560-A789-3403C13CB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5826184"/>
              </p:ext>
            </p:extLst>
          </p:nvPr>
        </p:nvGraphicFramePr>
        <p:xfrm>
          <a:off x="6480853" y="2859618"/>
          <a:ext cx="1812002" cy="155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Zástupný obsah 8">
            <a:extLst>
              <a:ext uri="{FF2B5EF4-FFF2-40B4-BE49-F238E27FC236}">
                <a16:creationId xmlns:a16="http://schemas.microsoft.com/office/drawing/2014/main" xmlns="" id="{B51BACE1-607F-4035-A6DE-FFD4F5993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8740063"/>
              </p:ext>
            </p:extLst>
          </p:nvPr>
        </p:nvGraphicFramePr>
        <p:xfrm>
          <a:off x="9713876" y="2859617"/>
          <a:ext cx="1812002" cy="155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F900CF7C-4561-46B1-843A-A77C1F4F2854}"/>
              </a:ext>
            </a:extLst>
          </p:cNvPr>
          <p:cNvSpPr txBox="1"/>
          <p:nvPr/>
        </p:nvSpPr>
        <p:spPr>
          <a:xfrm>
            <a:off x="6441110" y="4438200"/>
            <a:ext cx="773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121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FB41FC95-B6CC-4AC7-BBAB-1BB5BB67148A}"/>
              </a:ext>
            </a:extLst>
          </p:cNvPr>
          <p:cNvSpPr txBox="1"/>
          <p:nvPr/>
        </p:nvSpPr>
        <p:spPr>
          <a:xfrm>
            <a:off x="9662785" y="4413996"/>
            <a:ext cx="711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99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xmlns="" id="{EB5463A2-3E4A-4F18-BA30-D3F4D67B7631}"/>
              </a:ext>
            </a:extLst>
          </p:cNvPr>
          <p:cNvCxnSpPr>
            <a:cxnSpLocks/>
          </p:cNvCxnSpPr>
          <p:nvPr/>
        </p:nvCxnSpPr>
        <p:spPr>
          <a:xfrm>
            <a:off x="8661862" y="3709836"/>
            <a:ext cx="6856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Zástupný obsah 8">
            <a:extLst>
              <a:ext uri="{FF2B5EF4-FFF2-40B4-BE49-F238E27FC236}">
                <a16:creationId xmlns:a16="http://schemas.microsoft.com/office/drawing/2014/main" xmlns="" id="{952EC541-0F30-4FB8-A382-0C26B90D3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400752"/>
              </p:ext>
            </p:extLst>
          </p:nvPr>
        </p:nvGraphicFramePr>
        <p:xfrm>
          <a:off x="453180" y="2920586"/>
          <a:ext cx="1812002" cy="155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Zástupný obsah 8">
            <a:extLst>
              <a:ext uri="{FF2B5EF4-FFF2-40B4-BE49-F238E27FC236}">
                <a16:creationId xmlns:a16="http://schemas.microsoft.com/office/drawing/2014/main" xmlns="" id="{F626A001-AA30-42C1-9099-BD52C86FB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5369736"/>
              </p:ext>
            </p:extLst>
          </p:nvPr>
        </p:nvGraphicFramePr>
        <p:xfrm>
          <a:off x="3378426" y="2950508"/>
          <a:ext cx="1812002" cy="155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ovéPole 39">
            <a:extLst>
              <a:ext uri="{FF2B5EF4-FFF2-40B4-BE49-F238E27FC236}">
                <a16:creationId xmlns:a16="http://schemas.microsoft.com/office/drawing/2014/main" xmlns="" id="{4FC4DF6A-F1FD-45B9-83D2-31EB44D787F9}"/>
              </a:ext>
            </a:extLst>
          </p:cNvPr>
          <p:cNvSpPr txBox="1"/>
          <p:nvPr/>
        </p:nvSpPr>
        <p:spPr>
          <a:xfrm>
            <a:off x="6523559" y="1974282"/>
            <a:ext cx="5164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/>
              <a:t>Uvažujete o tom, že byste se „na stáří“ přestěhoval/a </a:t>
            </a:r>
            <a:br>
              <a:rPr lang="cs-CZ" sz="1500" b="1" dirty="0"/>
            </a:br>
            <a:r>
              <a:rPr lang="cs-CZ" sz="1500" b="1" dirty="0"/>
              <a:t>do MENŠÍHO BYTU, kdyby byla možnost?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59D9FE76-4969-4090-915D-2DE1D4DC6408}"/>
              </a:ext>
            </a:extLst>
          </p:cNvPr>
          <p:cNvSpPr txBox="1"/>
          <p:nvPr/>
        </p:nvSpPr>
        <p:spPr>
          <a:xfrm>
            <a:off x="426135" y="1974282"/>
            <a:ext cx="5164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/>
              <a:t>Uvažujete o tom, že se v budoucnu </a:t>
            </a:r>
            <a:br>
              <a:rPr lang="cs-CZ" sz="1500" b="1" dirty="0"/>
            </a:br>
            <a:r>
              <a:rPr lang="cs-CZ" sz="1500" b="1" dirty="0"/>
              <a:t>NA CHATU / CHALUPU úplně přestěhujete?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xmlns="" id="{9565D7E1-703A-486A-A74F-51882F0CA728}"/>
              </a:ext>
            </a:extLst>
          </p:cNvPr>
          <p:cNvSpPr txBox="1"/>
          <p:nvPr/>
        </p:nvSpPr>
        <p:spPr>
          <a:xfrm>
            <a:off x="106334" y="2615573"/>
            <a:ext cx="25524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/>
              <a:t>PŘEDSENIORSKÁ GENERACE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xmlns="" id="{1E348B96-2ED0-41C4-A7BF-D7576D832CBA}"/>
              </a:ext>
            </a:extLst>
          </p:cNvPr>
          <p:cNvSpPr txBox="1"/>
          <p:nvPr/>
        </p:nvSpPr>
        <p:spPr>
          <a:xfrm>
            <a:off x="9662785" y="2567987"/>
            <a:ext cx="2024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/>
              <a:t>SENIORSKÁ GENERACE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xmlns="" id="{C4783123-12AF-4549-A87C-DC289EABAD11}"/>
              </a:ext>
            </a:extLst>
          </p:cNvPr>
          <p:cNvSpPr txBox="1"/>
          <p:nvPr/>
        </p:nvSpPr>
        <p:spPr>
          <a:xfrm>
            <a:off x="3155731" y="2642112"/>
            <a:ext cx="24345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/>
              <a:t>SENIORSKÁ GENERACE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xmlns="" id="{2019D97A-8B25-406C-B0A6-A3056A51EC91}"/>
              </a:ext>
            </a:extLst>
          </p:cNvPr>
          <p:cNvSpPr txBox="1"/>
          <p:nvPr/>
        </p:nvSpPr>
        <p:spPr>
          <a:xfrm>
            <a:off x="6353694" y="2567987"/>
            <a:ext cx="24345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/>
              <a:t>PŘEDSENIORSKÁ GENERACE</a:t>
            </a:r>
          </a:p>
        </p:txBody>
      </p:sp>
    </p:spTree>
    <p:extLst>
      <p:ext uri="{BB962C8B-B14F-4D97-AF65-F5344CB8AC3E}">
        <p14:creationId xmlns:p14="http://schemas.microsoft.com/office/powerpoint/2010/main" xmlns="" val="22450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5" grpId="0" animBg="1"/>
      <p:bldP spid="17" grpId="0"/>
      <p:bldP spid="18" grpId="0"/>
      <p:bldP spid="24" grpId="0"/>
      <p:bldP spid="26" grpId="0"/>
      <p:bldGraphic spid="27" grpId="0">
        <p:bldAsOne/>
      </p:bldGraphic>
      <p:bldGraphic spid="28" grpId="0">
        <p:bldAsOne/>
      </p:bldGraphic>
      <p:bldP spid="29" grpId="0"/>
      <p:bldP spid="30" grpId="0"/>
      <p:bldGraphic spid="32" grpId="0">
        <p:bldAsOne/>
      </p:bldGraphic>
      <p:bldGraphic spid="33" grpId="0">
        <p:bldAsOne/>
      </p:bldGraphic>
      <p:bldP spid="40" grpId="0"/>
      <p:bldP spid="44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510597-8D20-4AD4-A6F0-89DD284E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KONTAKTY, POCITY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8BAB497-EF8C-46DC-BBF4-33BB93D0D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 SEGMENTACE</a:t>
            </a:r>
          </a:p>
        </p:txBody>
      </p:sp>
    </p:spTree>
    <p:extLst>
      <p:ext uri="{BB962C8B-B14F-4D97-AF65-F5344CB8AC3E}">
        <p14:creationId xmlns:p14="http://schemas.microsoft.com/office/powerpoint/2010/main" xmlns="" val="170533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6702DD-C72C-4D91-A2FC-EB9B1861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4" y="276169"/>
            <a:ext cx="9890705" cy="1325563"/>
          </a:xfrm>
        </p:spPr>
        <p:txBody>
          <a:bodyPr/>
          <a:lstStyle/>
          <a:p>
            <a:r>
              <a:rPr lang="cs-CZ" b="1" dirty="0"/>
              <a:t>Kontakty s příbuznými a přáteli, známými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23CE2C69-87A7-4A30-825C-D56F62718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554977"/>
              </p:ext>
            </p:extLst>
          </p:nvPr>
        </p:nvGraphicFramePr>
        <p:xfrm>
          <a:off x="826776" y="1465511"/>
          <a:ext cx="5042111" cy="370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Zástupný obsah 5">
            <a:extLst>
              <a:ext uri="{FF2B5EF4-FFF2-40B4-BE49-F238E27FC236}">
                <a16:creationId xmlns:a16="http://schemas.microsoft.com/office/drawing/2014/main" xmlns="" id="{9677EFAA-A75B-40CC-8E78-F3B721C89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0319879"/>
              </p:ext>
            </p:extLst>
          </p:nvPr>
        </p:nvGraphicFramePr>
        <p:xfrm>
          <a:off x="6268432" y="2673542"/>
          <a:ext cx="5583811" cy="366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Šipka: doprava 7">
            <a:extLst>
              <a:ext uri="{FF2B5EF4-FFF2-40B4-BE49-F238E27FC236}">
                <a16:creationId xmlns:a16="http://schemas.microsoft.com/office/drawing/2014/main" xmlns="" id="{2493E5E9-2F5C-49E1-AA99-E0D4D25F22DD}"/>
              </a:ext>
            </a:extLst>
          </p:cNvPr>
          <p:cNvSpPr/>
          <p:nvPr/>
        </p:nvSpPr>
        <p:spPr>
          <a:xfrm rot="5400000">
            <a:off x="4154822" y="3165663"/>
            <a:ext cx="3827675" cy="1884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xmlns="" id="{30B31881-9C50-4916-9882-F9D3D71C4132}"/>
              </a:ext>
            </a:extLst>
          </p:cNvPr>
          <p:cNvSpPr/>
          <p:nvPr/>
        </p:nvSpPr>
        <p:spPr>
          <a:xfrm rot="16200000" flipV="1">
            <a:off x="9883043" y="3157138"/>
            <a:ext cx="3844724" cy="188401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6466128C-BA16-42A3-9FF3-46F9E40E3540}"/>
              </a:ext>
            </a:extLst>
          </p:cNvPr>
          <p:cNvSpPr txBox="1"/>
          <p:nvPr/>
        </p:nvSpPr>
        <p:spPr>
          <a:xfrm>
            <a:off x="6268432" y="1465511"/>
            <a:ext cx="525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63 % </a:t>
            </a:r>
            <a:r>
              <a:rPr lang="cs-CZ" sz="1400" dirty="0"/>
              <a:t>je s přáteli, kamarády, známými v kontaktu </a:t>
            </a:r>
            <a:r>
              <a:rPr lang="cs-CZ" sz="1400" b="1" dirty="0"/>
              <a:t>alespoň 1x týdně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ohrožení samotou je vystaveno </a:t>
            </a:r>
            <a:r>
              <a:rPr lang="cs-CZ" sz="1400" b="1" dirty="0">
                <a:solidFill>
                  <a:srgbClr val="C00000"/>
                </a:solidFill>
              </a:rPr>
              <a:t>až 13 %, </a:t>
            </a:r>
            <a:r>
              <a:rPr lang="cs-CZ" sz="1400" dirty="0"/>
              <a:t>kdy 12 % z nich jsou v kontaktu alespoň 1x ročně, zatímco </a:t>
            </a:r>
            <a:r>
              <a:rPr lang="cs-CZ" sz="1400" dirty="0">
                <a:solidFill>
                  <a:srgbClr val="C00000"/>
                </a:solidFill>
              </a:rPr>
              <a:t>1 % se s přáteli, kamarády, známými nestýká vůbec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39AA53C3-296A-4985-ACE2-ED4CDA3BA48E}"/>
              </a:ext>
            </a:extLst>
          </p:cNvPr>
          <p:cNvSpPr txBox="1"/>
          <p:nvPr/>
        </p:nvSpPr>
        <p:spPr>
          <a:xfrm>
            <a:off x="826775" y="5290740"/>
            <a:ext cx="504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84 % </a:t>
            </a:r>
            <a:r>
              <a:rPr lang="cs-CZ" sz="1400" dirty="0"/>
              <a:t>je s nejbližšími příbuznými v kontaktu </a:t>
            </a:r>
            <a:r>
              <a:rPr lang="cs-CZ" sz="1400" b="1" dirty="0"/>
              <a:t>alespoň 1x týdně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ohrožení samotou je vystaveno </a:t>
            </a:r>
            <a:r>
              <a:rPr lang="cs-CZ" sz="1400" b="1" dirty="0">
                <a:solidFill>
                  <a:srgbClr val="C00000"/>
                </a:solidFill>
              </a:rPr>
              <a:t>až 6 %, </a:t>
            </a:r>
            <a:r>
              <a:rPr lang="cs-CZ" sz="1400" dirty="0"/>
              <a:t>kdy 4 % z nich jsou v kontaktu alespoň 1x ročně, zatímco </a:t>
            </a:r>
            <a:r>
              <a:rPr lang="cs-CZ" sz="1400" dirty="0">
                <a:solidFill>
                  <a:srgbClr val="C00000"/>
                </a:solidFill>
              </a:rPr>
              <a:t>2 % se se svými nejbližšími příbuznými nestýká vůbec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9438A687-01D6-486B-B498-9060A28EF06A}"/>
              </a:ext>
            </a:extLst>
          </p:cNvPr>
          <p:cNvSpPr txBox="1"/>
          <p:nvPr/>
        </p:nvSpPr>
        <p:spPr>
          <a:xfrm>
            <a:off x="285007" y="6479240"/>
            <a:ext cx="817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</p:spTree>
    <p:extLst>
      <p:ext uri="{BB962C8B-B14F-4D97-AF65-F5344CB8AC3E}">
        <p14:creationId xmlns:p14="http://schemas.microsoft.com/office/powerpoint/2010/main" xmlns="" val="38495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 animBg="1"/>
      <p:bldP spid="9" grpId="0" animBg="1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EABECE-9ACD-4FA4-82D2-B7E5358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05665"/>
            <a:ext cx="9904680" cy="1325563"/>
          </a:xfrm>
        </p:spPr>
        <p:txBody>
          <a:bodyPr/>
          <a:lstStyle/>
          <a:p>
            <a:r>
              <a:rPr lang="cs-CZ" b="1" dirty="0"/>
              <a:t>Pocity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xmlns="" id="{24E3FC48-82CD-4C3D-97CE-51B1A6518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9410212"/>
              </p:ext>
            </p:extLst>
          </p:nvPr>
        </p:nvGraphicFramePr>
        <p:xfrm>
          <a:off x="507207" y="1437779"/>
          <a:ext cx="5588793" cy="504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0451F69F-9245-4486-B9C7-23B9D1451FFD}"/>
              </a:ext>
            </a:extLst>
          </p:cNvPr>
          <p:cNvSpPr txBox="1"/>
          <p:nvPr/>
        </p:nvSpPr>
        <p:spPr>
          <a:xfrm>
            <a:off x="6419281" y="1869617"/>
            <a:ext cx="50636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 veselejší i spokojenější se označují častěji lidé žijící na vnějším okraji Prahy.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Zároveň se však lidé někdy cítili </a:t>
            </a:r>
            <a:r>
              <a:rPr lang="cs-CZ" sz="1600" b="1" dirty="0"/>
              <a:t>hůře v důsledku zdravotních obtíží</a:t>
            </a:r>
            <a:r>
              <a:rPr lang="cs-CZ" sz="1600" dirty="0"/>
              <a:t>: </a:t>
            </a:r>
            <a:r>
              <a:rPr lang="cs-CZ" sz="1600" b="1" dirty="0"/>
              <a:t>unavený/á, trápila mě bolest, pohybově oslabený/nejistý/omezený, necítil/a jsem se dobře, byl/a jsem nemocný/á. </a:t>
            </a:r>
            <a:r>
              <a:rPr lang="cs-CZ" sz="1600" dirty="0"/>
              <a:t>Tyto pocity nejčastěji popisovaly ženy.</a:t>
            </a:r>
            <a:endParaRPr lang="cs-CZ" sz="1600" b="1" dirty="0"/>
          </a:p>
          <a:p>
            <a:endParaRPr lang="cs-CZ" sz="1600" dirty="0"/>
          </a:p>
          <a:p>
            <a:r>
              <a:rPr lang="cs-CZ" sz="1600" b="1" dirty="0"/>
              <a:t>Osamělostí jsou častěji vystaveny ženy než muži. Zároveň také lidé žijící bez partnera/partnerky a obecně lidé žijící sami.</a:t>
            </a:r>
          </a:p>
          <a:p>
            <a:endParaRPr lang="cs-CZ" sz="1600" dirty="0"/>
          </a:p>
          <a:p>
            <a:r>
              <a:rPr lang="cs-CZ" sz="1600" dirty="0"/>
              <a:t>Také se objevovaly </a:t>
            </a:r>
            <a:r>
              <a:rPr lang="cs-CZ" sz="1600" b="1" dirty="0"/>
              <a:t>pocity spjaté s omezeními </a:t>
            </a:r>
            <a:r>
              <a:rPr lang="cs-CZ" sz="1600" dirty="0"/>
              <a:t>typu: </a:t>
            </a:r>
            <a:r>
              <a:rPr lang="cs-CZ" sz="1600" b="1" dirty="0"/>
              <a:t>finanční tíseň </a:t>
            </a:r>
            <a:r>
              <a:rPr lang="cs-CZ" sz="1600" dirty="0"/>
              <a:t>nebo </a:t>
            </a:r>
            <a:r>
              <a:rPr lang="cs-CZ" sz="1600" b="1" dirty="0"/>
              <a:t>závislost na pomoci / podpoře někoho jiného. </a:t>
            </a:r>
            <a:r>
              <a:rPr lang="cs-CZ" sz="1600" dirty="0"/>
              <a:t>Těm jsou častěji vystavovány také ženy, lidé žijící bez partnera, tedy současně sami.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1AD6BB0C-DA67-4506-8A21-BFB3AC5C3150}"/>
              </a:ext>
            </a:extLst>
          </p:cNvPr>
          <p:cNvSpPr txBox="1"/>
          <p:nvPr/>
        </p:nvSpPr>
        <p:spPr>
          <a:xfrm>
            <a:off x="285007" y="6479240"/>
            <a:ext cx="7519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</p:spTree>
    <p:extLst>
      <p:ext uri="{BB962C8B-B14F-4D97-AF65-F5344CB8AC3E}">
        <p14:creationId xmlns:p14="http://schemas.microsoft.com/office/powerpoint/2010/main" xmlns="" val="324455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71394F-2819-4017-8E9B-CC37F4C8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9884360" cy="1325563"/>
          </a:xfrm>
        </p:spPr>
        <p:txBody>
          <a:bodyPr/>
          <a:lstStyle/>
          <a:p>
            <a:r>
              <a:rPr lang="cs-CZ" b="1" dirty="0"/>
              <a:t>Segmentace: pocity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47DA8173-D9AE-41DD-A995-22705BB49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7351501"/>
              </p:ext>
            </p:extLst>
          </p:nvPr>
        </p:nvGraphicFramePr>
        <p:xfrm>
          <a:off x="668243" y="1467681"/>
          <a:ext cx="7490237" cy="514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2B44DD5-84EF-43DA-9EB5-D34C1A6A73C4}"/>
              </a:ext>
            </a:extLst>
          </p:cNvPr>
          <p:cNvSpPr txBox="1"/>
          <p:nvPr/>
        </p:nvSpPr>
        <p:spPr>
          <a:xfrm>
            <a:off x="993363" y="6526791"/>
            <a:ext cx="7896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EF40827D-07AC-4DCC-93DB-C04B9645C94D}"/>
              </a:ext>
            </a:extLst>
          </p:cNvPr>
          <p:cNvSpPr txBox="1"/>
          <p:nvPr/>
        </p:nvSpPr>
        <p:spPr>
          <a:xfrm>
            <a:off x="8290560" y="166072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Zhruba polovina populace 50+ let se cítí optimisticky, druhá polovina přiznává menší či větší problémy.</a:t>
            </a:r>
          </a:p>
          <a:p>
            <a:endParaRPr lang="cs-CZ" sz="1600" b="1" dirty="0"/>
          </a:p>
          <a:p>
            <a:r>
              <a:rPr lang="cs-CZ" sz="1600" dirty="0"/>
              <a:t>Ženy se častěji potýkaly s negativně laděnými pocity. Muži se více označovali za spokojené a veselé.</a:t>
            </a:r>
          </a:p>
          <a:p>
            <a:endParaRPr lang="cs-CZ" sz="1600" dirty="0"/>
          </a:p>
          <a:p>
            <a:r>
              <a:rPr lang="cs-CZ" sz="1600" b="1" dirty="0"/>
              <a:t>Možná překvapivě zažívají častěji negativní pocity mladší lidé </a:t>
            </a:r>
            <a:r>
              <a:rPr lang="cs-CZ" sz="1600" dirty="0"/>
              <a:t>(50 – 65 let). Může to být způsobené větší mírou nejistoty, kterou v posledních letech zažívají – COVID změnil trh práce, v současné době je patrná vysoká inflace, mnoho z těchto lidí živí kromě sebe ještě nezletilé děti a mají také stárnoucí rodiče, takže tlak působí ze všech stran. </a:t>
            </a:r>
          </a:p>
        </p:txBody>
      </p:sp>
    </p:spTree>
    <p:extLst>
      <p:ext uri="{BB962C8B-B14F-4D97-AF65-F5344CB8AC3E}">
        <p14:creationId xmlns:p14="http://schemas.microsoft.com/office/powerpoint/2010/main" xmlns="" val="165479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71394F-2819-4017-8E9B-CC37F4C8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96" y="305665"/>
            <a:ext cx="9910084" cy="1325563"/>
          </a:xfrm>
        </p:spPr>
        <p:txBody>
          <a:bodyPr/>
          <a:lstStyle/>
          <a:p>
            <a:r>
              <a:rPr lang="cs-CZ" b="1" dirty="0"/>
              <a:t>Segmentace: aktivity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2B44DD5-84EF-43DA-9EB5-D34C1A6A73C4}"/>
              </a:ext>
            </a:extLst>
          </p:cNvPr>
          <p:cNvSpPr txBox="1"/>
          <p:nvPr/>
        </p:nvSpPr>
        <p:spPr>
          <a:xfrm>
            <a:off x="3751337" y="3534994"/>
            <a:ext cx="8367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xmlns="" id="{D2963EC0-5D6F-446C-A94B-5FC1A51E7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49409986"/>
              </p:ext>
            </p:extLst>
          </p:nvPr>
        </p:nvGraphicFramePr>
        <p:xfrm>
          <a:off x="3759200" y="1348263"/>
          <a:ext cx="4786159" cy="220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xmlns="" id="{5FB8418A-55AA-4A9B-961A-66B6F02EF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76211079"/>
              </p:ext>
            </p:extLst>
          </p:nvPr>
        </p:nvGraphicFramePr>
        <p:xfrm>
          <a:off x="3759200" y="3947998"/>
          <a:ext cx="4511040" cy="245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F3BEA3A-003A-468A-B1CC-530026F8171A}"/>
              </a:ext>
            </a:extLst>
          </p:cNvPr>
          <p:cNvSpPr txBox="1"/>
          <p:nvPr/>
        </p:nvSpPr>
        <p:spPr>
          <a:xfrm>
            <a:off x="8626562" y="1450732"/>
            <a:ext cx="3036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Během posledního půl roku lidé vykonávali </a:t>
            </a:r>
            <a:r>
              <a:rPr lang="cs-CZ" sz="1400" b="1" dirty="0"/>
              <a:t>alespoň 1 aktivitu</a:t>
            </a:r>
            <a:r>
              <a:rPr lang="cs-CZ" sz="1400" dirty="0"/>
              <a:t> v </a:t>
            </a:r>
            <a:r>
              <a:rPr lang="cs-CZ" sz="1400" b="1" dirty="0"/>
              <a:t>76 % případů. </a:t>
            </a:r>
            <a:r>
              <a:rPr lang="cs-CZ" sz="1400" dirty="0"/>
              <a:t>Většímu počtu aktivit se věnovali lidé s vyšším vzděláním a zároveň také lidé žijící na vnějším okraji Prahy.</a:t>
            </a:r>
            <a:endParaRPr lang="cs-CZ" sz="1400" b="1" dirty="0"/>
          </a:p>
          <a:p>
            <a:endParaRPr lang="cs-CZ" sz="1400" b="1" dirty="0">
              <a:solidFill>
                <a:srgbClr val="C00000"/>
              </a:solidFill>
            </a:endParaRPr>
          </a:p>
          <a:p>
            <a:r>
              <a:rPr lang="cs-CZ" sz="1400" b="1" dirty="0">
                <a:solidFill>
                  <a:srgbClr val="C00000"/>
                </a:solidFill>
              </a:rPr>
              <a:t>Žádnou aktivitu </a:t>
            </a:r>
            <a:r>
              <a:rPr lang="cs-CZ" sz="1400" dirty="0"/>
              <a:t>neprovozovali zejména lidé s nižším vzděláním, žijící sami nebo v centru Prahy.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V případě aktivit, které chtějí lidé vykonávat během důchodu, chtějí </a:t>
            </a:r>
            <a:r>
              <a:rPr lang="cs-CZ" sz="1400" b="1" dirty="0"/>
              <a:t>alespoň 1 aktivitu v 77 % případů</a:t>
            </a:r>
            <a:r>
              <a:rPr lang="cs-CZ" sz="1400" dirty="0"/>
              <a:t>, </a:t>
            </a:r>
            <a:br>
              <a:rPr lang="cs-CZ" sz="1400" dirty="0"/>
            </a:b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a více aktivit dokonce 41 % lidí ve věku 50 – 65 let.</a:t>
            </a:r>
            <a:r>
              <a:rPr lang="cs-CZ" sz="1400" dirty="0"/>
              <a:t> Platí to pro vzdělanější, ale také pro ty vlastnící rekreační nemovitost.</a:t>
            </a:r>
          </a:p>
          <a:p>
            <a:endParaRPr lang="cs-CZ" sz="1400" b="1" dirty="0">
              <a:solidFill>
                <a:srgbClr val="C00000"/>
              </a:solidFill>
            </a:endParaRPr>
          </a:p>
          <a:p>
            <a:r>
              <a:rPr lang="cs-CZ" sz="1400" b="1" dirty="0">
                <a:solidFill>
                  <a:srgbClr val="C00000"/>
                </a:solidFill>
              </a:rPr>
              <a:t>Žádnou formu aktivity nechtějí provozovat </a:t>
            </a:r>
            <a:r>
              <a:rPr lang="cs-CZ" sz="1400" dirty="0"/>
              <a:t>lidé s nižším vzděláním.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952D505-50E1-4463-A399-4AFD058233E2}"/>
              </a:ext>
            </a:extLst>
          </p:cNvPr>
          <p:cNvSpPr txBox="1"/>
          <p:nvPr/>
        </p:nvSpPr>
        <p:spPr>
          <a:xfrm>
            <a:off x="874022" y="2041631"/>
            <a:ext cx="22096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Aktivity</a:t>
            </a:r>
            <a:r>
              <a:rPr lang="cs-CZ" sz="1400" dirty="0"/>
              <a:t>, kterým se lidé </a:t>
            </a:r>
            <a:r>
              <a:rPr lang="cs-CZ" sz="1400" b="1" dirty="0"/>
              <a:t>věnovali během posledního půl roku</a:t>
            </a:r>
            <a:r>
              <a:rPr lang="cs-CZ" sz="1400" dirty="0"/>
              <a:t>, byly zjišťovány na celém souboru Pražanů 50+ let.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b="1" dirty="0"/>
              <a:t>Aktivity</a:t>
            </a:r>
            <a:r>
              <a:rPr lang="cs-CZ" sz="1400" dirty="0"/>
              <a:t>, kterým by se </a:t>
            </a:r>
            <a:r>
              <a:rPr lang="cs-CZ" sz="1400" b="1" dirty="0"/>
              <a:t>chtěli věnovat lidé z předseniorské generace Pražanů</a:t>
            </a:r>
            <a:r>
              <a:rPr lang="cs-CZ" sz="1400" dirty="0"/>
              <a:t>, byly zjišťovány pouze mezi touto skupinou.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BE378989-5CC6-4899-835C-D6ADC5A5269D}"/>
              </a:ext>
            </a:extLst>
          </p:cNvPr>
          <p:cNvSpPr txBox="1"/>
          <p:nvPr/>
        </p:nvSpPr>
        <p:spPr>
          <a:xfrm>
            <a:off x="3493207" y="6552335"/>
            <a:ext cx="8367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213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3E29C074-0102-494F-A141-05EDE683D879}"/>
              </a:ext>
            </a:extLst>
          </p:cNvPr>
          <p:cNvCxnSpPr>
            <a:cxnSpLocks/>
          </p:cNvCxnSpPr>
          <p:nvPr/>
        </p:nvCxnSpPr>
        <p:spPr>
          <a:xfrm>
            <a:off x="274320" y="3815543"/>
            <a:ext cx="11504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0904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798F7B-BD49-42F8-9369-986F082D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PŘEDSENIORSKÁ GENERACE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FF0C43A-8ADC-43E8-86D8-84777F36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1958 – 1971 (50 – 64 let)</a:t>
            </a:r>
          </a:p>
        </p:txBody>
      </p:sp>
    </p:spTree>
    <p:extLst>
      <p:ext uri="{BB962C8B-B14F-4D97-AF65-F5344CB8AC3E}">
        <p14:creationId xmlns:p14="http://schemas.microsoft.com/office/powerpoint/2010/main" xmlns="" val="3382085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246A46-A063-4BF9-A44C-98D8C129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305665"/>
            <a:ext cx="9843720" cy="1325563"/>
          </a:xfrm>
        </p:spPr>
        <p:txBody>
          <a:bodyPr/>
          <a:lstStyle/>
          <a:p>
            <a:r>
              <a:rPr lang="cs-CZ" b="1" dirty="0"/>
              <a:t>Preferované aktivity/činnosti pro důchod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965FA9E7-5F46-4CC8-8666-0D2C8FAC7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0598136"/>
              </p:ext>
            </p:extLst>
          </p:nvPr>
        </p:nvGraphicFramePr>
        <p:xfrm>
          <a:off x="201613" y="1524000"/>
          <a:ext cx="8160067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2BA2D86-4003-4ECA-893A-4688DB08DA9D}"/>
              </a:ext>
            </a:extLst>
          </p:cNvPr>
          <p:cNvSpPr txBox="1"/>
          <p:nvPr/>
        </p:nvSpPr>
        <p:spPr>
          <a:xfrm>
            <a:off x="4620461" y="6626225"/>
            <a:ext cx="29510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213, součet odpovědí často + občas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E4F8F184-A913-4A76-A602-0B1AE5277F62}"/>
              </a:ext>
            </a:extLst>
          </p:cNvPr>
          <p:cNvSpPr txBox="1"/>
          <p:nvPr/>
        </p:nvSpPr>
        <p:spPr>
          <a:xfrm>
            <a:off x="8003943" y="2197675"/>
            <a:ext cx="37062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Ženy se častěji chtějí věnovat </a:t>
            </a:r>
            <a:r>
              <a:rPr lang="cs-CZ" sz="1400" b="1" dirty="0"/>
              <a:t>vzdělávání, návštěvám kulturních akcí, pobytům v lázních, pomoci s výchovou vnoučat, pomoci někomu z rodiny kvůli zdrav. stavu, práci na zahradě nebo chataření / chalupaření</a:t>
            </a:r>
            <a:r>
              <a:rPr lang="cs-CZ" sz="1400" dirty="0"/>
              <a:t>.</a:t>
            </a:r>
          </a:p>
          <a:p>
            <a:endParaRPr lang="cs-CZ" sz="1400" b="1" dirty="0"/>
          </a:p>
          <a:p>
            <a:r>
              <a:rPr lang="cs-CZ" sz="1400" dirty="0"/>
              <a:t>Muži zase </a:t>
            </a:r>
            <a:r>
              <a:rPr lang="cs-CZ" sz="1400" b="1" dirty="0"/>
              <a:t>členství ve spolcích a zájmových sdruženích, cestování po ČR, SR, ale i cestování po zahraničí.</a:t>
            </a:r>
          </a:p>
          <a:p>
            <a:endParaRPr lang="cs-CZ" sz="1400" b="1" dirty="0"/>
          </a:p>
          <a:p>
            <a:r>
              <a:rPr lang="cs-CZ" sz="1400" dirty="0"/>
              <a:t>Lidé s vyšším vzděláním inklinují k </a:t>
            </a:r>
            <a:r>
              <a:rPr lang="cs-CZ" sz="1400" b="1" dirty="0"/>
              <a:t>členství v zájmových spolcích, dobrovolnictví, vzdělávání, návštěvám kulturních akcí. </a:t>
            </a:r>
          </a:p>
          <a:p>
            <a:endParaRPr lang="cs-CZ" sz="1400" b="1" dirty="0"/>
          </a:p>
          <a:p>
            <a:r>
              <a:rPr lang="cs-CZ" sz="1400" dirty="0"/>
              <a:t>U lidí s nižším vzděláním převažuje péče: </a:t>
            </a:r>
            <a:r>
              <a:rPr lang="cs-CZ" sz="1400" b="1" dirty="0"/>
              <a:t>pomoc s výchovou vnoučat, péče o rodinného příslušníka nebo péče o zvířata.</a:t>
            </a:r>
          </a:p>
        </p:txBody>
      </p:sp>
    </p:spTree>
    <p:extLst>
      <p:ext uri="{BB962C8B-B14F-4D97-AF65-F5344CB8AC3E}">
        <p14:creationId xmlns:p14="http://schemas.microsoft.com/office/powerpoint/2010/main" xmlns="" val="90532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E0FD1D-BB52-4D02-9B81-45261D1C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RESPONDENTŮ</a:t>
            </a:r>
          </a:p>
        </p:txBody>
      </p:sp>
    </p:spTree>
    <p:extLst>
      <p:ext uri="{BB962C8B-B14F-4D97-AF65-F5344CB8AC3E}">
        <p14:creationId xmlns:p14="http://schemas.microsoft.com/office/powerpoint/2010/main" xmlns="" val="1289522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D28272-3471-4C00-9987-D69C41E6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34" y="305665"/>
            <a:ext cx="9861446" cy="1325563"/>
          </a:xfrm>
        </p:spPr>
        <p:txBody>
          <a:bodyPr/>
          <a:lstStyle/>
          <a:p>
            <a:r>
              <a:rPr lang="cs-CZ" b="1" dirty="0"/>
              <a:t>Očekávání od důchodu	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AEE1788F-D642-4707-B511-DDF97362A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7029404"/>
              </p:ext>
            </p:extLst>
          </p:nvPr>
        </p:nvGraphicFramePr>
        <p:xfrm>
          <a:off x="856034" y="1522379"/>
          <a:ext cx="6522720" cy="502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BE8AC1B-E02A-4BD9-B08E-A54445CD9C5E}"/>
              </a:ext>
            </a:extLst>
          </p:cNvPr>
          <p:cNvSpPr txBox="1"/>
          <p:nvPr/>
        </p:nvSpPr>
        <p:spPr>
          <a:xfrm>
            <a:off x="7626485" y="1828800"/>
            <a:ext cx="40837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Praha je pro seniory spíše dobrým místem k životu, ale na druhou stranu má určité rezervy ke zlepšení </a:t>
            </a:r>
            <a:r>
              <a:rPr lang="cs-CZ" sz="1400" dirty="0"/>
              <a:t>– může to být způsobeno dostupností bydlení, vyššími životními náklady a také větší koncentrací lidí jako v každém velkoměstě. </a:t>
            </a:r>
          </a:p>
          <a:p>
            <a:endParaRPr lang="cs-CZ" sz="1400" dirty="0"/>
          </a:p>
          <a:p>
            <a:r>
              <a:rPr lang="cs-CZ" sz="1400" b="1" dirty="0"/>
              <a:t>Dvě třetiny lidí se těší na důchod – vidí v tom určitě „odpočinek“ od každodenních pracovních povinností alespoň na mentální úrovni, protože už nebudou „muset“, ale budou pracovat, protože chtějí.  </a:t>
            </a:r>
          </a:p>
          <a:p>
            <a:endParaRPr lang="cs-CZ" sz="1400" b="1" dirty="0"/>
          </a:p>
          <a:p>
            <a:r>
              <a:rPr lang="cs-CZ" sz="1400" b="1" dirty="0"/>
              <a:t>Nicméně polovina </a:t>
            </a:r>
            <a:r>
              <a:rPr lang="cs-CZ" sz="1400" b="1" dirty="0" err="1"/>
              <a:t>předseniorské</a:t>
            </a:r>
            <a:r>
              <a:rPr lang="cs-CZ" sz="1400" b="1" dirty="0"/>
              <a:t> populace se obává o určité nezvládnutí situace ve stáří kvůli financím. </a:t>
            </a:r>
            <a:r>
              <a:rPr lang="cs-CZ" sz="1400" dirty="0"/>
              <a:t>Platí to více pro ženy, lidi s nižším vzděláním, žijící sami a častěji také bydlí v menší nemovitosti v pronájmu. </a:t>
            </a:r>
          </a:p>
          <a:p>
            <a:r>
              <a:rPr lang="cs-CZ" sz="1400" b="1" dirty="0"/>
              <a:t>Třetina lidí ve věku 50 – 64 let se obává, že se budou muset dokonce odstěhovat z Prahy kvůli nákladům. </a:t>
            </a:r>
            <a:r>
              <a:rPr lang="cs-CZ" sz="1400" dirty="0"/>
              <a:t>Opět jsou to více lidé s nižšími příjmy – nižší vzdělání, bydlení v pronájmu v menších bytech atd.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07A68010-1C7B-4DB9-A628-D1D3C71A535E}"/>
              </a:ext>
            </a:extLst>
          </p:cNvPr>
          <p:cNvSpPr txBox="1"/>
          <p:nvPr/>
        </p:nvSpPr>
        <p:spPr>
          <a:xfrm>
            <a:off x="285007" y="6479240"/>
            <a:ext cx="9722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213</a:t>
            </a:r>
          </a:p>
        </p:txBody>
      </p:sp>
    </p:spTree>
    <p:extLst>
      <p:ext uri="{BB962C8B-B14F-4D97-AF65-F5344CB8AC3E}">
        <p14:creationId xmlns:p14="http://schemas.microsoft.com/office/powerpoint/2010/main" xmlns="" val="3595372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B353B3-8D90-4F8C-8D1B-37093A78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68" y="305665"/>
            <a:ext cx="9834611" cy="1004975"/>
          </a:xfrm>
        </p:spPr>
        <p:txBody>
          <a:bodyPr/>
          <a:lstStyle/>
          <a:p>
            <a:r>
              <a:rPr lang="cs-CZ" b="1" dirty="0"/>
              <a:t>Představa důchodu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0EEA8D6F-E81F-4D44-B949-B54F2783E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8283190"/>
              </p:ext>
            </p:extLst>
          </p:nvPr>
        </p:nvGraphicFramePr>
        <p:xfrm>
          <a:off x="201613" y="1677988"/>
          <a:ext cx="7386856" cy="494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ED6E22E5-A2EC-4074-80CA-D6AD26346A09}"/>
              </a:ext>
            </a:extLst>
          </p:cNvPr>
          <p:cNvSpPr txBox="1"/>
          <p:nvPr/>
        </p:nvSpPr>
        <p:spPr>
          <a:xfrm>
            <a:off x="285007" y="6479240"/>
            <a:ext cx="9722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213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08863CD-4978-4ECC-B673-CAF6A34C068D}"/>
              </a:ext>
            </a:extLst>
          </p:cNvPr>
          <p:cNvSpPr txBox="1"/>
          <p:nvPr/>
        </p:nvSpPr>
        <p:spPr>
          <a:xfrm>
            <a:off x="7949857" y="2210266"/>
            <a:ext cx="3835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Většina </a:t>
            </a:r>
            <a:r>
              <a:rPr lang="cs-CZ" sz="1400" dirty="0"/>
              <a:t>vnímá, že se při posunu do důchodové životní etapy změní jejich život </a:t>
            </a:r>
            <a:r>
              <a:rPr lang="cs-CZ" sz="1400" b="1" dirty="0"/>
              <a:t>částečně</a:t>
            </a:r>
            <a:r>
              <a:rPr lang="cs-CZ" sz="1400" dirty="0"/>
              <a:t> – tedy budou pracovat méně a více odpočívat.</a:t>
            </a:r>
          </a:p>
          <a:p>
            <a:endParaRPr lang="cs-CZ" sz="1400" dirty="0"/>
          </a:p>
          <a:p>
            <a:r>
              <a:rPr lang="cs-CZ" sz="1400" dirty="0"/>
              <a:t>Za </a:t>
            </a:r>
            <a:r>
              <a:rPr lang="cs-CZ" sz="1400" b="1" dirty="0"/>
              <a:t>zásadní změnu </a:t>
            </a:r>
            <a:r>
              <a:rPr lang="cs-CZ" sz="1400" dirty="0"/>
              <a:t>považují důchodovou etapu </a:t>
            </a:r>
            <a:br>
              <a:rPr lang="cs-CZ" sz="1400" dirty="0"/>
            </a:br>
            <a:r>
              <a:rPr lang="cs-CZ" sz="1400" b="1" dirty="0"/>
              <a:t>22 % lidí</a:t>
            </a:r>
            <a:r>
              <a:rPr lang="cs-CZ" sz="1400" dirty="0"/>
              <a:t>. Především kvůli představě toho, že přestanou pracovat a budou mít více času na rodinné nebo volnočasové zájmy. A takovou zásadní změnu si uvědomují častěji muži, kteří jsou přeci jen častěji orientovaní výkonově a v této generaci také často jako hlavní živitelé rodiny. </a:t>
            </a:r>
          </a:p>
          <a:p>
            <a:endParaRPr lang="cs-CZ" sz="1400" dirty="0"/>
          </a:p>
          <a:p>
            <a:r>
              <a:rPr lang="cs-CZ" sz="1400" dirty="0"/>
              <a:t>Vedle toho </a:t>
            </a:r>
            <a:r>
              <a:rPr lang="cs-CZ" sz="1400" b="1" dirty="0"/>
              <a:t>cca třetina lidí nevnímá</a:t>
            </a:r>
            <a:r>
              <a:rPr lang="cs-CZ" sz="1400" dirty="0"/>
              <a:t> období nároku na důchod </a:t>
            </a:r>
            <a:r>
              <a:rPr lang="cs-CZ" sz="1400" b="1" dirty="0"/>
              <a:t>jako velkou životní změnu</a:t>
            </a:r>
            <a:r>
              <a:rPr lang="cs-CZ" sz="1400" dirty="0"/>
              <a:t>. A to proto, že si představí, že budou chodit do práce jako dosud, pokud budou moci.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2A7138F-BEAA-4EBF-8AE7-DA01A834B4E5}"/>
              </a:ext>
            </a:extLst>
          </p:cNvPr>
          <p:cNvSpPr txBox="1"/>
          <p:nvPr/>
        </p:nvSpPr>
        <p:spPr>
          <a:xfrm>
            <a:off x="2480553" y="3429000"/>
            <a:ext cx="114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Častěji muži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DD197308-E1A0-44E2-AC21-17B01A9C6544}"/>
              </a:ext>
            </a:extLst>
          </p:cNvPr>
          <p:cNvSpPr txBox="1"/>
          <p:nvPr/>
        </p:nvSpPr>
        <p:spPr>
          <a:xfrm>
            <a:off x="2632953" y="5027612"/>
            <a:ext cx="114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Častěji ženy</a:t>
            </a:r>
          </a:p>
        </p:txBody>
      </p:sp>
    </p:spTree>
    <p:extLst>
      <p:ext uri="{BB962C8B-B14F-4D97-AF65-F5344CB8AC3E}">
        <p14:creationId xmlns:p14="http://schemas.microsoft.com/office/powerpoint/2010/main" xmlns="" val="1802275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798F7B-BD49-42F8-9369-986F082D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xmlns="" val="974456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1C3913D-7AEA-4E83-92F0-F342A3C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8" y="305665"/>
            <a:ext cx="9870192" cy="1325563"/>
          </a:xfrm>
        </p:spPr>
        <p:txBody>
          <a:bodyPr/>
          <a:lstStyle/>
          <a:p>
            <a:r>
              <a:rPr lang="cs-CZ" b="1" dirty="0"/>
              <a:t>Shrnutí – Bydlení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61FF9E57-285F-49FD-89BF-D8AD741D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8" y="1678688"/>
            <a:ext cx="10419127" cy="4947743"/>
          </a:xfrm>
        </p:spPr>
        <p:txBody>
          <a:bodyPr>
            <a:normAutofit/>
          </a:bodyPr>
          <a:lstStyle/>
          <a:p>
            <a:r>
              <a:rPr lang="cs-CZ" sz="2000" b="1" dirty="0"/>
              <a:t>Seniorské bydlení v rámci DPS nebo domovů pro seniory není úplně tabu – dovede si ho představit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zhruba 80 % cílové skupiny</a:t>
            </a:r>
            <a:r>
              <a:rPr lang="cs-CZ" sz="2000" dirty="0"/>
              <a:t>. Zásadní je dostatečná míra soukromí / intimity (samostatné pokoje, vlastní sociální zařízení atd.) 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Spolubydlení seniorů v bytě připouští zhruba čtvrtina populace</a:t>
            </a:r>
            <a:r>
              <a:rPr lang="cs-CZ" sz="2000" dirty="0"/>
              <a:t>, spolubydlení s mladými lidmi (cizími) zhruba 15 % populace  </a:t>
            </a:r>
          </a:p>
          <a:p>
            <a:pPr lvl="1"/>
            <a:r>
              <a:rPr lang="cs-CZ" sz="1600" b="1" dirty="0">
                <a:solidFill>
                  <a:srgbClr val="C00000"/>
                </a:solidFill>
              </a:rPr>
              <a:t>Reálně by se spolubydlení seniorů mohlo týkat 35 tisíc lidí, spolubydlení s mladými zhruba 20 tisíc lidí</a:t>
            </a:r>
            <a:r>
              <a:rPr lang="cs-CZ" sz="1600" dirty="0"/>
              <a:t>  </a:t>
            </a:r>
          </a:p>
          <a:p>
            <a:r>
              <a:rPr lang="cs-CZ" sz="2000" b="1" dirty="0"/>
              <a:t>Polovina cílové skupiny bere v úvahu vícegenerační bydlení se svými dětmi</a:t>
            </a:r>
            <a:r>
              <a:rPr lang="cs-CZ" sz="2000" dirty="0"/>
              <a:t> – samozřejmě je zde otázka, jak by to vnímala ta mladá generace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Přeměnit rekreační bydlení na trvalé chtějí častěji mladší lidé </a:t>
            </a:r>
            <a:r>
              <a:rPr lang="cs-CZ" sz="2000" dirty="0"/>
              <a:t>– může </a:t>
            </a:r>
            <a:br>
              <a:rPr lang="cs-CZ" sz="2000" dirty="0"/>
            </a:br>
            <a:r>
              <a:rPr lang="cs-CZ" sz="2000" dirty="0"/>
              <a:t>v tom být počáteční optimismus, častější nutnost pomoci svým dětem s bydlením, možná i lepší úroveň rekreačních objektů. 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Lidé nad 65 let chtějí výrazně méně měnit své současné bydlení </a:t>
            </a:r>
            <a:r>
              <a:rPr lang="cs-CZ" sz="2000" dirty="0"/>
              <a:t>– </a:t>
            </a:r>
            <a:br>
              <a:rPr lang="cs-CZ" sz="2000" dirty="0"/>
            </a:br>
            <a:r>
              <a:rPr lang="cs-CZ" sz="2000" dirty="0"/>
              <a:t>jít např. z velkého bytu do malého. Mladší generace je v tomto ohledu přístupnější. </a:t>
            </a:r>
          </a:p>
        </p:txBody>
      </p:sp>
    </p:spTree>
    <p:extLst>
      <p:ext uri="{BB962C8B-B14F-4D97-AF65-F5344CB8AC3E}">
        <p14:creationId xmlns:p14="http://schemas.microsoft.com/office/powerpoint/2010/main" xmlns="" val="13364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F9EB51-CA42-4F7F-BCA5-BCC444A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74" y="305665"/>
            <a:ext cx="9953805" cy="1325563"/>
          </a:xfrm>
        </p:spPr>
        <p:txBody>
          <a:bodyPr/>
          <a:lstStyle/>
          <a:p>
            <a:r>
              <a:rPr lang="cs-CZ" b="1" dirty="0"/>
              <a:t>Shrnutí - </a:t>
            </a:r>
            <a:r>
              <a:rPr lang="cs-CZ" b="1" dirty="0" err="1"/>
              <a:t>Lokalizmus</a:t>
            </a:r>
            <a:r>
              <a:rPr lang="cs-CZ" b="1" dirty="0"/>
              <a:t> jako orientující hodnota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575F68-D6D9-4016-BDBC-F05864D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678688"/>
            <a:ext cx="10389996" cy="494774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Polovina cílové populace považuje za svůj domov celou Prahu</a:t>
            </a:r>
            <a:r>
              <a:rPr lang="cs-CZ" sz="2000" dirty="0"/>
              <a:t>, pro další třetinu je to městská část, ve které žijí 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Zhruba 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 pátý člověk si vůbec nepřipouští variantu</a:t>
            </a:r>
            <a:r>
              <a:rPr lang="cs-CZ" sz="2000" dirty="0"/>
              <a:t>, že by ve stáří musel opustit svůj byt / dům a jít do nějakého institucionálního bydlení 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Častěji se to týká starší generace 65 – 79 let</a:t>
            </a:r>
          </a:p>
          <a:p>
            <a:pPr>
              <a:spcBef>
                <a:spcPts val="1200"/>
              </a:spcBef>
            </a:pPr>
            <a:r>
              <a:rPr lang="cs-CZ" sz="2000" b="1" dirty="0"/>
              <a:t>Přestěhování do seniorského bydlení mimo městskou část, kde v současnosti bydlí, je zásadní „pouze“ pro 10 % populace </a:t>
            </a:r>
            <a:r>
              <a:rPr lang="cs-CZ" sz="2000" dirty="0"/>
              <a:t>– mnohem důležitější je, aby to bylo příjemné bydlení </a:t>
            </a:r>
          </a:p>
          <a:p>
            <a:pPr>
              <a:spcBef>
                <a:spcPts val="1200"/>
              </a:spcBef>
            </a:pPr>
            <a:r>
              <a:rPr lang="cs-CZ" sz="2000" b="1" dirty="0"/>
              <a:t>20 % cílové skupiny si dovede představit, že se ve stáří přesune do jiného regionu </a:t>
            </a:r>
            <a:r>
              <a:rPr lang="cs-CZ" sz="2000" dirty="0"/>
              <a:t>a 7 % dokonce uvažuje o možnosti stěhování do zahraničí 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14 % cílové populace deklaruje, že se na stáří přesune na chatu / chalupu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cs-CZ" sz="1800" b="1" dirty="0">
              <a:solidFill>
                <a:srgbClr val="990000"/>
              </a:solidFill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cs-CZ" sz="2000" b="1" dirty="0">
                <a:solidFill>
                  <a:srgbClr val="990000"/>
                </a:solidFill>
              </a:rPr>
              <a:t>Projekce na obyvatelstvo Prahy:</a:t>
            </a:r>
            <a:endParaRPr lang="cs-CZ" sz="2000" dirty="0">
              <a:solidFill>
                <a:srgbClr val="99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cs-CZ" sz="1800" b="1" dirty="0">
                <a:solidFill>
                  <a:srgbClr val="990000"/>
                </a:solidFill>
              </a:rPr>
              <a:t>Na základě těchto deklarací můžeme očekávat, že cca 5 % lidí reálně opravdu odejde do jiných regionů / zemí (cca 20 tisíc), ale na druhou stranu se zase mohou přistěhovat lidé z okolí Prahy, takže zátěž bude pořád stejná  </a:t>
            </a:r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4127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F9EB51-CA42-4F7F-BCA5-BCC444A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74" y="305665"/>
            <a:ext cx="9953805" cy="1325563"/>
          </a:xfrm>
        </p:spPr>
        <p:txBody>
          <a:bodyPr/>
          <a:lstStyle/>
          <a:p>
            <a:r>
              <a:rPr lang="cs-CZ" b="1" dirty="0"/>
              <a:t>Shrnutí - </a:t>
            </a:r>
            <a:r>
              <a:rPr lang="cs-CZ" b="1" dirty="0" err="1"/>
              <a:t>Lokalizmus</a:t>
            </a:r>
            <a:r>
              <a:rPr lang="cs-CZ" b="1" dirty="0"/>
              <a:t> jako orientující hodnota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575F68-D6D9-4016-BDBC-F05864D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678688"/>
            <a:ext cx="11150015" cy="494774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Zhruba třetina lidí nevyužívá ani sportovní ani kulturní nabídky ve své městské části</a:t>
            </a:r>
            <a:r>
              <a:rPr lang="cs-CZ" sz="2000" b="1" dirty="0"/>
              <a:t> 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Tito lidé také méně jezdí za kulturou mimo svou MČ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Jsou to obecně lidé starší a celkově méně aktivní a také lidé bez partnera 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Nejsou rozdíly mezi muži a ženami nebo finančním zabezpečením </a:t>
            </a:r>
          </a:p>
          <a:p>
            <a:pPr lvl="1"/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832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F9EB51-CA42-4F7F-BCA5-BCC444A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16" y="305665"/>
            <a:ext cx="9903564" cy="1325563"/>
          </a:xfrm>
        </p:spPr>
        <p:txBody>
          <a:bodyPr/>
          <a:lstStyle/>
          <a:p>
            <a:r>
              <a:rPr lang="cs-CZ" b="1" dirty="0"/>
              <a:t>Shrnutí – městský prostor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575F68-D6D9-4016-BDBC-F05864D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53" y="1678688"/>
            <a:ext cx="10470382" cy="494774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Bezbariérovost je v Praze hodnocena zhruba na 60 %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na 50 % je hodnocena doprava pro seniory s postižením 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Otázka bezpečnosti seniorů má také rezervy – její hodnocení se pohybuje kolem 60 % </a:t>
            </a:r>
          </a:p>
          <a:p>
            <a:endParaRPr lang="cs-CZ" sz="2000" dirty="0"/>
          </a:p>
          <a:p>
            <a:r>
              <a:rPr lang="cs-CZ" sz="2000" b="1" dirty="0"/>
              <a:t>Nicméně drtivá většina cílové populace (bez ohledu na věk) se pohybuje po celé Praze</a:t>
            </a:r>
            <a:r>
              <a:rPr lang="cs-CZ" sz="2000" dirty="0"/>
              <a:t>, využívá metro i pozemní veřejnou dopravu </a:t>
            </a:r>
          </a:p>
          <a:p>
            <a:pPr lvl="1"/>
            <a:r>
              <a:rPr lang="cs-CZ" sz="1800" b="1" dirty="0"/>
              <a:t>Je naprosto standardní jezdit za lékaři, návštěvami, kulturou atd. do jiných městských částí, evidentně dojíždění nepůsobí jako zásadní bariéra</a:t>
            </a:r>
            <a:r>
              <a:rPr lang="cs-CZ" sz="18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907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F9EB51-CA42-4F7F-BCA5-BCC444A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16" y="305665"/>
            <a:ext cx="9903564" cy="1325563"/>
          </a:xfrm>
        </p:spPr>
        <p:txBody>
          <a:bodyPr/>
          <a:lstStyle/>
          <a:p>
            <a:r>
              <a:rPr lang="cs-CZ" b="1" dirty="0"/>
              <a:t>Shrnutí – chudoba, sociální příspěvky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575F68-D6D9-4016-BDBC-F05864D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55" y="1678688"/>
            <a:ext cx="10570866" cy="4947743"/>
          </a:xfrm>
        </p:spPr>
        <p:txBody>
          <a:bodyPr>
            <a:normAutofit lnSpcReduction="10000"/>
          </a:bodyPr>
          <a:lstStyle/>
          <a:p>
            <a:r>
              <a:rPr lang="cs-CZ" sz="2200" b="1" dirty="0"/>
              <a:t>4 % respondentů </a:t>
            </a:r>
            <a:r>
              <a:rPr lang="cs-CZ" sz="2200" dirty="0"/>
              <a:t>bez ohledu na věk se cítila v posledním měsíci </a:t>
            </a:r>
            <a:r>
              <a:rPr lang="cs-CZ" sz="2200" b="1" dirty="0"/>
              <a:t>často ve finanční tísni </a:t>
            </a:r>
            <a:br>
              <a:rPr lang="cs-CZ" sz="2200" b="1" dirty="0"/>
            </a:br>
            <a:r>
              <a:rPr lang="cs-CZ" sz="2200" dirty="0"/>
              <a:t>a dalších 25 % ale takový pocit občas také zažívá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cílové populace se považuje za špatně finančně zajištěné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dirty="0"/>
              <a:t>– trochu více to vnímají mladší respondenti</a:t>
            </a:r>
          </a:p>
          <a:p>
            <a:r>
              <a:rPr lang="cs-CZ" sz="2200" b="1" dirty="0"/>
              <a:t>Zhruba 2 % populace 50+ let deklaruje využívání sociálních dávek </a:t>
            </a:r>
          </a:p>
          <a:p>
            <a:pPr lvl="1"/>
            <a:r>
              <a:rPr lang="cs-CZ" sz="1800" dirty="0"/>
              <a:t>Obecně se </a:t>
            </a:r>
            <a:r>
              <a:rPr lang="cs-CZ" sz="1800" b="1" dirty="0"/>
              <a:t>chudoba týká častěji žen, lidí, kteří žijí sami a nemají vlastní byt </a:t>
            </a:r>
            <a:r>
              <a:rPr lang="cs-CZ" sz="1800" dirty="0"/>
              <a:t>(bydlí v pronájmu)</a:t>
            </a:r>
          </a:p>
          <a:p>
            <a:pPr lvl="1"/>
            <a:r>
              <a:rPr lang="cs-CZ" sz="1800" dirty="0"/>
              <a:t>Tito lidé se výrazně častěji vyskytují </a:t>
            </a:r>
            <a:r>
              <a:rPr lang="cs-CZ" sz="1800" b="1" dirty="0"/>
              <a:t>v segmentu „nemocný, frustrovaný“ </a:t>
            </a:r>
            <a:r>
              <a:rPr lang="cs-CZ" sz="1800" dirty="0"/>
              <a:t>(tvoří 40 %)</a:t>
            </a:r>
          </a:p>
          <a:p>
            <a:pPr lvl="1"/>
            <a:endParaRPr lang="cs-CZ" sz="1800" dirty="0"/>
          </a:p>
          <a:p>
            <a:r>
              <a:rPr lang="cs-CZ" sz="2000" dirty="0"/>
              <a:t>Nejvíce obav </a:t>
            </a:r>
            <a:r>
              <a:rPr lang="cs-CZ" sz="2000" b="1" dirty="0"/>
              <a:t>u </a:t>
            </a:r>
            <a:r>
              <a:rPr lang="cs-CZ" sz="2000" b="1" dirty="0" err="1"/>
              <a:t>předseniorské</a:t>
            </a:r>
            <a:r>
              <a:rPr lang="cs-CZ" sz="2000" b="1" dirty="0"/>
              <a:t> generace </a:t>
            </a:r>
            <a:r>
              <a:rPr lang="cs-CZ" sz="2000" dirty="0"/>
              <a:t>plyne z představ o důchodu: </a:t>
            </a:r>
          </a:p>
          <a:p>
            <a:pPr lvl="1"/>
            <a:r>
              <a:rPr lang="cs-CZ" sz="2000" dirty="0"/>
              <a:t>polovina se obává o nedostatek financí a z toho plynoucí nemožnosti dovolit si sociální služby</a:t>
            </a:r>
          </a:p>
          <a:p>
            <a:pPr lvl="1"/>
            <a:r>
              <a:rPr lang="cs-CZ" sz="2000" dirty="0"/>
              <a:t>čtvrtina se obává, že v důchodu finančně nezvládne v Praze žít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r>
              <a:rPr lang="cs-CZ" sz="1800" b="1" dirty="0">
                <a:solidFill>
                  <a:srgbClr val="990000"/>
                </a:solidFill>
              </a:rPr>
              <a:t>Projekce na obyvatelstvo Prahy: </a:t>
            </a:r>
          </a:p>
          <a:p>
            <a:pPr lvl="1"/>
            <a:r>
              <a:rPr lang="cs-CZ" sz="1800" dirty="0">
                <a:solidFill>
                  <a:srgbClr val="990000"/>
                </a:solidFill>
              </a:rPr>
              <a:t>cca 40 tisíc lidí se cítí špatně finančně zajištěných</a:t>
            </a:r>
          </a:p>
          <a:p>
            <a:pPr lvl="1"/>
            <a:r>
              <a:rPr lang="cs-CZ" sz="1800" dirty="0">
                <a:solidFill>
                  <a:srgbClr val="990000"/>
                </a:solidFill>
              </a:rPr>
              <a:t>Cca 9 tisíc lidí pobírá nějakou formu sociálních dávek </a:t>
            </a:r>
          </a:p>
          <a:p>
            <a:pPr lvl="1"/>
            <a:endParaRPr lang="cs-CZ" sz="18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2179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F9EB51-CA42-4F7F-BCA5-BCC444A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64" y="305665"/>
            <a:ext cx="9893515" cy="1325563"/>
          </a:xfrm>
        </p:spPr>
        <p:txBody>
          <a:bodyPr/>
          <a:lstStyle/>
          <a:p>
            <a:r>
              <a:rPr lang="cs-CZ" b="1" dirty="0"/>
              <a:t>Shrnutí – osamělost, 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575F68-D6D9-4016-BDBC-F05864D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64" y="1678688"/>
            <a:ext cx="10530673" cy="494774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Zhruba třetina cílové skupiny žije sama v domácnosti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6 % populace není téměř v kontaktu </a:t>
            </a:r>
            <a:r>
              <a:rPr lang="cs-CZ" sz="2400" dirty="0"/>
              <a:t>se svými příbuznými </a:t>
            </a:r>
          </a:p>
          <a:p>
            <a:r>
              <a:rPr lang="cs-CZ" sz="2400" b="1" dirty="0"/>
              <a:t>4 % lidí se cítily v posledním měsíci často osaměle</a:t>
            </a:r>
            <a:r>
              <a:rPr lang="cs-CZ" sz="2400" dirty="0"/>
              <a:t>, dalších 22 % zažívá takový pocit občas – tento pocit se zdvojnásobuje u lidí, kteří žijí sami </a:t>
            </a:r>
          </a:p>
          <a:p>
            <a:pPr marL="457200" lvl="1" indent="0">
              <a:buNone/>
            </a:pPr>
            <a:endParaRPr lang="cs-CZ" sz="1800" b="1" dirty="0">
              <a:solidFill>
                <a:srgbClr val="990000"/>
              </a:solidFill>
            </a:endParaRPr>
          </a:p>
          <a:p>
            <a:pPr marL="457200" lvl="1" indent="0">
              <a:buNone/>
            </a:pPr>
            <a:r>
              <a:rPr lang="cs-CZ" sz="1800" b="1" dirty="0">
                <a:solidFill>
                  <a:srgbClr val="990000"/>
                </a:solidFill>
              </a:rPr>
              <a:t>Projekce na obyvatelstvo Prahy: </a:t>
            </a:r>
          </a:p>
          <a:p>
            <a:pPr lvl="1"/>
            <a:r>
              <a:rPr lang="cs-CZ" sz="1800" dirty="0">
                <a:solidFill>
                  <a:srgbClr val="990000"/>
                </a:solidFill>
              </a:rPr>
              <a:t>Zhruba 18 tisíc lidí se cítí velmi osaměle, s velkou pravděpodobností nejsou ani v kontaktu se svými příbuznými nebo známými </a:t>
            </a:r>
          </a:p>
          <a:p>
            <a:pPr lvl="1"/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391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F9EB51-CA42-4F7F-BCA5-BCC444A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64" y="305665"/>
            <a:ext cx="9893515" cy="1325563"/>
          </a:xfrm>
        </p:spPr>
        <p:txBody>
          <a:bodyPr>
            <a:normAutofit/>
          </a:bodyPr>
          <a:lstStyle/>
          <a:p>
            <a:r>
              <a:rPr lang="cs-CZ" b="1" dirty="0"/>
              <a:t>Shrnutí - místní služby sociální a zdravotní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575F68-D6D9-4016-BDBC-F05864D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96" y="1678688"/>
            <a:ext cx="10756059" cy="4947743"/>
          </a:xfrm>
        </p:spPr>
        <p:txBody>
          <a:bodyPr>
            <a:normAutofit/>
          </a:bodyPr>
          <a:lstStyle/>
          <a:p>
            <a:r>
              <a:rPr lang="cs-CZ" sz="2000" b="1" dirty="0"/>
              <a:t>Dostupnost kvalitní zdravotní péče pro seniory je hodnocena na </a:t>
            </a:r>
            <a:r>
              <a:rPr lang="cs-CZ" b="1" dirty="0"/>
              <a:t>70 %</a:t>
            </a:r>
            <a:r>
              <a:rPr lang="cs-CZ" sz="2000" b="1" dirty="0"/>
              <a:t> </a:t>
            </a:r>
          </a:p>
          <a:p>
            <a:r>
              <a:rPr lang="cs-CZ" sz="2400" dirty="0"/>
              <a:t>Zhruba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cílové populace využívá terénní péči pro seniory </a:t>
            </a:r>
            <a:r>
              <a:rPr lang="cs-CZ" sz="2400" dirty="0"/>
              <a:t>a/nebo nějakou formu poradenství pro seniory (ať už pro sebe nebo pro své blízké)</a:t>
            </a:r>
          </a:p>
          <a:p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POLOVINA cílové skupiny navštěvuje pravidelně praktického lékaře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cs-CZ" sz="2000" dirty="0"/>
              <a:t>Týká se to mladších i starších respondentů, žen i mužů, vliv nemá ani vzdělání nebo pocitová segmentace </a:t>
            </a:r>
          </a:p>
          <a:p>
            <a:r>
              <a:rPr lang="cs-CZ" sz="2000" dirty="0"/>
              <a:t>Zhruba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</a:t>
            </a:r>
            <a:r>
              <a:rPr lang="cs-CZ" sz="2000" b="1" dirty="0"/>
              <a:t> populace deklaruje</a:t>
            </a:r>
            <a:r>
              <a:rPr lang="cs-CZ" sz="2000" dirty="0"/>
              <a:t>, že využívá (i nepravidelně) nějakou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psychologickou pomoc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990000"/>
                </a:solidFill>
              </a:rPr>
              <a:t>Projekce na obyvatelstvo Prahy: </a:t>
            </a:r>
          </a:p>
          <a:p>
            <a:pPr marL="285750" indent="-285750"/>
            <a:r>
              <a:rPr lang="cs-CZ" sz="2000" dirty="0">
                <a:solidFill>
                  <a:srgbClr val="990000"/>
                </a:solidFill>
              </a:rPr>
              <a:t>Zhruba 40 tisíc domácností využívá nějaké formy terénní péče pro seniory případně poradenství </a:t>
            </a:r>
          </a:p>
          <a:p>
            <a:pPr marL="285750" indent="-285750"/>
            <a:r>
              <a:rPr lang="cs-CZ" sz="2000" dirty="0">
                <a:solidFill>
                  <a:srgbClr val="990000"/>
                </a:solidFill>
              </a:rPr>
              <a:t>Zhruba 60 tisíc osob využívá (nebo potřebuje) určitou psychologickou pomoc </a:t>
            </a:r>
          </a:p>
          <a:p>
            <a:pPr lvl="1"/>
            <a:endParaRPr lang="cs-CZ" sz="2400" dirty="0">
              <a:solidFill>
                <a:srgbClr val="990000"/>
              </a:solidFill>
            </a:endParaRPr>
          </a:p>
          <a:p>
            <a:pPr marL="457200" lvl="1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5036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8E18B2E-61CE-4D0B-BA4D-10548257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34" y="305665"/>
            <a:ext cx="9861446" cy="1325563"/>
          </a:xfrm>
        </p:spPr>
        <p:txBody>
          <a:bodyPr/>
          <a:lstStyle/>
          <a:p>
            <a:r>
              <a:rPr lang="cs-CZ" b="1" dirty="0"/>
              <a:t>Velikost populace 50 – 79 let Praha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2548AB9C-53AC-4EB9-A365-3699557F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4" y="1678688"/>
            <a:ext cx="11138043" cy="4947743"/>
          </a:xfrm>
        </p:spPr>
        <p:txBody>
          <a:bodyPr>
            <a:normAutofit/>
          </a:bodyPr>
          <a:lstStyle/>
          <a:p>
            <a:r>
              <a:rPr lang="cs-CZ" sz="3200" dirty="0"/>
              <a:t>Cca 420 tisíc osob tj. 32 % celé populace Prahy</a:t>
            </a:r>
          </a:p>
          <a:p>
            <a:r>
              <a:rPr lang="cs-CZ" sz="3200" dirty="0"/>
              <a:t>46 % mužů, 54 % žen</a:t>
            </a:r>
          </a:p>
          <a:p>
            <a:r>
              <a:rPr lang="cs-CZ" sz="3200" dirty="0" err="1"/>
              <a:t>předseniorská</a:t>
            </a:r>
            <a:r>
              <a:rPr lang="cs-CZ" sz="3200" dirty="0"/>
              <a:t> populace (50 – 64 let) tvoří zhruba 53 %</a:t>
            </a:r>
          </a:p>
          <a:p>
            <a:endParaRPr lang="cs-CZ" sz="3200" dirty="0"/>
          </a:p>
          <a:p>
            <a:r>
              <a:rPr lang="cs-CZ" sz="2000" i="1" dirty="0"/>
              <a:t>Údaje z 31. 12. 2020, zdroj ČSÚ</a:t>
            </a:r>
            <a:endParaRPr lang="cs-CZ" sz="1800" i="1" dirty="0"/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618103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F9EB51-CA42-4F7F-BCA5-BCC444A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64" y="161687"/>
            <a:ext cx="9893515" cy="1325563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+mn-lt"/>
              </a:rPr>
              <a:t>Shrnutí - možnost aktivního života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– spolky, dobrovolnictví, vzdělávání, sport, kultura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575F68-D6D9-4016-BDBC-F05864D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64" y="1487250"/>
            <a:ext cx="11089725" cy="5370750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Cílová skupina má </a:t>
            </a:r>
            <a:r>
              <a:rPr lang="cs-CZ" sz="2000" b="1" u="sng" dirty="0"/>
              <a:t>3 nejčastější aktivity (zhruba třetinový podíl)</a:t>
            </a:r>
            <a:r>
              <a:rPr lang="cs-CZ" sz="2000" b="1" dirty="0"/>
              <a:t>: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Setkání s přáteli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Péče o zvíře (pes, kočka atd.) </a:t>
            </a:r>
          </a:p>
          <a:p>
            <a:r>
              <a:rPr lang="cs-CZ" sz="2000" b="1" dirty="0"/>
              <a:t>Další zásadní typ aktivit (zhruba čtvrtinový podíl) je 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péče</a:t>
            </a:r>
            <a:r>
              <a:rPr lang="cs-CZ" sz="2000" b="1" dirty="0"/>
              <a:t> </a:t>
            </a:r>
            <a:r>
              <a:rPr lang="cs-CZ" sz="2000" dirty="0"/>
              <a:t>– buď o vnoučata nebo o jiného člena rodiny </a:t>
            </a:r>
          </a:p>
          <a:p>
            <a:r>
              <a:rPr lang="cs-CZ" sz="2000" b="1" dirty="0"/>
              <a:t>Zhruba třetina lidí má k dispozici rekreační bydlení</a:t>
            </a:r>
            <a:r>
              <a:rPr lang="cs-CZ" sz="2000" dirty="0"/>
              <a:t> (a tím také aktivity s tím spojené – chalupaření / chataření, zahradu atd.)</a:t>
            </a:r>
          </a:p>
          <a:p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Naprosto neaktivních lidí je zhruba 14 % </a:t>
            </a:r>
          </a:p>
          <a:p>
            <a:pPr lvl="1"/>
            <a:r>
              <a:rPr lang="cs-CZ" sz="1900" dirty="0"/>
              <a:t>Zhruba 10 % populace využívá pravidelně nabídku městské části v oblasti kultury, komunity</a:t>
            </a:r>
          </a:p>
          <a:p>
            <a:pPr lvl="1"/>
            <a:r>
              <a:rPr lang="cs-CZ" sz="1900" dirty="0"/>
              <a:t>Místní nabídky sportovních / rekreačních aktivit  využívá pravidelně až 17 % lidí </a:t>
            </a:r>
          </a:p>
          <a:p>
            <a:pPr lvl="1"/>
            <a:r>
              <a:rPr lang="cs-CZ" sz="1900" dirty="0"/>
              <a:t>Zhruba 10 % populace je velmi aktivní ve spolcích a podobných organizacích, 3 % se pravidelně věnují dobrovolnictví </a:t>
            </a:r>
          </a:p>
          <a:p>
            <a:pPr lvl="1"/>
            <a:endParaRPr lang="cs-CZ" sz="1600" dirty="0"/>
          </a:p>
          <a:p>
            <a:pPr marL="0" indent="0">
              <a:buNone/>
            </a:pPr>
            <a:r>
              <a:rPr lang="cs-CZ" sz="2200" b="1" dirty="0">
                <a:solidFill>
                  <a:srgbClr val="990000"/>
                </a:solidFill>
              </a:rPr>
              <a:t>Projekce na obyvatelstvo Prahy: </a:t>
            </a:r>
          </a:p>
          <a:p>
            <a:pPr marL="285750" indent="-285750"/>
            <a:r>
              <a:rPr lang="cs-CZ" sz="2200" dirty="0">
                <a:solidFill>
                  <a:srgbClr val="990000"/>
                </a:solidFill>
              </a:rPr>
              <a:t>Zhruba 40 tisíc lidí se pravidelně účastní spolkové činnosti </a:t>
            </a:r>
          </a:p>
          <a:p>
            <a:pPr marL="285750" indent="-285750"/>
            <a:r>
              <a:rPr lang="cs-CZ" sz="2200" dirty="0">
                <a:solidFill>
                  <a:srgbClr val="990000"/>
                </a:solidFill>
              </a:rPr>
              <a:t>Zhruba 12 tisíc lidí se věnuje dobrovolnictví a podobný počet je součástí náboženských organizací  </a:t>
            </a:r>
          </a:p>
          <a:p>
            <a:pPr marL="0" indent="0">
              <a:buNone/>
            </a:pPr>
            <a:endParaRPr lang="cs-CZ" sz="2000" dirty="0"/>
          </a:p>
          <a:p>
            <a:pPr lvl="1"/>
            <a:endParaRPr lang="cs-CZ" sz="2000" dirty="0"/>
          </a:p>
          <a:p>
            <a:endParaRPr lang="cs-CZ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089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930C359E-5C55-43F6-85B2-FDB371D5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Počty respondentů </a:t>
            </a:r>
            <a:br>
              <a:rPr lang="cs-CZ" b="1" dirty="0"/>
            </a:br>
            <a:r>
              <a:rPr lang="cs-CZ" b="1" dirty="0"/>
              <a:t>v jednotlivých MČ</a:t>
            </a: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xmlns="" id="{B710F857-C2F0-4B3D-9E57-3C1C50944BD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xmlns="" id="{16DDED4D-2C0B-4AC8-919C-353CAD23B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Sběru dat se zúčastnili respondenti </a:t>
            </a:r>
            <a:br>
              <a:rPr lang="cs-CZ" dirty="0"/>
            </a:br>
            <a:r>
              <a:rPr lang="cs-CZ" dirty="0"/>
              <a:t>ze všech MČ Prahy, nejméně zastoupené </a:t>
            </a:r>
            <a:br>
              <a:rPr lang="cs-CZ" dirty="0"/>
            </a:br>
            <a:r>
              <a:rPr lang="cs-CZ" dirty="0"/>
              <a:t>byly MČ v centru Prahy, protože je tam </a:t>
            </a:r>
            <a:br>
              <a:rPr lang="cs-CZ" dirty="0"/>
            </a:br>
            <a:r>
              <a:rPr lang="cs-CZ" dirty="0"/>
              <a:t>několik bariér: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Relativně nízký počet stálých obyvatel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Dražší byty = vyšší třída = nižší ochota účastnit se výzkumů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EE18B2B-3E7E-4CD8-9F55-77B92C3ED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09"/>
          <a:stretch/>
        </p:blipFill>
        <p:spPr>
          <a:xfrm>
            <a:off x="4444780" y="893379"/>
            <a:ext cx="7821887" cy="57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42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DAF5DF-5BD4-4156-A41F-7C19C6FA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18" y="370477"/>
            <a:ext cx="9967487" cy="1325563"/>
          </a:xfrm>
        </p:spPr>
        <p:txBody>
          <a:bodyPr/>
          <a:lstStyle/>
          <a:p>
            <a:r>
              <a:rPr lang="cs-CZ" b="1" dirty="0"/>
              <a:t>Struktura respondentů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xmlns="" id="{621B6E71-4EE8-4168-849A-A9AE6F434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4448409"/>
              </p:ext>
            </p:extLst>
          </p:nvPr>
        </p:nvGraphicFramePr>
        <p:xfrm>
          <a:off x="833118" y="1405150"/>
          <a:ext cx="3952891" cy="212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Zástupný obsah 8">
            <a:extLst>
              <a:ext uri="{FF2B5EF4-FFF2-40B4-BE49-F238E27FC236}">
                <a16:creationId xmlns:a16="http://schemas.microsoft.com/office/drawing/2014/main" xmlns="" id="{5DC3349B-F2A4-49FC-87DD-E8D58E3F9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8192522"/>
              </p:ext>
            </p:extLst>
          </p:nvPr>
        </p:nvGraphicFramePr>
        <p:xfrm>
          <a:off x="4917943" y="1461693"/>
          <a:ext cx="3524250" cy="212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Zástupný obsah 8">
            <a:extLst>
              <a:ext uri="{FF2B5EF4-FFF2-40B4-BE49-F238E27FC236}">
                <a16:creationId xmlns:a16="http://schemas.microsoft.com/office/drawing/2014/main" xmlns="" id="{CDDF671A-F0BA-463C-91B6-A23371BEE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2574236"/>
              </p:ext>
            </p:extLst>
          </p:nvPr>
        </p:nvGraphicFramePr>
        <p:xfrm>
          <a:off x="833118" y="3648173"/>
          <a:ext cx="3952891" cy="246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Zástupný obsah 8">
            <a:extLst>
              <a:ext uri="{FF2B5EF4-FFF2-40B4-BE49-F238E27FC236}">
                <a16:creationId xmlns:a16="http://schemas.microsoft.com/office/drawing/2014/main" xmlns="" id="{4CFD9C3F-4EC2-4546-98BB-36BBCD2D6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0520300"/>
              </p:ext>
            </p:extLst>
          </p:nvPr>
        </p:nvGraphicFramePr>
        <p:xfrm>
          <a:off x="4902441" y="3662364"/>
          <a:ext cx="3524250" cy="246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9F7EFF3-C2A2-44AF-8ED9-031D5AC739E3}"/>
              </a:ext>
            </a:extLst>
          </p:cNvPr>
          <p:cNvSpPr txBox="1"/>
          <p:nvPr/>
        </p:nvSpPr>
        <p:spPr>
          <a:xfrm>
            <a:off x="8666479" y="1461693"/>
            <a:ext cx="3316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Data nebyla vážena.</a:t>
            </a:r>
          </a:p>
          <a:p>
            <a:r>
              <a:rPr lang="cs-CZ" sz="1600" b="1" dirty="0"/>
              <a:t>Odmítání mužů zúčastnit se výzkumu bylo zhruba dvojnásobné než u žen. </a:t>
            </a:r>
          </a:p>
          <a:p>
            <a:endParaRPr lang="cs-CZ" sz="1600" b="1" dirty="0"/>
          </a:p>
          <a:p>
            <a:endParaRPr lang="cs-CZ" sz="1600" dirty="0"/>
          </a:p>
          <a:p>
            <a:r>
              <a:rPr lang="cs-CZ" sz="1600" dirty="0"/>
              <a:t>Věková struktura je rovnoměrně rozložená, a to na základě kvótního výběru.</a:t>
            </a:r>
          </a:p>
          <a:p>
            <a:endParaRPr lang="cs-CZ" sz="1600" dirty="0"/>
          </a:p>
          <a:p>
            <a:r>
              <a:rPr lang="cs-CZ" sz="1600" dirty="0"/>
              <a:t>Převládají ženy (62 %), v rámci sociálního statusu nejčastěji zase převládají lidé, co jsou zaměstnaní (nebo podnikají) – 58 %.   </a:t>
            </a:r>
          </a:p>
          <a:p>
            <a:endParaRPr lang="cs-CZ" sz="1600" dirty="0"/>
          </a:p>
          <a:p>
            <a:r>
              <a:rPr lang="cs-CZ" sz="1600" dirty="0"/>
              <a:t>Polovinu respondentů tvoří lidé </a:t>
            </a:r>
          </a:p>
          <a:p>
            <a:r>
              <a:rPr lang="cs-CZ" sz="1600" dirty="0"/>
              <a:t>s maturitou jako nejvyšším dosaženým vzděláním.</a:t>
            </a:r>
          </a:p>
          <a:p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AB93AAD-F66F-413D-ACD0-29D267B80C0E}"/>
              </a:ext>
            </a:extLst>
          </p:cNvPr>
          <p:cNvSpPr txBox="1"/>
          <p:nvPr/>
        </p:nvSpPr>
        <p:spPr>
          <a:xfrm>
            <a:off x="499620" y="6489887"/>
            <a:ext cx="8273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</p:spTree>
    <p:extLst>
      <p:ext uri="{BB962C8B-B14F-4D97-AF65-F5344CB8AC3E}">
        <p14:creationId xmlns:p14="http://schemas.microsoft.com/office/powerpoint/2010/main" xmlns="" val="82224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07FCF7-F9CE-4698-A0EC-7B849B78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6" y="305665"/>
            <a:ext cx="9918694" cy="1325563"/>
          </a:xfrm>
        </p:spPr>
        <p:txBody>
          <a:bodyPr/>
          <a:lstStyle/>
          <a:p>
            <a:r>
              <a:rPr lang="cs-CZ" b="1" dirty="0"/>
              <a:t>Bydlení</a:t>
            </a:r>
          </a:p>
        </p:txBody>
      </p:sp>
      <p:graphicFrame>
        <p:nvGraphicFramePr>
          <p:cNvPr id="4" name="Zástupný obsah 8">
            <a:extLst>
              <a:ext uri="{FF2B5EF4-FFF2-40B4-BE49-F238E27FC236}">
                <a16:creationId xmlns:a16="http://schemas.microsoft.com/office/drawing/2014/main" xmlns="" id="{426ECBC5-BB0D-4028-BA5B-9020FC08A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4568310"/>
              </p:ext>
            </p:extLst>
          </p:nvPr>
        </p:nvGraphicFramePr>
        <p:xfrm>
          <a:off x="798786" y="1631228"/>
          <a:ext cx="5087007" cy="140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Zástupný obsah 8">
            <a:extLst>
              <a:ext uri="{FF2B5EF4-FFF2-40B4-BE49-F238E27FC236}">
                <a16:creationId xmlns:a16="http://schemas.microsoft.com/office/drawing/2014/main" xmlns="" id="{10ECDC49-4200-4810-85A1-F15906C40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9617007"/>
              </p:ext>
            </p:extLst>
          </p:nvPr>
        </p:nvGraphicFramePr>
        <p:xfrm>
          <a:off x="6676819" y="4579088"/>
          <a:ext cx="1812002" cy="176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Zástupný obsah 8">
            <a:extLst>
              <a:ext uri="{FF2B5EF4-FFF2-40B4-BE49-F238E27FC236}">
                <a16:creationId xmlns:a16="http://schemas.microsoft.com/office/drawing/2014/main" xmlns="" id="{DEFDD379-BF42-4CB2-ABBA-563788497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0060959"/>
              </p:ext>
            </p:extLst>
          </p:nvPr>
        </p:nvGraphicFramePr>
        <p:xfrm>
          <a:off x="4834759" y="3144478"/>
          <a:ext cx="3654062" cy="132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Zástupný obsah 8">
            <a:extLst>
              <a:ext uri="{FF2B5EF4-FFF2-40B4-BE49-F238E27FC236}">
                <a16:creationId xmlns:a16="http://schemas.microsoft.com/office/drawing/2014/main" xmlns="" id="{EA04F6BE-A07C-4385-AF22-4D76FB725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3413596"/>
              </p:ext>
            </p:extLst>
          </p:nvPr>
        </p:nvGraphicFramePr>
        <p:xfrm>
          <a:off x="798785" y="3144479"/>
          <a:ext cx="3930869" cy="132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Zástupný obsah 8">
            <a:extLst>
              <a:ext uri="{FF2B5EF4-FFF2-40B4-BE49-F238E27FC236}">
                <a16:creationId xmlns:a16="http://schemas.microsoft.com/office/drawing/2014/main" xmlns="" id="{16C49E37-3B48-4D0B-AE61-1E14D1A0E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4319350"/>
              </p:ext>
            </p:extLst>
          </p:nvPr>
        </p:nvGraphicFramePr>
        <p:xfrm>
          <a:off x="6008011" y="1631228"/>
          <a:ext cx="2480810" cy="140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9D6F1B9C-7D47-4B88-8F1F-8C1982B4723E}"/>
              </a:ext>
            </a:extLst>
          </p:cNvPr>
          <p:cNvSpPr txBox="1"/>
          <p:nvPr/>
        </p:nvSpPr>
        <p:spPr>
          <a:xfrm>
            <a:off x="8729742" y="1631228"/>
            <a:ext cx="31020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Městské části byly rozděleny podle strat na tři části – </a:t>
            </a:r>
            <a:r>
              <a:rPr lang="cs-CZ" sz="1600" b="1" dirty="0"/>
              <a:t>centrum, vnitřní okraj </a:t>
            </a:r>
            <a:r>
              <a:rPr lang="cs-CZ" sz="1600" dirty="0"/>
              <a:t>a</a:t>
            </a:r>
            <a:r>
              <a:rPr lang="cs-CZ" sz="1600" b="1" dirty="0"/>
              <a:t> vnější okraj Prahy</a:t>
            </a:r>
            <a:r>
              <a:rPr lang="cs-CZ" sz="1600" dirty="0"/>
              <a:t>.</a:t>
            </a:r>
          </a:p>
          <a:p>
            <a:endParaRPr lang="cs-CZ" sz="1600" dirty="0"/>
          </a:p>
          <a:p>
            <a:r>
              <a:rPr lang="cs-CZ" sz="1600" b="1" dirty="0"/>
              <a:t>Nad 70 % lidí žije s někým</a:t>
            </a:r>
            <a:r>
              <a:rPr lang="cs-CZ" sz="1600" dirty="0"/>
              <a:t>, obdobně </a:t>
            </a:r>
            <a:r>
              <a:rPr lang="cs-CZ" sz="1600" b="1" dirty="0"/>
              <a:t>až 74 % lidí žije ve vlastním bytě nebo domě</a:t>
            </a:r>
            <a:r>
              <a:rPr lang="cs-CZ" sz="1600" dirty="0"/>
              <a:t>.</a:t>
            </a:r>
          </a:p>
          <a:p>
            <a:endParaRPr lang="cs-CZ" sz="1600" dirty="0"/>
          </a:p>
          <a:p>
            <a:r>
              <a:rPr lang="cs-CZ" sz="1600" b="1" dirty="0"/>
              <a:t>Více než 50 % </a:t>
            </a:r>
            <a:r>
              <a:rPr lang="cs-CZ" sz="1600" dirty="0"/>
              <a:t>žije v nemovitosti </a:t>
            </a:r>
            <a:br>
              <a:rPr lang="cs-CZ" sz="1600" dirty="0"/>
            </a:br>
            <a:r>
              <a:rPr lang="cs-CZ" sz="1600" b="1" dirty="0"/>
              <a:t>o prostoru větším než 71 m²</a:t>
            </a:r>
            <a:r>
              <a:rPr lang="cs-CZ" sz="1600" dirty="0"/>
              <a:t>.</a:t>
            </a:r>
          </a:p>
          <a:p>
            <a:endParaRPr lang="cs-CZ" sz="1600" dirty="0"/>
          </a:p>
          <a:p>
            <a:r>
              <a:rPr lang="cs-CZ" sz="1600" b="1" dirty="0"/>
              <a:t>Rekreační bydlení </a:t>
            </a:r>
            <a:r>
              <a:rPr lang="cs-CZ" sz="1600" dirty="0"/>
              <a:t>(chatu nebo chalupu) </a:t>
            </a:r>
            <a:r>
              <a:rPr lang="cs-CZ" sz="1600" b="1" dirty="0"/>
              <a:t>využívá 37 % lidí</a:t>
            </a:r>
            <a:r>
              <a:rPr lang="cs-CZ" sz="1600" dirty="0"/>
              <a:t>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31F2982D-FDFD-4B52-AFDC-35C484294DCE}"/>
              </a:ext>
            </a:extLst>
          </p:cNvPr>
          <p:cNvSpPr txBox="1"/>
          <p:nvPr/>
        </p:nvSpPr>
        <p:spPr>
          <a:xfrm>
            <a:off x="6457361" y="1857039"/>
            <a:ext cx="575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71%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D5C94EC-B0E6-4083-B6A3-A2F2AD575914}"/>
              </a:ext>
            </a:extLst>
          </p:cNvPr>
          <p:cNvSpPr txBox="1"/>
          <p:nvPr/>
        </p:nvSpPr>
        <p:spPr>
          <a:xfrm>
            <a:off x="1024038" y="3385914"/>
            <a:ext cx="575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74%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37609E07-0518-48D6-9A92-9E392A2A9072}"/>
              </a:ext>
            </a:extLst>
          </p:cNvPr>
          <p:cNvSpPr txBox="1"/>
          <p:nvPr/>
        </p:nvSpPr>
        <p:spPr>
          <a:xfrm>
            <a:off x="285008" y="6479240"/>
            <a:ext cx="8744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graphicFrame>
        <p:nvGraphicFramePr>
          <p:cNvPr id="12" name="Zástupný obsah 8">
            <a:extLst>
              <a:ext uri="{FF2B5EF4-FFF2-40B4-BE49-F238E27FC236}">
                <a16:creationId xmlns:a16="http://schemas.microsoft.com/office/drawing/2014/main" xmlns="" id="{FB7E1101-BD81-4DB4-9CEB-2F7BDDFED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3867744"/>
              </p:ext>
            </p:extLst>
          </p:nvPr>
        </p:nvGraphicFramePr>
        <p:xfrm>
          <a:off x="798784" y="4579088"/>
          <a:ext cx="5801521" cy="176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8046EDC1-8517-4E1C-B6C9-1A7F6467640E}"/>
              </a:ext>
            </a:extLst>
          </p:cNvPr>
          <p:cNvSpPr txBox="1"/>
          <p:nvPr/>
        </p:nvSpPr>
        <p:spPr>
          <a:xfrm>
            <a:off x="6169843" y="5176694"/>
            <a:ext cx="575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xmlns="" val="113706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19A079-C33F-4085-A835-E53D8D7C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08" y="305665"/>
            <a:ext cx="9855691" cy="1325563"/>
          </a:xfrm>
        </p:spPr>
        <p:txBody>
          <a:bodyPr/>
          <a:lstStyle/>
          <a:p>
            <a:r>
              <a:rPr lang="cs-CZ" b="1" dirty="0"/>
              <a:t>Ekonomické postavení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A9E8D22-8692-4D56-9372-F17B293D1A25}"/>
              </a:ext>
            </a:extLst>
          </p:cNvPr>
          <p:cNvSpPr txBox="1"/>
          <p:nvPr/>
        </p:nvSpPr>
        <p:spPr>
          <a:xfrm>
            <a:off x="320281" y="6406141"/>
            <a:ext cx="817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N = 415</a:t>
            </a:r>
          </a:p>
        </p:txBody>
      </p:sp>
      <p:sp>
        <p:nvSpPr>
          <p:cNvPr id="8" name="Levá složená závorka 7">
            <a:extLst>
              <a:ext uri="{FF2B5EF4-FFF2-40B4-BE49-F238E27FC236}">
                <a16:creationId xmlns:a16="http://schemas.microsoft.com/office/drawing/2014/main" xmlns="" id="{6FA7754A-68A5-4873-8660-7B298CDDA2B0}"/>
              </a:ext>
            </a:extLst>
          </p:cNvPr>
          <p:cNvSpPr/>
          <p:nvPr/>
        </p:nvSpPr>
        <p:spPr>
          <a:xfrm rot="16200000">
            <a:off x="4796409" y="3327904"/>
            <a:ext cx="433633" cy="2267830"/>
          </a:xfrm>
          <a:prstGeom prst="leftBrace">
            <a:avLst>
              <a:gd name="adj1" fmla="val 130746"/>
              <a:gd name="adj2" fmla="val 50000"/>
            </a:avLst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D0463172-B561-4896-883F-B73CC36F3212}"/>
              </a:ext>
            </a:extLst>
          </p:cNvPr>
          <p:cNvSpPr txBox="1"/>
          <p:nvPr/>
        </p:nvSpPr>
        <p:spPr>
          <a:xfrm>
            <a:off x="3879310" y="4858160"/>
            <a:ext cx="2267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10 %</a:t>
            </a:r>
            <a:r>
              <a:rPr lang="cs-CZ" sz="1500" b="1" dirty="0"/>
              <a:t> lidí se považuje za ekonomicky </a:t>
            </a:r>
            <a:r>
              <a:rPr lang="cs-CZ" sz="1500" b="1" dirty="0">
                <a:solidFill>
                  <a:srgbClr val="C00000"/>
                </a:solidFill>
              </a:rPr>
              <a:t>NEDOSTATEČNĚ</a:t>
            </a:r>
            <a:r>
              <a:rPr lang="cs-CZ" sz="1500" b="1" dirty="0"/>
              <a:t> zajištěné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ECE11BF-7EFE-42AE-9F23-2F25E1AA7B23}"/>
              </a:ext>
            </a:extLst>
          </p:cNvPr>
          <p:cNvSpPr txBox="1"/>
          <p:nvPr/>
        </p:nvSpPr>
        <p:spPr>
          <a:xfrm>
            <a:off x="6962198" y="1459536"/>
            <a:ext cx="4623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Třetina Pražanů starších 50 let se cítí být </a:t>
            </a:r>
            <a:r>
              <a:rPr lang="cs-CZ" sz="1400" b="1" dirty="0"/>
              <a:t>ekonomicky nadprůměrně zajištěno a častěji se tak cítí muži než ženy. Nemá to souvislost s věkem nebo ekonomickou aktivitou, ale je to výraznější u lidí s vlastním bydlením.</a:t>
            </a:r>
            <a:endParaRPr lang="cs-CZ" sz="1400" dirty="0"/>
          </a:p>
          <a:p>
            <a:pPr algn="just"/>
            <a:r>
              <a:rPr lang="cs-CZ" sz="1400" dirty="0"/>
              <a:t>Vedle toho je tu skupina asi </a:t>
            </a:r>
            <a:r>
              <a:rPr lang="cs-CZ" sz="1400" b="1" dirty="0"/>
              <a:t>10 % lidí</a:t>
            </a:r>
            <a:r>
              <a:rPr lang="cs-CZ" sz="1400" dirty="0"/>
              <a:t>, kteří se cítí být </a:t>
            </a:r>
            <a:r>
              <a:rPr lang="cs-CZ" sz="1400" b="1" dirty="0"/>
              <a:t>ekonomicky nedostatečně zajištění a to jsou výrazně častěji lidé žijící v pronájmu</a:t>
            </a:r>
            <a:r>
              <a:rPr lang="cs-CZ" sz="1400" dirty="0"/>
              <a:t>. Pouze menší část z nich pobírá navíc </a:t>
            </a:r>
            <a:r>
              <a:rPr lang="cs-CZ" sz="1400" b="1" dirty="0"/>
              <a:t>sociální příspěvky</a:t>
            </a:r>
            <a:r>
              <a:rPr lang="cs-CZ" sz="1400" dirty="0"/>
              <a:t>.</a:t>
            </a: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xmlns="" id="{543E9377-9704-4DAA-A71A-0F4D57348EA7}"/>
              </a:ext>
            </a:extLst>
          </p:cNvPr>
          <p:cNvSpPr/>
          <p:nvPr/>
        </p:nvSpPr>
        <p:spPr>
          <a:xfrm rot="5400000">
            <a:off x="1278178" y="3419519"/>
            <a:ext cx="352038" cy="2267831"/>
          </a:xfrm>
          <a:prstGeom prst="rightBrace">
            <a:avLst>
              <a:gd name="adj1" fmla="val 179852"/>
              <a:gd name="adj2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90D30771-57F5-4F17-AE96-278C9590EDA7}"/>
              </a:ext>
            </a:extLst>
          </p:cNvPr>
          <p:cNvSpPr txBox="1"/>
          <p:nvPr/>
        </p:nvSpPr>
        <p:spPr>
          <a:xfrm>
            <a:off x="320281" y="4884450"/>
            <a:ext cx="2267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31 % lidí </a:t>
            </a:r>
            <a:r>
              <a:rPr lang="cs-CZ" sz="1500" b="1" dirty="0"/>
              <a:t>se považuje za ekonomicky NADPRŮMĚRNĚ zajištěné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xmlns="" id="{68FE4D12-D4B8-4FD8-8731-5A346A438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36751188"/>
              </p:ext>
            </p:extLst>
          </p:nvPr>
        </p:nvGraphicFramePr>
        <p:xfrm>
          <a:off x="6915732" y="3773870"/>
          <a:ext cx="4623445" cy="292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Šipka: dolů 13">
            <a:extLst>
              <a:ext uri="{FF2B5EF4-FFF2-40B4-BE49-F238E27FC236}">
                <a16:creationId xmlns:a16="http://schemas.microsoft.com/office/drawing/2014/main" xmlns="" id="{22F17507-8B5E-4325-A5AA-DBD9CFAFF510}"/>
              </a:ext>
            </a:extLst>
          </p:cNvPr>
          <p:cNvSpPr/>
          <p:nvPr/>
        </p:nvSpPr>
        <p:spPr>
          <a:xfrm>
            <a:off x="8762216" y="3297939"/>
            <a:ext cx="928538" cy="47593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xmlns="" id="{15694734-9312-4F36-9BD3-823FD3085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87558664"/>
              </p:ext>
            </p:extLst>
          </p:nvPr>
        </p:nvGraphicFramePr>
        <p:xfrm>
          <a:off x="-60336" y="1730182"/>
          <a:ext cx="6472030" cy="286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C0039083-0E0C-4E50-B7F0-5F5C9BD97075}"/>
              </a:ext>
            </a:extLst>
          </p:cNvPr>
          <p:cNvSpPr txBox="1"/>
          <p:nvPr/>
        </p:nvSpPr>
        <p:spPr>
          <a:xfrm>
            <a:off x="9489440" y="5669280"/>
            <a:ext cx="15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Přepočítáno na celou populaci 415 respondentů</a:t>
            </a:r>
          </a:p>
        </p:txBody>
      </p:sp>
    </p:spTree>
    <p:extLst>
      <p:ext uri="{BB962C8B-B14F-4D97-AF65-F5344CB8AC3E}">
        <p14:creationId xmlns:p14="http://schemas.microsoft.com/office/powerpoint/2010/main" xmlns="" val="13517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2" grpId="0">
        <p:bldAsOne/>
      </p:bldGraphic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4EAFB0-7A92-4546-8330-B313ED9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VZTAH K PRAZE</a:t>
            </a:r>
          </a:p>
        </p:txBody>
      </p:sp>
    </p:spTree>
    <p:extLst>
      <p:ext uri="{BB962C8B-B14F-4D97-AF65-F5344CB8AC3E}">
        <p14:creationId xmlns:p14="http://schemas.microsoft.com/office/powerpoint/2010/main" xmlns="" val="355239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9615</TotalTime>
  <Words>2991</Words>
  <Application>Microsoft Office PowerPoint</Application>
  <PresentationFormat>Vlastní</PresentationFormat>
  <Paragraphs>386</Paragraphs>
  <Slides>40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Motiv Office</vt:lpstr>
      <vt:lpstr>2_Vlastní návrh</vt:lpstr>
      <vt:lpstr>1_Vlastní návrh</vt:lpstr>
      <vt:lpstr>Vlastní návrh</vt:lpstr>
      <vt:lpstr>Snímek 1</vt:lpstr>
      <vt:lpstr>Metodologie</vt:lpstr>
      <vt:lpstr>STRUKTURA RESPONDENTŮ</vt:lpstr>
      <vt:lpstr>Velikost populace 50 – 79 let Praha</vt:lpstr>
      <vt:lpstr>Počty respondentů  v jednotlivých MČ</vt:lpstr>
      <vt:lpstr>Struktura respondentů</vt:lpstr>
      <vt:lpstr>Bydlení</vt:lpstr>
      <vt:lpstr>Ekonomické postavení</vt:lpstr>
      <vt:lpstr>VZTAH K PRAZE</vt:lpstr>
      <vt:lpstr>Praha jako domov?</vt:lpstr>
      <vt:lpstr>Život v Praze</vt:lpstr>
      <vt:lpstr>Pohyb po Praze</vt:lpstr>
      <vt:lpstr>Pohyb po Praze </vt:lpstr>
      <vt:lpstr>VOLNÝ ČAS / VYUŽÍVÁNÍ SLUŽEB</vt:lpstr>
      <vt:lpstr>Hodnocení služeb v Praze</vt:lpstr>
      <vt:lpstr>Služby zdravotní, kulturní a sportovní</vt:lpstr>
      <vt:lpstr>Oblíbené aktivity</vt:lpstr>
      <vt:lpstr>BYDLENÍ</vt:lpstr>
      <vt:lpstr>Preferované bydlení</vt:lpstr>
      <vt:lpstr>Bydlení v blízkosti původního bydliště</vt:lpstr>
      <vt:lpstr>Stěhování do:  menšího nebo rekreačního bydlení?</vt:lpstr>
      <vt:lpstr>Situace s bydlením</vt:lpstr>
      <vt:lpstr>KONTAKTY, POCITY</vt:lpstr>
      <vt:lpstr>Kontakty s příbuznými a přáteli, známými</vt:lpstr>
      <vt:lpstr>Pocity</vt:lpstr>
      <vt:lpstr>Segmentace: pocity</vt:lpstr>
      <vt:lpstr>Segmentace: aktivity</vt:lpstr>
      <vt:lpstr>PŘEDSENIORSKÁ GENERACE</vt:lpstr>
      <vt:lpstr>Preferované aktivity/činnosti pro důchod</vt:lpstr>
      <vt:lpstr>Očekávání od důchodu </vt:lpstr>
      <vt:lpstr>Představa důchodu</vt:lpstr>
      <vt:lpstr>SHRNUTÍ</vt:lpstr>
      <vt:lpstr>Shrnutí – Bydlení </vt:lpstr>
      <vt:lpstr>Shrnutí - Lokalizmus jako orientující hodnota</vt:lpstr>
      <vt:lpstr>Shrnutí - Lokalizmus jako orientující hodnota</vt:lpstr>
      <vt:lpstr>Shrnutí – městský prostor</vt:lpstr>
      <vt:lpstr>Shrnutí – chudoba, sociální příspěvky </vt:lpstr>
      <vt:lpstr>Shrnutí – osamělost, kontakty</vt:lpstr>
      <vt:lpstr>Shrnutí - místní služby sociální a zdravotní</vt:lpstr>
      <vt:lpstr>Shrnutí - možnost aktivního života  – spolky, dobrovolnictví, vzdělávání, sport, kultura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Dilnara Radjapova</dc:creator>
  <cp:lastModifiedBy>Olga</cp:lastModifiedBy>
  <cp:revision>404</cp:revision>
  <dcterms:created xsi:type="dcterms:W3CDTF">2022-03-15T09:45:51Z</dcterms:created>
  <dcterms:modified xsi:type="dcterms:W3CDTF">2022-10-31T16:59:31Z</dcterms:modified>
</cp:coreProperties>
</file>