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8" r:id="rId3"/>
    <p:sldId id="270" r:id="rId4"/>
    <p:sldId id="267" r:id="rId5"/>
    <p:sldId id="269" r:id="rId6"/>
    <p:sldId id="272" r:id="rId7"/>
    <p:sldId id="266" r:id="rId8"/>
    <p:sldId id="274" r:id="rId9"/>
    <p:sldId id="275" r:id="rId10"/>
    <p:sldId id="273" r:id="rId11"/>
    <p:sldId id="277" r:id="rId12"/>
    <p:sldId id="265" r:id="rId13"/>
    <p:sldId id="276" r:id="rId14"/>
    <p:sldId id="26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192EF3"/>
    <a:srgbClr val="FFCC66"/>
    <a:srgbClr val="FFCC99"/>
    <a:srgbClr val="00B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33" autoAdjust="0"/>
  </p:normalViewPr>
  <p:slideViewPr>
    <p:cSldViewPr>
      <p:cViewPr varScale="1">
        <p:scale>
          <a:sx n="90" d="100"/>
          <a:sy n="90" d="100"/>
        </p:scale>
        <p:origin x="90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078F-5FAD-429F-A1FA-F067E724EA19}" type="datetimeFigureOut">
              <a:rPr lang="cs-CZ" smtClean="0"/>
              <a:t>17.9.2018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80C7-6780-4AD6-AA25-B4D6308FE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91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078F-5FAD-429F-A1FA-F067E724EA19}" type="datetimeFigureOut">
              <a:rPr lang="cs-CZ" smtClean="0"/>
              <a:t>17.9.2018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80C7-6780-4AD6-AA25-B4D6308FE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19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078F-5FAD-429F-A1FA-F067E724EA19}" type="datetimeFigureOut">
              <a:rPr lang="cs-CZ" smtClean="0"/>
              <a:t>17.9.2018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80C7-6780-4AD6-AA25-B4D6308FE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96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078F-5FAD-429F-A1FA-F067E724EA19}" type="datetimeFigureOut">
              <a:rPr lang="cs-CZ" smtClean="0"/>
              <a:t>17.9.2018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80C7-6780-4AD6-AA25-B4D6308FE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9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078F-5FAD-429F-A1FA-F067E724EA19}" type="datetimeFigureOut">
              <a:rPr lang="cs-CZ" smtClean="0"/>
              <a:t>17.9.2018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80C7-6780-4AD6-AA25-B4D6308FE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91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078F-5FAD-429F-A1FA-F067E724EA19}" type="datetimeFigureOut">
              <a:rPr lang="cs-CZ" smtClean="0"/>
              <a:t>17.9.2018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80C7-6780-4AD6-AA25-B4D6308FE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4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078F-5FAD-429F-A1FA-F067E724EA19}" type="datetimeFigureOut">
              <a:rPr lang="cs-CZ" smtClean="0"/>
              <a:t>17.9.2018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80C7-6780-4AD6-AA25-B4D6308FE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860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078F-5FAD-429F-A1FA-F067E724EA19}" type="datetimeFigureOut">
              <a:rPr lang="cs-CZ" smtClean="0"/>
              <a:t>17.9.2018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80C7-6780-4AD6-AA25-B4D6308FE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45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078F-5FAD-429F-A1FA-F067E724EA19}" type="datetimeFigureOut">
              <a:rPr lang="cs-CZ" smtClean="0"/>
              <a:t>17.9.2018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80C7-6780-4AD6-AA25-B4D6308FE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27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078F-5FAD-429F-A1FA-F067E724EA19}" type="datetimeFigureOut">
              <a:rPr lang="cs-CZ" smtClean="0"/>
              <a:t>17.9.2018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80C7-6780-4AD6-AA25-B4D6308FE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58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078F-5FAD-429F-A1FA-F067E724EA19}" type="datetimeFigureOut">
              <a:rPr lang="cs-CZ" smtClean="0"/>
              <a:t>17.9.2018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80C7-6780-4AD6-AA25-B4D6308FE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82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4078F-5FAD-429F-A1FA-F067E724EA19}" type="datetimeFigureOut">
              <a:rPr lang="cs-CZ" smtClean="0"/>
              <a:t>17.9.2018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380C7-6780-4AD6-AA25-B4D6308FE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853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ha.eu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4808" y="692696"/>
            <a:ext cx="8275663" cy="1800200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chemeClr val="accent6">
                    <a:lumMod val="10000"/>
                  </a:schemeClr>
                </a:solidFill>
              </a:rPr>
              <a:t/>
            </a:r>
            <a:br>
              <a:rPr lang="cs-CZ" sz="3200" b="1" dirty="0" smtClean="0">
                <a:solidFill>
                  <a:schemeClr val="accent6">
                    <a:lumMod val="10000"/>
                  </a:schemeClr>
                </a:solidFill>
              </a:rPr>
            </a:br>
            <a:r>
              <a:rPr lang="cs-CZ" sz="2800" b="1" dirty="0"/>
              <a:t>Grantový program hl. m. Prahy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v</a:t>
            </a:r>
            <a:r>
              <a:rPr lang="cs-CZ" sz="2800" b="1" dirty="0"/>
              <a:t> oblasti přístupnosti a odstraňování bariér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na </a:t>
            </a:r>
            <a:r>
              <a:rPr lang="cs-CZ" sz="2800" b="1" dirty="0"/>
              <a:t>území hl. m. Prahy</a:t>
            </a:r>
            <a:br>
              <a:rPr lang="cs-CZ" sz="2800" b="1" dirty="0"/>
            </a:br>
            <a:r>
              <a:rPr lang="cs-CZ" sz="2800" b="1" dirty="0"/>
              <a:t>na rok </a:t>
            </a:r>
            <a:r>
              <a:rPr lang="cs-CZ" sz="2800" b="1" dirty="0" smtClean="0"/>
              <a:t>2019</a:t>
            </a:r>
            <a:r>
              <a:rPr lang="cs-CZ" sz="3000" b="1" dirty="0" smtClean="0">
                <a:solidFill>
                  <a:schemeClr val="accent6">
                    <a:lumMod val="10000"/>
                  </a:schemeClr>
                </a:solidFill>
              </a:rPr>
              <a:t/>
            </a:r>
            <a:br>
              <a:rPr lang="cs-CZ" sz="3000" b="1" dirty="0" smtClean="0">
                <a:solidFill>
                  <a:schemeClr val="accent6">
                    <a:lumMod val="10000"/>
                  </a:schemeClr>
                </a:solidFill>
              </a:rPr>
            </a:br>
            <a:endParaRPr lang="cs-CZ" sz="3600" b="1" u="sng" dirty="0">
              <a:solidFill>
                <a:schemeClr val="accent6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123728" y="4869160"/>
            <a:ext cx="936104" cy="5486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6096000" algn="l"/>
              </a:tabLst>
            </a:pPr>
            <a:r>
              <a:rPr lang="cs-CZ" sz="25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1 %</a:t>
            </a:r>
            <a:endParaRPr lang="cs-CZ" sz="25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888" y="5805264"/>
            <a:ext cx="1005840" cy="1005840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23528" y="6124242"/>
            <a:ext cx="7581360" cy="5737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5376863" algn="l"/>
              </a:tabLst>
            </a:pPr>
            <a:r>
              <a:rPr lang="cs-CZ" sz="1200" dirty="0" smtClean="0">
                <a:solidFill>
                  <a:schemeClr val="accent6">
                    <a:lumMod val="10000"/>
                  </a:schemeClr>
                </a:solidFill>
                <a:latin typeface="+mn-lt"/>
              </a:rPr>
              <a:t>Jaroslav Hájek, Karolína Klímová</a:t>
            </a:r>
          </a:p>
          <a:p>
            <a:pPr algn="l">
              <a:tabLst>
                <a:tab pos="5376863" algn="l"/>
              </a:tabLst>
            </a:pPr>
            <a:r>
              <a:rPr lang="cs-CZ" sz="1200" dirty="0" smtClean="0">
                <a:solidFill>
                  <a:schemeClr val="accent6">
                    <a:lumMod val="10000"/>
                  </a:schemeClr>
                </a:solidFill>
                <a:latin typeface="+mn-lt"/>
              </a:rPr>
              <a:t>Odbor rozvoje a financování dopravy Magistrátu hlavního města Prahy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701815" y="4338883"/>
            <a:ext cx="8118656" cy="1306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smtClean="0">
                <a:solidFill>
                  <a:schemeClr val="accent6">
                    <a:lumMod val="10000"/>
                  </a:schemeClr>
                </a:solidFill>
                <a:latin typeface="+mn-lt"/>
                <a:hlinkClick r:id="rId3"/>
              </a:rPr>
              <a:t>www.praha.eu</a:t>
            </a:r>
            <a:r>
              <a:rPr lang="cs-CZ" sz="2400" dirty="0" smtClean="0">
                <a:solidFill>
                  <a:srgbClr val="FF6600"/>
                </a:solidFill>
                <a:latin typeface="+mn-lt"/>
              </a:rPr>
              <a:t> </a:t>
            </a:r>
            <a:r>
              <a:rPr lang="cs-CZ" sz="2400" dirty="0" smtClean="0">
                <a:solidFill>
                  <a:srgbClr val="FF6600"/>
                </a:solidFill>
                <a:latin typeface="+mn-lt"/>
                <a:sym typeface="Symbol" panose="05050102010706020507" pitchFamily="18" charset="2"/>
              </a:rPr>
              <a:t> </a:t>
            </a:r>
          </a:p>
          <a:p>
            <a:r>
              <a:rPr lang="cs-CZ" sz="2400" dirty="0" smtClean="0">
                <a:solidFill>
                  <a:srgbClr val="FF6600"/>
                </a:solidFill>
                <a:latin typeface="+mn-lt"/>
                <a:sym typeface="Symbol" panose="05050102010706020507" pitchFamily="18" charset="2"/>
              </a:rPr>
              <a:t>D</a:t>
            </a:r>
            <a:r>
              <a:rPr lang="cs-CZ" sz="2400" dirty="0" smtClean="0">
                <a:solidFill>
                  <a:srgbClr val="FF6600"/>
                </a:solidFill>
                <a:sym typeface="Symbol" panose="05050102010706020507" pitchFamily="18" charset="2"/>
              </a:rPr>
              <a:t>otace a granty Doprava a odstraňování bariér</a:t>
            </a:r>
            <a:endParaRPr lang="cs-CZ" sz="2400" dirty="0" smtClean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10" y="2626366"/>
            <a:ext cx="7830625" cy="179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66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6600"/>
                </a:solidFill>
              </a:rPr>
              <a:t>Časový harmonogram</a:t>
            </a:r>
            <a:endParaRPr lang="cs-CZ" sz="2800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032632"/>
              </p:ext>
            </p:extLst>
          </p:nvPr>
        </p:nvGraphicFramePr>
        <p:xfrm>
          <a:off x="179513" y="1988841"/>
          <a:ext cx="8640960" cy="4279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22874"/>
                <a:gridCol w="1518086"/>
              </a:tblGrid>
              <a:tr h="7200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Vyhlášení grantů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1. 2. </a:t>
                      </a:r>
                      <a:r>
                        <a:rPr lang="cs-CZ" sz="1600" dirty="0" smtClean="0">
                          <a:effectLst/>
                        </a:rPr>
                        <a:t>2019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Začátek přijímání žádostí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1. </a:t>
                      </a:r>
                      <a:r>
                        <a:rPr lang="cs-CZ" sz="1600" dirty="0">
                          <a:effectLst/>
                        </a:rPr>
                        <a:t>3. </a:t>
                      </a:r>
                      <a:r>
                        <a:rPr lang="cs-CZ" sz="1600" dirty="0" smtClean="0">
                          <a:effectLst/>
                        </a:rPr>
                        <a:t>2019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Ukončení přijímání žádostí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31. 3. </a:t>
                      </a:r>
                      <a:r>
                        <a:rPr lang="cs-CZ" sz="1600" dirty="0" smtClean="0">
                          <a:effectLst/>
                        </a:rPr>
                        <a:t>2019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7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Oznámení o výsledku projednání posouzených žádostí orgánem hl. m. Prahy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červen </a:t>
                      </a:r>
                      <a:r>
                        <a:rPr lang="cs-CZ" sz="1600" dirty="0" smtClean="0">
                          <a:effectLst/>
                        </a:rPr>
                        <a:t>2019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Uzavření smluv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 30. 6. </a:t>
                      </a:r>
                      <a:r>
                        <a:rPr lang="cs-CZ" sz="1600" dirty="0" smtClean="0">
                          <a:effectLst/>
                        </a:rPr>
                        <a:t>2019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Realizace projektu a čerpání finančních prostředků 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 31. 12. </a:t>
                      </a:r>
                      <a:r>
                        <a:rPr lang="cs-CZ" sz="1600" dirty="0" smtClean="0">
                          <a:effectLst/>
                        </a:rPr>
                        <a:t>2020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Předložení závěrečné zprávy o vyúčtování podpory 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 31. 1. </a:t>
                      </a:r>
                      <a:r>
                        <a:rPr lang="cs-CZ" sz="1600" dirty="0" smtClean="0">
                          <a:effectLst/>
                        </a:rPr>
                        <a:t>2021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125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FF6600"/>
                </a:solidFill>
              </a:rPr>
              <a:t/>
            </a:r>
            <a:br>
              <a:rPr lang="cs-CZ" sz="3200" b="1" dirty="0" smtClean="0">
                <a:solidFill>
                  <a:srgbClr val="FF6600"/>
                </a:solidFill>
              </a:rPr>
            </a:br>
            <a:r>
              <a:rPr lang="cs-CZ" sz="3200" b="1" dirty="0" smtClean="0">
                <a:solidFill>
                  <a:srgbClr val="FF6600"/>
                </a:solidFill>
              </a:rPr>
              <a:t>Komisí </a:t>
            </a:r>
            <a:r>
              <a:rPr lang="cs-CZ" sz="3200" b="1" dirty="0">
                <a:solidFill>
                  <a:srgbClr val="FF6600"/>
                </a:solidFill>
              </a:rPr>
              <a:t>Rady hl. m. Prahy pro udělování grantů v oblasti podpory jednorázových akcí v oblasti přístupnosti a odstraňování bariér ve veřejném prostoru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62500" lnSpcReduction="20000"/>
          </a:bodyPr>
          <a:lstStyle/>
          <a:p>
            <a:r>
              <a:rPr lang="cs-CZ" sz="2900" dirty="0"/>
              <a:t>k</a:t>
            </a:r>
            <a:r>
              <a:rPr lang="cs-CZ" sz="2900" dirty="0" smtClean="0"/>
              <a:t>omise je jmenována usnesením Rady HMP</a:t>
            </a:r>
          </a:p>
          <a:p>
            <a:r>
              <a:rPr lang="cs-CZ" sz="2900" dirty="0"/>
              <a:t>s</a:t>
            </a:r>
            <a:r>
              <a:rPr lang="cs-CZ" sz="2900" dirty="0" smtClean="0"/>
              <a:t>oučasná komise je šestičlenná s jedním tajemníkem</a:t>
            </a:r>
          </a:p>
          <a:p>
            <a:r>
              <a:rPr lang="cs-CZ" sz="2900" dirty="0"/>
              <a:t>j</a:t>
            </a:r>
            <a:r>
              <a:rPr lang="cs-CZ" sz="2900" dirty="0" smtClean="0"/>
              <a:t>e složena z pracovníků MHMP, externistů z organizací, které zastupují zájmy jednotlivých dotčených skupin osob s postižením a politiků se znalostí problematiky</a:t>
            </a:r>
          </a:p>
          <a:p>
            <a:r>
              <a:rPr lang="cs-CZ" sz="2900" dirty="0"/>
              <a:t>ú</a:t>
            </a:r>
            <a:r>
              <a:rPr lang="cs-CZ" sz="2900" dirty="0" smtClean="0"/>
              <a:t>kolem komise je posoudit zda předložené projekty naplňují cíle Grantu, zda jsou realizovatelné jak po technické stránce, tak po stránce využitelnosti pro osoby s postižením, zda řešení není nebezpečné atd.</a:t>
            </a:r>
          </a:p>
          <a:p>
            <a:r>
              <a:rPr lang="cs-CZ" sz="2900" dirty="0"/>
              <a:t>v</a:t>
            </a:r>
            <a:r>
              <a:rPr lang="cs-CZ" sz="2900" dirty="0" smtClean="0"/>
              <a:t> případě nejasností vznáší komise dotazy na předkladatele (doplnění, vyjasnění nesrozumitelných částí projektu, případně úprava předloženého záměru apod.)</a:t>
            </a:r>
          </a:p>
          <a:p>
            <a:r>
              <a:rPr lang="cs-CZ" sz="2900" dirty="0"/>
              <a:t>k</a:t>
            </a:r>
            <a:r>
              <a:rPr lang="cs-CZ" sz="2900" dirty="0" smtClean="0"/>
              <a:t>omise se může sejít opakovaně</a:t>
            </a:r>
          </a:p>
          <a:p>
            <a:r>
              <a:rPr lang="cs-CZ" sz="2900" dirty="0"/>
              <a:t>v</a:t>
            </a:r>
            <a:r>
              <a:rPr lang="cs-CZ" sz="2900" dirty="0" smtClean="0"/>
              <a:t> případě, že by doporučené žádosti překročili alokovanou částku komise by pořadí žádostí určila na základě hodnotící tabulky, která je zveřejněna ve vyhlášení Grantu a má pevně daná </a:t>
            </a:r>
            <a:r>
              <a:rPr lang="cs-CZ" sz="2900" dirty="0" err="1" smtClean="0"/>
              <a:t>kriteria</a:t>
            </a:r>
            <a:r>
              <a:rPr lang="cs-CZ" sz="2900" dirty="0" smtClean="0"/>
              <a:t>  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69495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Nadpis 1"/>
          <p:cNvSpPr txBox="1">
            <a:spLocks/>
          </p:cNvSpPr>
          <p:nvPr/>
        </p:nvSpPr>
        <p:spPr>
          <a:xfrm>
            <a:off x="2123728" y="4869160"/>
            <a:ext cx="936104" cy="5486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6096000" algn="l"/>
              </a:tabLst>
            </a:pPr>
            <a:r>
              <a:rPr lang="cs-CZ" sz="25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1 %</a:t>
            </a:r>
            <a:endParaRPr lang="cs-CZ" sz="25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888" y="5805264"/>
            <a:ext cx="1005840" cy="1005840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23528" y="6124242"/>
            <a:ext cx="7581360" cy="5737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5376863" algn="l"/>
              </a:tabLst>
            </a:pPr>
            <a:r>
              <a:rPr lang="cs-CZ" sz="1200" dirty="0" smtClean="0">
                <a:solidFill>
                  <a:schemeClr val="accent6">
                    <a:lumMod val="10000"/>
                  </a:schemeClr>
                </a:solidFill>
                <a:latin typeface="+mn-lt"/>
              </a:rPr>
              <a:t>Jaroslav Hájek, Karolína Klímová</a:t>
            </a:r>
          </a:p>
          <a:p>
            <a:pPr algn="l">
              <a:tabLst>
                <a:tab pos="5376863" algn="l"/>
              </a:tabLst>
            </a:pPr>
            <a:r>
              <a:rPr lang="cs-CZ" sz="1200" dirty="0" smtClean="0">
                <a:solidFill>
                  <a:schemeClr val="accent6">
                    <a:lumMod val="10000"/>
                  </a:schemeClr>
                </a:solidFill>
                <a:latin typeface="+mn-lt"/>
              </a:rPr>
              <a:t>Odbor rozvoje a financování dopravy Magistrátu hlavního města Prahy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11560" y="636161"/>
            <a:ext cx="4803204" cy="7552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cs-CZ" sz="2300" b="1" dirty="0" smtClean="0">
                <a:solidFill>
                  <a:srgbClr val="FF6600"/>
                </a:solidFill>
              </a:rPr>
              <a:t>PODPOŘENÉ PROJEKTY V ROCE 2017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447916"/>
            <a:ext cx="2987823" cy="2240867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974825" y="3375986"/>
            <a:ext cx="147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ZŠ Londýnská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710" y="1447916"/>
            <a:ext cx="1960870" cy="319438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7524328" y="4329508"/>
            <a:ext cx="1251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MŠ Šiškova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87795" y="4007761"/>
            <a:ext cx="637758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 smtClean="0"/>
              <a:t>ZŠ Londýnská (vnitřní schodišťová plošina), MČ Praha 2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 smtClean="0"/>
              <a:t>MŠ Šiškova (úprava vstupů do pavilonů), MČ Praha 8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Akustický orientační majáček na vstupu do budovy, </a:t>
            </a:r>
            <a:r>
              <a:rPr lang="cs-CZ" dirty="0" err="1"/>
              <a:t>Tyflo</a:t>
            </a:r>
            <a:r>
              <a:rPr lang="cs-CZ" dirty="0"/>
              <a:t> servis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 smtClean="0"/>
              <a:t>Ordinace praktického lékaře (rampa ke vstupu), MČ Praha Troja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 smtClean="0"/>
              <a:t>FZŠ a Gymnázium Chodovická (výtahy), MČ Praha 20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 smtClean="0"/>
              <a:t>Výtahy v budově, STP v ČR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 smtClean="0"/>
              <a:t>Vila </a:t>
            </a:r>
            <a:r>
              <a:rPr lang="cs-CZ" dirty="0" err="1" smtClean="0"/>
              <a:t>Lanna</a:t>
            </a:r>
            <a:r>
              <a:rPr lang="cs-CZ" dirty="0" smtClean="0"/>
              <a:t> (schodišťová plošina ke vstupu do budovy), AV ČR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c</a:t>
            </a:r>
            <a:r>
              <a:rPr lang="cs-CZ" dirty="0" smtClean="0"/>
              <a:t>elkem dotace z Grantu 2017 = 2.914.475,- Kč.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27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 smtClean="0">
                <a:solidFill>
                  <a:srgbClr val="FF6600"/>
                </a:solidFill>
              </a:rPr>
              <a:t>SCHVÁLENÁ PODPORA PROJEKTŮ </a:t>
            </a:r>
            <a:r>
              <a:rPr lang="cs-CZ" sz="3100" b="1" dirty="0">
                <a:solidFill>
                  <a:srgbClr val="FF6600"/>
                </a:solidFill>
              </a:rPr>
              <a:t>V</a:t>
            </a:r>
            <a:r>
              <a:rPr lang="cs-CZ" sz="3100" b="1" dirty="0" smtClean="0">
                <a:solidFill>
                  <a:srgbClr val="FF6600"/>
                </a:solidFill>
              </a:rPr>
              <a:t> ROCE </a:t>
            </a:r>
            <a:r>
              <a:rPr lang="cs-CZ" sz="3100" b="1" dirty="0" smtClean="0">
                <a:solidFill>
                  <a:srgbClr val="FF6600"/>
                </a:solidFill>
              </a:rPr>
              <a:t>2018</a:t>
            </a:r>
            <a:r>
              <a:rPr lang="cs-CZ" b="1" dirty="0">
                <a:solidFill>
                  <a:srgbClr val="FF6600"/>
                </a:solidFill>
              </a:rPr>
              <a:t/>
            </a:r>
            <a:br>
              <a:rPr lang="cs-CZ" b="1" dirty="0">
                <a:solidFill>
                  <a:srgbClr val="FF66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Revitalizace zpevněných ploch ZŠ Nad Parkem, Praha - Zbraslav </a:t>
            </a:r>
            <a:r>
              <a:rPr lang="cs-CZ" sz="2400" dirty="0" smtClean="0"/>
              <a:t>, MČ Praha-Zbraslav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Doplnění bezbariérového sociálního zařízení v prostorách ČVUT v Praze </a:t>
            </a:r>
            <a:r>
              <a:rPr lang="cs-CZ" sz="2400" dirty="0" smtClean="0"/>
              <a:t>, ČVUT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Výstavba bezbariérového sociálního zařízení ve FZŠ Chodovická 2250 </a:t>
            </a:r>
            <a:r>
              <a:rPr lang="cs-CZ" sz="2400" dirty="0" smtClean="0"/>
              <a:t>, MČ Praha 20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Odstranění bariér - instalace šikmých schodišťových plošin A, B a stavební úpravy bezbariérového </a:t>
            </a:r>
            <a:r>
              <a:rPr lang="cs-CZ" sz="2400" dirty="0" smtClean="0"/>
              <a:t>WC, Nadace Charty 77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Výstavba imobilního výtahu v budově nové Polikliniky Prahy 7, Františka Křížka </a:t>
            </a:r>
            <a:r>
              <a:rPr lang="cs-CZ" sz="2400" dirty="0" smtClean="0"/>
              <a:t>22, MČ Praha 7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Odstraňování bariér na území hl</a:t>
            </a:r>
            <a:r>
              <a:rPr lang="cs-CZ" sz="2400" dirty="0" smtClean="0"/>
              <a:t>. města </a:t>
            </a:r>
            <a:r>
              <a:rPr lang="cs-CZ" sz="2400" dirty="0"/>
              <a:t>Prahy - bezbariérový přístup hl</a:t>
            </a:r>
            <a:r>
              <a:rPr lang="cs-CZ" sz="2400" dirty="0" smtClean="0"/>
              <a:t>. budovy </a:t>
            </a:r>
            <a:r>
              <a:rPr lang="cs-CZ" sz="2400" dirty="0"/>
              <a:t>ÚMČ Praha - Čakovice </a:t>
            </a:r>
            <a:r>
              <a:rPr lang="cs-CZ" sz="2400" dirty="0" smtClean="0"/>
              <a:t>, MČ Praha-Čakovice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Celkem podáno 11 žádostí od 8 žadatelů, schváleno 6 žádostí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Celková částka na dotace z Grantu = 2.018.875,- Kč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573987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Nadpis 1"/>
          <p:cNvSpPr txBox="1">
            <a:spLocks/>
          </p:cNvSpPr>
          <p:nvPr/>
        </p:nvSpPr>
        <p:spPr>
          <a:xfrm>
            <a:off x="2123728" y="4869160"/>
            <a:ext cx="936104" cy="5486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6096000" algn="l"/>
              </a:tabLst>
            </a:pPr>
            <a:r>
              <a:rPr lang="cs-CZ" sz="25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1 %</a:t>
            </a:r>
            <a:endParaRPr lang="cs-CZ" sz="25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888" y="5805264"/>
            <a:ext cx="1005840" cy="1005840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23528" y="6124242"/>
            <a:ext cx="7581360" cy="5737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5376863" algn="l"/>
              </a:tabLst>
            </a:pPr>
            <a:r>
              <a:rPr lang="cs-CZ" sz="1200" dirty="0" smtClean="0">
                <a:solidFill>
                  <a:schemeClr val="accent6">
                    <a:lumMod val="10000"/>
                  </a:schemeClr>
                </a:solidFill>
                <a:latin typeface="+mn-lt"/>
              </a:rPr>
              <a:t>Jaroslav Hájek, Karolína Klímová</a:t>
            </a:r>
          </a:p>
          <a:p>
            <a:pPr algn="l">
              <a:tabLst>
                <a:tab pos="5376863" algn="l"/>
              </a:tabLst>
            </a:pPr>
            <a:r>
              <a:rPr lang="cs-CZ" sz="1200" dirty="0" smtClean="0">
                <a:solidFill>
                  <a:schemeClr val="accent6">
                    <a:lumMod val="10000"/>
                  </a:schemeClr>
                </a:solidFill>
                <a:latin typeface="+mn-lt"/>
              </a:rPr>
              <a:t>Odbor rozvoje a financování dopravy Magistrátu hlavního města Prahy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903382" y="908720"/>
            <a:ext cx="7507080" cy="43737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cs-CZ" sz="2300" b="1" dirty="0" smtClean="0">
                <a:solidFill>
                  <a:srgbClr val="FF6600"/>
                </a:solidFill>
              </a:rPr>
              <a:t>KONZULTACE ŽÁDOSTI:</a:t>
            </a:r>
          </a:p>
          <a:p>
            <a:pPr>
              <a:spcBef>
                <a:spcPts val="0"/>
              </a:spcBef>
            </a:pPr>
            <a:endParaRPr lang="cs-CZ" sz="1000" b="1" dirty="0" smtClean="0">
              <a:solidFill>
                <a:srgbClr val="FF6600"/>
              </a:solidFill>
            </a:endParaRPr>
          </a:p>
          <a:p>
            <a:pPr algn="l">
              <a:tabLst>
                <a:tab pos="5376863" algn="l"/>
              </a:tabLst>
            </a:pPr>
            <a:r>
              <a:rPr lang="cs-CZ" sz="2200" b="1" dirty="0" smtClean="0">
                <a:solidFill>
                  <a:schemeClr val="accent6">
                    <a:lumMod val="10000"/>
                  </a:schemeClr>
                </a:solidFill>
              </a:rPr>
              <a:t>Odbor rozvoje a financování dopravy MHMP             </a:t>
            </a:r>
          </a:p>
          <a:p>
            <a:pPr algn="l">
              <a:tabLst>
                <a:tab pos="5376863" algn="l"/>
              </a:tabLst>
            </a:pPr>
            <a:r>
              <a:rPr lang="cs-CZ" sz="2200" dirty="0" smtClean="0">
                <a:solidFill>
                  <a:schemeClr val="accent6">
                    <a:lumMod val="10000"/>
                  </a:schemeClr>
                </a:solidFill>
              </a:rPr>
              <a:t>Jaroslav Hájek, </a:t>
            </a:r>
            <a:r>
              <a:rPr lang="cs-CZ" sz="2200" u="sng" dirty="0" smtClean="0">
                <a:solidFill>
                  <a:srgbClr val="192EF3"/>
                </a:solidFill>
              </a:rPr>
              <a:t>jaroslav.hajek@praha.eu</a:t>
            </a:r>
            <a:r>
              <a:rPr lang="cs-CZ" sz="2200" dirty="0" smtClean="0">
                <a:solidFill>
                  <a:schemeClr val="accent6">
                    <a:lumMod val="10000"/>
                  </a:schemeClr>
                </a:solidFill>
              </a:rPr>
              <a:t>, </a:t>
            </a:r>
            <a:r>
              <a:rPr lang="cs-CZ" sz="2200" dirty="0">
                <a:solidFill>
                  <a:schemeClr val="accent6">
                    <a:lumMod val="10000"/>
                  </a:schemeClr>
                </a:solidFill>
              </a:rPr>
              <a:t>+420 236 001 121 </a:t>
            </a:r>
          </a:p>
          <a:p>
            <a:pPr algn="l">
              <a:tabLst>
                <a:tab pos="5376863" algn="l"/>
              </a:tabLst>
            </a:pPr>
            <a:r>
              <a:rPr lang="cs-CZ" sz="2200" dirty="0" smtClean="0">
                <a:solidFill>
                  <a:schemeClr val="accent6">
                    <a:lumMod val="10000"/>
                  </a:schemeClr>
                </a:solidFill>
              </a:rPr>
              <a:t>Karolína Klímová, </a:t>
            </a:r>
            <a:r>
              <a:rPr lang="cs-CZ" sz="2200" u="sng" dirty="0" smtClean="0">
                <a:solidFill>
                  <a:srgbClr val="192EF3"/>
                </a:solidFill>
              </a:rPr>
              <a:t>karolina.klimova@praha.eu</a:t>
            </a:r>
            <a:r>
              <a:rPr lang="cs-CZ" sz="2200" dirty="0" smtClean="0">
                <a:solidFill>
                  <a:schemeClr val="accent6">
                    <a:lumMod val="10000"/>
                  </a:schemeClr>
                </a:solidFill>
              </a:rPr>
              <a:t>, </a:t>
            </a:r>
            <a:r>
              <a:rPr lang="cs-CZ" sz="2200" dirty="0">
                <a:solidFill>
                  <a:schemeClr val="accent6">
                    <a:lumMod val="10000"/>
                  </a:schemeClr>
                </a:solidFill>
              </a:rPr>
              <a:t>+420 236 004 304 </a:t>
            </a:r>
          </a:p>
          <a:p>
            <a:pPr>
              <a:spcBef>
                <a:spcPts val="0"/>
              </a:spcBef>
            </a:pPr>
            <a:endParaRPr lang="cs-CZ" sz="2300" dirty="0" smtClean="0">
              <a:solidFill>
                <a:schemeClr val="accent6">
                  <a:lumMod val="1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</a:pPr>
            <a:endParaRPr lang="cs-CZ" sz="2300" dirty="0" smtClean="0">
              <a:solidFill>
                <a:schemeClr val="accent6">
                  <a:lumMod val="1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</a:pPr>
            <a:endParaRPr lang="cs-CZ" sz="2300" dirty="0" smtClean="0">
              <a:solidFill>
                <a:schemeClr val="accent6">
                  <a:lumMod val="10000"/>
                </a:schemeClr>
              </a:solidFill>
              <a:latin typeface="+mn-lt"/>
            </a:endParaRPr>
          </a:p>
          <a:p>
            <a:pPr algn="l">
              <a:spcBef>
                <a:spcPts val="0"/>
              </a:spcBef>
            </a:pPr>
            <a:r>
              <a:rPr lang="cs-CZ" sz="2300" b="1" dirty="0" smtClean="0">
                <a:solidFill>
                  <a:srgbClr val="FF6600"/>
                </a:solidFill>
              </a:rPr>
              <a:t>KONZULTACE TECHNICKÉ STRÁNKY PROJEKTU:</a:t>
            </a:r>
          </a:p>
          <a:p>
            <a:pPr algn="l">
              <a:spcBef>
                <a:spcPts val="0"/>
              </a:spcBef>
            </a:pPr>
            <a:endParaRPr lang="cs-CZ" sz="1000" b="1" dirty="0" smtClean="0">
              <a:solidFill>
                <a:srgbClr val="FF6600"/>
              </a:solidFill>
            </a:endParaRPr>
          </a:p>
          <a:p>
            <a:pPr algn="l"/>
            <a:r>
              <a:rPr lang="cs-CZ" sz="2200" u="sng" dirty="0">
                <a:solidFill>
                  <a:srgbClr val="192EF3"/>
                </a:solidFill>
              </a:rPr>
              <a:t>www.sons.cz/bariery</a:t>
            </a:r>
          </a:p>
          <a:p>
            <a:pPr algn="l"/>
            <a:r>
              <a:rPr lang="cs-CZ" sz="2200" u="sng" dirty="0" smtClean="0">
                <a:solidFill>
                  <a:srgbClr val="192EF3"/>
                </a:solidFill>
              </a:rPr>
              <a:t>www.presbariery.cz</a:t>
            </a:r>
            <a:r>
              <a:rPr lang="cs-CZ" sz="2200" dirty="0" smtClean="0">
                <a:solidFill>
                  <a:schemeClr val="accent6">
                    <a:lumMod val="10000"/>
                  </a:schemeClr>
                </a:solidFill>
              </a:rPr>
              <a:t> (Pražská organizace vozíčkářů)</a:t>
            </a:r>
            <a:endParaRPr lang="cs-CZ" sz="2200" dirty="0">
              <a:solidFill>
                <a:schemeClr val="accent6">
                  <a:lumMod val="1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cs-CZ" sz="2300" dirty="0" smtClean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388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6600"/>
                </a:solidFill>
              </a:rPr>
              <a:t>Hlavním cílem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FF6600"/>
                </a:solidFill>
              </a:rPr>
              <a:t>Hlavním cílem </a:t>
            </a:r>
            <a:r>
              <a:rPr lang="cs-CZ" sz="2400" dirty="0"/>
              <a:t>grantového programu je systematické zlepšování podmínek pro přístupnost a odstranění bariér ve veřejném prostoru na území hlavního města Prahy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znikl jako nutnost podpory odstraňování bariér ve veřejně přístupném prostoru ve vlastnictví jiných subjektů, než je </a:t>
            </a:r>
            <a:r>
              <a:rPr lang="cs-CZ" sz="2400" dirty="0" err="1" smtClean="0"/>
              <a:t>hl.m</a:t>
            </a:r>
            <a:r>
              <a:rPr lang="cs-CZ" sz="2400" dirty="0" smtClean="0"/>
              <a:t>. Praha</a:t>
            </a:r>
            <a:endParaRPr lang="cs-CZ" sz="2400" dirty="0"/>
          </a:p>
          <a:p>
            <a:r>
              <a:rPr lang="cs-CZ" sz="2400" dirty="0" smtClean="0"/>
              <a:t>vznikl jako nástroj, který má nad rámec </a:t>
            </a:r>
            <a:r>
              <a:rPr lang="cs-CZ" sz="2400" dirty="0"/>
              <a:t>povinností vyplívající z  vyhláška MMR ČR č. 398/2009 Sb. o obecných technických požadavcích zabezpečujících bezbariérové užívání </a:t>
            </a:r>
            <a:r>
              <a:rPr lang="cs-CZ" sz="2400" dirty="0" smtClean="0"/>
              <a:t>staveb podpořit odstraňování bariér ve veřejně přístupném prostoru ze strany dalších subjektů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20278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6600"/>
                </a:solidFill>
              </a:rPr>
              <a:t>Soulad s legislativou</a:t>
            </a:r>
            <a:endParaRPr lang="cs-CZ" sz="2800" b="1" dirty="0">
              <a:solidFill>
                <a:srgbClr val="FF66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>
                <a:solidFill>
                  <a:srgbClr val="FF6600"/>
                </a:solidFill>
              </a:rPr>
              <a:t>Grantový program </a:t>
            </a:r>
            <a:r>
              <a:rPr lang="cs-CZ" sz="2600" dirty="0"/>
              <a:t>probíhá v souladu se zákonem č. 250/2000 Sb., o rozpočtových pravidlech územních rozpočtů, ve znění pozdějších předpisů, a zákonem č. 131/2000 Sb., o hlavním městě Praze, ve znění pozdějších předpisů. Podporou se rozumí finanční prostředky z rozpočtu hl. m. Prahy, které se poskytují na schválené projekty v souladu se „Základní metodikou pro evidenci grantů hlavního města Prahy na MHMP“ schválené usnesením Rady hlavního města Prahy (dále jen „Rada HMP“) č. 195 ze dne 31. 1. 2017.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119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>
                <a:solidFill>
                  <a:srgbClr val="FF6600"/>
                </a:solidFill>
              </a:rPr>
              <a:t/>
            </a:r>
            <a:br>
              <a:rPr lang="cs-CZ" sz="3100" b="1" dirty="0" smtClean="0">
                <a:solidFill>
                  <a:srgbClr val="FF6600"/>
                </a:solidFill>
              </a:rPr>
            </a:br>
            <a:r>
              <a:rPr lang="cs-CZ" sz="3100" b="1" dirty="0" smtClean="0">
                <a:solidFill>
                  <a:srgbClr val="FF6600"/>
                </a:solidFill>
              </a:rPr>
              <a:t/>
            </a:r>
            <a:br>
              <a:rPr lang="cs-CZ" sz="3100" b="1" dirty="0" smtClean="0">
                <a:solidFill>
                  <a:srgbClr val="FF6600"/>
                </a:solidFill>
              </a:rPr>
            </a:br>
            <a:r>
              <a:rPr lang="cs-CZ" sz="3600" b="1" dirty="0" smtClean="0">
                <a:solidFill>
                  <a:srgbClr val="FF6600"/>
                </a:solidFill>
              </a:rPr>
              <a:t>Tematické </a:t>
            </a:r>
            <a:r>
              <a:rPr lang="cs-CZ" sz="3600" b="1" dirty="0">
                <a:solidFill>
                  <a:srgbClr val="FF6600"/>
                </a:solidFill>
              </a:rPr>
              <a:t>oblasti grantové podpory</a:t>
            </a:r>
            <a:r>
              <a:rPr lang="cs-CZ" sz="3100" b="1" dirty="0">
                <a:solidFill>
                  <a:srgbClr val="FF6600"/>
                </a:solidFill>
              </a:rPr>
              <a:t/>
            </a:r>
            <a:br>
              <a:rPr lang="cs-CZ" sz="3100" b="1" dirty="0">
                <a:solidFill>
                  <a:srgbClr val="FF6600"/>
                </a:solidFill>
              </a:rPr>
            </a:br>
            <a:r>
              <a:rPr lang="cs-CZ" sz="3100" b="1" dirty="0" smtClean="0">
                <a:solidFill>
                  <a:srgbClr val="FF6600"/>
                </a:solidFill>
              </a:rPr>
              <a:t/>
            </a:r>
            <a:br>
              <a:rPr lang="cs-CZ" sz="3100" b="1" dirty="0" smtClean="0">
                <a:solidFill>
                  <a:srgbClr val="FF6600"/>
                </a:solidFill>
              </a:rPr>
            </a:br>
            <a:r>
              <a:rPr lang="cs-CZ" sz="3100" b="1" dirty="0" smtClean="0">
                <a:solidFill>
                  <a:srgbClr val="FF6600"/>
                </a:solidFill>
              </a:rPr>
              <a:t>Odstranění </a:t>
            </a:r>
            <a:r>
              <a:rPr lang="cs-CZ" sz="3100" b="1" dirty="0">
                <a:solidFill>
                  <a:srgbClr val="FF6600"/>
                </a:solidFill>
              </a:rPr>
              <a:t>bariér u vstupů do veřejně přístupných prostor</a:t>
            </a:r>
            <a:r>
              <a:rPr lang="cs-CZ" dirty="0">
                <a:solidFill>
                  <a:srgbClr val="FF6600"/>
                </a:solidFill>
              </a:rPr>
              <a:t/>
            </a:r>
            <a:br>
              <a:rPr lang="cs-CZ" dirty="0">
                <a:solidFill>
                  <a:srgbClr val="FF66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opatření </a:t>
            </a:r>
            <a:r>
              <a:rPr lang="cs-CZ" sz="2600" dirty="0"/>
              <a:t>na trvalé odstranění bariér u vstupů/vchodů do veřejně přístupných prostor, která nemají charakter technického zařízení (např. výstavba nájezdové rampy nebo jiné stavební úpravy k překonání výškového rozdílu apod.).</a:t>
            </a:r>
          </a:p>
          <a:p>
            <a:pPr lvl="0"/>
            <a:r>
              <a:rPr lang="cs-CZ" sz="2600" dirty="0" smtClean="0"/>
              <a:t>maximální </a:t>
            </a:r>
            <a:r>
              <a:rPr lang="cs-CZ" sz="2600" dirty="0"/>
              <a:t>výše finanční podpory: 500 000 Kč</a:t>
            </a:r>
          </a:p>
          <a:p>
            <a:pPr lvl="0"/>
            <a:r>
              <a:rPr lang="cs-CZ" sz="2600" dirty="0"/>
              <a:t>minimální finanční spoluúčast žadatele:</a:t>
            </a:r>
          </a:p>
          <a:p>
            <a:pPr lvl="0"/>
            <a:r>
              <a:rPr lang="cs-CZ" sz="2600" dirty="0"/>
              <a:t>nestátní neziskové organizace 30%</a:t>
            </a:r>
          </a:p>
          <a:p>
            <a:pPr lvl="0"/>
            <a:r>
              <a:rPr lang="cs-CZ" sz="2600" dirty="0"/>
              <a:t>ostatní oprávnění žadatelé dle oddílu 3, odst. 1 podmínek tohoto grantového programu 50%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339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>
                <a:solidFill>
                  <a:srgbClr val="FF6600"/>
                </a:solidFill>
              </a:rPr>
              <a:t>Pořízení prostředků usnadňujících překonání bariéry u vstupu do veřejně přístupného objektu, kterou nelze odstranit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600" dirty="0"/>
              <a:t>podpora instalace elektronické signalizace pro žádost o asistenci, akustické signalizace, optické signalizace, pořízení mobilní rampy a podobně; zařízení typu </a:t>
            </a:r>
            <a:r>
              <a:rPr lang="cs-CZ" sz="2600" dirty="0" err="1"/>
              <a:t>schodolez</a:t>
            </a:r>
            <a:r>
              <a:rPr lang="cs-CZ" sz="2600" dirty="0"/>
              <a:t> není z tohoto grantového titulu podporováno.</a:t>
            </a:r>
          </a:p>
          <a:p>
            <a:pPr lvl="0"/>
            <a:r>
              <a:rPr lang="cs-CZ" sz="2600" dirty="0"/>
              <a:t>maximální výše finanční podpory: 50 000 Kč</a:t>
            </a:r>
          </a:p>
          <a:p>
            <a:pPr lvl="0"/>
            <a:r>
              <a:rPr lang="cs-CZ" sz="2600" dirty="0"/>
              <a:t>minimální finanční spoluúčast žadatele:</a:t>
            </a:r>
          </a:p>
          <a:p>
            <a:pPr lvl="0"/>
            <a:r>
              <a:rPr lang="cs-CZ" sz="2600" dirty="0"/>
              <a:t>městská část hl. m. Prahy, příspěvkové organizace hl. m. Prahy a městských částí hl. m. Prahy 50%</a:t>
            </a:r>
          </a:p>
          <a:p>
            <a:pPr lvl="0"/>
            <a:r>
              <a:rPr lang="cs-CZ" sz="2600" dirty="0"/>
              <a:t>ostatní oprávnění žadatelé dle oddílu 3, odst. 1 podmínek tohoto grantového programu 0%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054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sz="2800" b="1" dirty="0">
                <a:solidFill>
                  <a:srgbClr val="FF6600"/>
                </a:solidFill>
              </a:rPr>
              <a:t>Výstavba nových bezbariérových veřejně přístupných sociálních zařízení a bezbariérová úprava stávajících sociálních zařízení ve veřejně přístupných prostorech </a:t>
            </a:r>
            <a:endParaRPr lang="cs-CZ" sz="2800" dirty="0">
              <a:solidFill>
                <a:srgbClr val="FF66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maximální výše finanční podpory: 200 000 Kč</a:t>
            </a:r>
          </a:p>
          <a:p>
            <a:pPr lvl="0"/>
            <a:r>
              <a:rPr lang="cs-CZ" sz="2400" dirty="0"/>
              <a:t>minimální finanční spoluúčast žadatele</a:t>
            </a:r>
            <a:r>
              <a:rPr lang="cs-CZ" sz="2400" dirty="0" smtClean="0"/>
              <a:t>:</a:t>
            </a:r>
          </a:p>
          <a:p>
            <a:pPr lvl="0"/>
            <a:r>
              <a:rPr lang="cs-CZ" sz="2400" dirty="0" smtClean="0"/>
              <a:t>městská </a:t>
            </a:r>
            <a:r>
              <a:rPr lang="cs-CZ" sz="2400" dirty="0"/>
              <a:t>část hl. m. Prahy, příspěvkové organizace hl. m. Prahy a městských částí hl. m. Prahy 50%</a:t>
            </a:r>
          </a:p>
          <a:p>
            <a:pPr lvl="0"/>
            <a:r>
              <a:rPr lang="cs-CZ" sz="2400" dirty="0"/>
              <a:t>ostatní oprávnění žadatelé dle oddílu 3, odst. 1 podmínek tohoto grantového programu 0%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528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 smtClean="0">
                <a:solidFill>
                  <a:srgbClr val="FF6600"/>
                </a:solidFill>
              </a:rPr>
              <a:t/>
            </a:r>
            <a:br>
              <a:rPr lang="cs-CZ" sz="3100" b="1" dirty="0" smtClean="0">
                <a:solidFill>
                  <a:srgbClr val="FF6600"/>
                </a:solidFill>
              </a:rPr>
            </a:br>
            <a:r>
              <a:rPr lang="cs-CZ" sz="3100" b="1" dirty="0" smtClean="0">
                <a:solidFill>
                  <a:srgbClr val="FF6600"/>
                </a:solidFill>
              </a:rPr>
              <a:t>Zpřístupňování </a:t>
            </a:r>
            <a:r>
              <a:rPr lang="cs-CZ" sz="3100" b="1" dirty="0">
                <a:solidFill>
                  <a:srgbClr val="FF6600"/>
                </a:solidFill>
              </a:rPr>
              <a:t>veřejně užívaných prostor pomocí technických zařízení, případně úpravy těchto stávajících zařízení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/>
              <a:t>pořízení a instalace trvalých technických zařízení ke zpřístupnění veřejných prostor nebo úpravy již existujících trvalých zařízení do bezbariérové podoby (např. šikmé a vertikální plošiny, výtahy, bezbariérové řešení dveří apod.);</a:t>
            </a:r>
          </a:p>
          <a:p>
            <a:pPr lvl="0"/>
            <a:r>
              <a:rPr lang="cs-CZ" sz="2400" dirty="0"/>
              <a:t>maximální výše finanční podpory: 900 000 Kč</a:t>
            </a:r>
          </a:p>
          <a:p>
            <a:pPr lvl="0"/>
            <a:r>
              <a:rPr lang="cs-CZ" sz="2400" dirty="0"/>
              <a:t>minimální finanční spoluúčast žadatele:</a:t>
            </a:r>
          </a:p>
          <a:p>
            <a:pPr lvl="0"/>
            <a:r>
              <a:rPr lang="cs-CZ" sz="2400" dirty="0"/>
              <a:t>nestátní neziskové organizace 30%</a:t>
            </a:r>
          </a:p>
          <a:p>
            <a:pPr lvl="0"/>
            <a:r>
              <a:rPr lang="cs-CZ" sz="2400" dirty="0"/>
              <a:t>ostatní oprávnění žadatelé dle oddílu 3, odst. 1 podmínek tohoto grantového programu 50%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617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FF6600"/>
                </a:solidFill>
              </a:rPr>
              <a:t>Oprávněný žadatel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/>
              <a:t>ž</a:t>
            </a:r>
            <a:r>
              <a:rPr lang="cs-CZ" sz="2800" dirty="0" smtClean="0"/>
              <a:t>ádost </a:t>
            </a:r>
            <a:r>
              <a:rPr lang="cs-CZ" sz="2800" dirty="0"/>
              <a:t>o grant může podat:</a:t>
            </a:r>
          </a:p>
          <a:p>
            <a:pPr lvl="0"/>
            <a:r>
              <a:rPr lang="cs-CZ" sz="2800" dirty="0"/>
              <a:t>městská část hl. m. Prahy;</a:t>
            </a:r>
          </a:p>
          <a:p>
            <a:pPr lvl="0"/>
            <a:r>
              <a:rPr lang="cs-CZ" sz="2800" dirty="0"/>
              <a:t>příspěvková organizace hl. m. Prahy nebo městské části hl. m. Prahy;</a:t>
            </a:r>
          </a:p>
          <a:p>
            <a:pPr lvl="0"/>
            <a:r>
              <a:rPr lang="cs-CZ" sz="2800" dirty="0"/>
              <a:t>nestátní neziskové organizace;</a:t>
            </a:r>
          </a:p>
          <a:p>
            <a:pPr lvl="0"/>
            <a:r>
              <a:rPr lang="cs-CZ" sz="2800" dirty="0"/>
              <a:t>další právnické osoby působící na území České republiky, které jsou registrovány v souladu s právním řádem České republiky;</a:t>
            </a:r>
          </a:p>
          <a:p>
            <a:pPr lvl="0"/>
            <a:r>
              <a:rPr lang="cs-CZ" sz="2800" dirty="0"/>
              <a:t>fyzická osoba, která má občanství členského státu Evropské unie a trvalé bydliště/sídlo na území České republiky; </a:t>
            </a:r>
            <a:endParaRPr lang="cs-CZ" sz="2800" dirty="0" smtClean="0"/>
          </a:p>
          <a:p>
            <a:pPr lvl="0"/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165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6600"/>
                </a:solidFill>
              </a:rPr>
              <a:t>Kdo a kolik?</a:t>
            </a:r>
            <a:endParaRPr lang="cs-CZ" sz="3200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0319673"/>
              </p:ext>
            </p:extLst>
          </p:nvPr>
        </p:nvGraphicFramePr>
        <p:xfrm>
          <a:off x="457201" y="721013"/>
          <a:ext cx="8229598" cy="6267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4406"/>
                <a:gridCol w="1121354"/>
                <a:gridCol w="1130065"/>
                <a:gridCol w="896450"/>
                <a:gridCol w="1010486"/>
                <a:gridCol w="936837"/>
              </a:tblGrid>
              <a:tr h="2060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výše minimální spoluúčasti žadatele na nákladech projektu v % 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městské části hl. m. Prahy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příspěvkové organizace MČ a HMP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NNO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>
                          <a:effectLst/>
                        </a:rPr>
                        <a:t>ostatní fyzické a právnické osoby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max. výše příspěvku z grantu v Kč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391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dirty="0">
                          <a:effectLst/>
                        </a:rPr>
                        <a:t>Odstranění bariér u vstupů do veřejně přístupných prostor</a:t>
                      </a:r>
                      <a:endParaRPr lang="cs-CZ" sz="1600" dirty="0">
                        <a:solidFill>
                          <a:srgbClr val="40404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>
                          <a:effectLst/>
                        </a:rPr>
                        <a:t>50 %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>
                          <a:effectLst/>
                        </a:rPr>
                        <a:t>50 %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>
                          <a:effectLst/>
                        </a:rPr>
                        <a:t>30 %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>
                          <a:effectLst/>
                        </a:rPr>
                        <a:t>50 %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500 tis.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586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dirty="0">
                          <a:effectLst/>
                        </a:rPr>
                        <a:t>Pořízení prostředků usnadňujících překonání bariéry u vstupu do veřejně přístupného objektu, která nejde odstranit</a:t>
                      </a:r>
                      <a:endParaRPr lang="cs-CZ" sz="1600" dirty="0">
                        <a:solidFill>
                          <a:srgbClr val="40404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50 %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>
                          <a:effectLst/>
                        </a:rPr>
                        <a:t>50 %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>
                          <a:effectLst/>
                        </a:rPr>
                        <a:t>0 %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>
                          <a:effectLst/>
                        </a:rPr>
                        <a:t>0 %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50 tis.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586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810260" algn="l"/>
                        </a:tabLst>
                      </a:pPr>
                      <a:r>
                        <a:rPr lang="cs-CZ" sz="1600">
                          <a:effectLst/>
                        </a:rPr>
                        <a:t>Výstavba nových bezbariérových veřejně přístupných sociálních zařízení a bezbariérová úprava stávajících sociálních zařízení ve veřejně přístupných prostorech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50 %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50 %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0 %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>
                          <a:effectLst/>
                        </a:rPr>
                        <a:t>0 %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200 tis.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9222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>
                          <a:effectLst/>
                        </a:rPr>
                        <a:t>Zpřístupňování veřejně užívaných prostor pomocí technických zařízení, případně úpravy těchto stávajících zařízení</a:t>
                      </a:r>
                      <a:endParaRPr lang="cs-CZ" sz="1600">
                        <a:solidFill>
                          <a:srgbClr val="40404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>
                          <a:effectLst/>
                        </a:rPr>
                        <a:t>50 %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>
                          <a:effectLst/>
                        </a:rPr>
                        <a:t>50 %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30 %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50 %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cs-CZ" sz="1600" kern="50" dirty="0">
                          <a:effectLst/>
                        </a:rPr>
                        <a:t>900 tis.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2579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delam co citim">
      <a:dk1>
        <a:srgbClr val="595959"/>
      </a:dk1>
      <a:lt1>
        <a:srgbClr val="FFFFFF"/>
      </a:lt1>
      <a:dk2>
        <a:srgbClr val="00AFC0"/>
      </a:dk2>
      <a:lt2>
        <a:srgbClr val="905F37"/>
      </a:lt2>
      <a:accent1>
        <a:srgbClr val="E36C09"/>
      </a:accent1>
      <a:accent2>
        <a:srgbClr val="7F7F7F"/>
      </a:accent2>
      <a:accent3>
        <a:srgbClr val="000000"/>
      </a:accent3>
      <a:accent4>
        <a:srgbClr val="F2F2F2"/>
      </a:accent4>
      <a:accent5>
        <a:srgbClr val="DBEEF3"/>
      </a:accent5>
      <a:accent6>
        <a:srgbClr val="E3CBB7"/>
      </a:accent6>
      <a:hlink>
        <a:srgbClr val="7F7F7F"/>
      </a:hlink>
      <a:folHlink>
        <a:srgbClr val="00AFC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2027</TotalTime>
  <Words>955</Words>
  <Application>Microsoft Office PowerPoint</Application>
  <PresentationFormat>Předvádění na obrazovce (4:3)</PresentationFormat>
  <Paragraphs>135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Arial Narrow</vt:lpstr>
      <vt:lpstr>Calibri</vt:lpstr>
      <vt:lpstr>Cambria</vt:lpstr>
      <vt:lpstr>Symbol</vt:lpstr>
      <vt:lpstr>Times New Roman</vt:lpstr>
      <vt:lpstr>Wingdings</vt:lpstr>
      <vt:lpstr>Motiv systému Office</vt:lpstr>
      <vt:lpstr> Grantový program hl. m. Prahy  v oblasti přístupnosti a odstraňování bariér  na území hl. m. Prahy na rok 2019 </vt:lpstr>
      <vt:lpstr>Hlavním cílem</vt:lpstr>
      <vt:lpstr>Soulad s legislativou</vt:lpstr>
      <vt:lpstr>  Tematické oblasti grantové podpory  Odstranění bariér u vstupů do veřejně přístupných prostor </vt:lpstr>
      <vt:lpstr>Pořízení prostředků usnadňujících překonání bariéry u vstupu do veřejně přístupného objektu, kterou nelze odstranit </vt:lpstr>
      <vt:lpstr>Výstavba nových bezbariérových veřejně přístupných sociálních zařízení a bezbariérová úprava stávajících sociálních zařízení ve veřejně přístupných prostorech </vt:lpstr>
      <vt:lpstr> Zpřístupňování veřejně užívaných prostor pomocí technických zařízení, případně úpravy těchto stávajících zařízení </vt:lpstr>
      <vt:lpstr>Oprávněný žadatel </vt:lpstr>
      <vt:lpstr>Kdo a kolik?</vt:lpstr>
      <vt:lpstr>Časový harmonogram</vt:lpstr>
      <vt:lpstr> Komisí Rady hl. m. Prahy pro udělování grantů v oblasti podpory jednorázových akcí v oblasti přístupnosti a odstraňování bariér ve veřejném prostoru</vt:lpstr>
      <vt:lpstr>Prezentace aplikace PowerPoint</vt:lpstr>
      <vt:lpstr>SCHVÁLENÁ PODPORA PROJEKTŮ V ROCE 2018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we got people thinking  about walking in Prague?</dc:title>
  <dc:creator>OEM</dc:creator>
  <cp:lastModifiedBy>Hájek Jaroslav (MHMP, RFD)</cp:lastModifiedBy>
  <cp:revision>85</cp:revision>
  <dcterms:created xsi:type="dcterms:W3CDTF">2017-09-03T14:07:07Z</dcterms:created>
  <dcterms:modified xsi:type="dcterms:W3CDTF">2018-09-17T12:44:39Z</dcterms:modified>
</cp:coreProperties>
</file>