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61" r:id="rId4"/>
    <p:sldId id="262" r:id="rId5"/>
    <p:sldId id="260" r:id="rId6"/>
    <p:sldId id="257" r:id="rId7"/>
    <p:sldId id="258" r:id="rId8"/>
    <p:sldId id="263" r:id="rId9"/>
    <p:sldId id="264" r:id="rId10"/>
    <p:sldId id="266" r:id="rId11"/>
    <p:sldId id="265" r:id="rId12"/>
    <p:sldId id="267" r:id="rId13"/>
    <p:sldId id="268" r:id="rId14"/>
    <p:sldId id="269" r:id="rId15"/>
    <p:sldId id="270"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64"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a:pPr>
            <a:r>
              <a:rPr lang="cs-CZ" sz="1349" b="1">
                <a:latin typeface="Arial" panose="020B0604020202020204" pitchFamily="34" charset="0"/>
                <a:cs typeface="Arial" panose="020B0604020202020204" pitchFamily="34" charset="0"/>
              </a:rPr>
              <a:t>Počet</a:t>
            </a:r>
            <a:r>
              <a:rPr lang="cs-CZ" sz="1349" b="1" baseline="0">
                <a:latin typeface="Arial" panose="020B0604020202020204" pitchFamily="34" charset="0"/>
                <a:cs typeface="Arial" panose="020B0604020202020204" pitchFamily="34" charset="0"/>
              </a:rPr>
              <a:t> záměrů doporučených k financování dle krajů</a:t>
            </a:r>
            <a:endParaRPr lang="cs-CZ" sz="1400" b="1">
              <a:latin typeface="Arial" panose="020B0604020202020204" pitchFamily="34" charset="0"/>
              <a:cs typeface="Arial" panose="020B0604020202020204" pitchFamily="34" charset="0"/>
            </a:endParaRPr>
          </a:p>
        </c:rich>
      </c:tx>
      <c:layout/>
      <c:overlay val="0"/>
      <c:spPr>
        <a:noFill/>
        <a:ln w="24472">
          <a:noFill/>
        </a:ln>
      </c:spPr>
    </c:title>
    <c:autoTitleDeleted val="0"/>
    <c:plotArea>
      <c:layout/>
      <c:barChart>
        <c:barDir val="col"/>
        <c:grouping val="clustered"/>
        <c:varyColors val="0"/>
        <c:ser>
          <c:idx val="0"/>
          <c:order val="0"/>
          <c:tx>
            <c:strRef>
              <c:f>List1!$B$1</c:f>
              <c:strCache>
                <c:ptCount val="1"/>
                <c:pt idx="0">
                  <c:v>Řada 1</c:v>
                </c:pt>
              </c:strCache>
            </c:strRef>
          </c:tx>
          <c:spPr>
            <a:solidFill>
              <a:schemeClr val="tx2">
                <a:lumMod val="60000"/>
                <a:lumOff val="40000"/>
              </a:schemeClr>
            </a:solidFill>
          </c:spPr>
          <c:invertIfNegative val="0"/>
          <c:cat>
            <c:strRef>
              <c:f>List1!$A$2:$A$15</c:f>
              <c:strCache>
                <c:ptCount val="14"/>
                <c:pt idx="0">
                  <c:v>Středočeský kraj</c:v>
                </c:pt>
                <c:pt idx="1">
                  <c:v>Jihočeský kraj</c:v>
                </c:pt>
                <c:pt idx="2">
                  <c:v>Plzeňský kraj</c:v>
                </c:pt>
                <c:pt idx="3">
                  <c:v>Karlovarský kraj</c:v>
                </c:pt>
                <c:pt idx="4">
                  <c:v>Ústecký kraj</c:v>
                </c:pt>
                <c:pt idx="5">
                  <c:v>Liberecký kraj</c:v>
                </c:pt>
                <c:pt idx="6">
                  <c:v>Královehradecký kraj</c:v>
                </c:pt>
                <c:pt idx="7">
                  <c:v>Pardubický kraj</c:v>
                </c:pt>
                <c:pt idx="8">
                  <c:v>Kraj Vysočina</c:v>
                </c:pt>
                <c:pt idx="9">
                  <c:v>Jihomoravský kraj</c:v>
                </c:pt>
                <c:pt idx="10">
                  <c:v>Olomoucký kraj</c:v>
                </c:pt>
                <c:pt idx="11">
                  <c:v>Moravskoslezský kraj</c:v>
                </c:pt>
                <c:pt idx="12">
                  <c:v>Zlínský kraj</c:v>
                </c:pt>
                <c:pt idx="13">
                  <c:v>Praha</c:v>
                </c:pt>
              </c:strCache>
            </c:strRef>
          </c:cat>
          <c:val>
            <c:numRef>
              <c:f>List1!$B$2:$B$15</c:f>
              <c:numCache>
                <c:formatCode>General</c:formatCode>
                <c:ptCount val="14"/>
                <c:pt idx="0">
                  <c:v>21</c:v>
                </c:pt>
                <c:pt idx="1">
                  <c:v>20</c:v>
                </c:pt>
                <c:pt idx="2">
                  <c:v>40</c:v>
                </c:pt>
                <c:pt idx="3">
                  <c:v>6</c:v>
                </c:pt>
                <c:pt idx="4">
                  <c:v>20</c:v>
                </c:pt>
                <c:pt idx="5">
                  <c:v>15</c:v>
                </c:pt>
                <c:pt idx="6">
                  <c:v>5</c:v>
                </c:pt>
                <c:pt idx="7">
                  <c:v>14</c:v>
                </c:pt>
                <c:pt idx="8">
                  <c:v>14</c:v>
                </c:pt>
                <c:pt idx="9">
                  <c:v>37</c:v>
                </c:pt>
                <c:pt idx="10">
                  <c:v>14</c:v>
                </c:pt>
                <c:pt idx="11">
                  <c:v>24</c:v>
                </c:pt>
                <c:pt idx="12">
                  <c:v>23</c:v>
                </c:pt>
                <c:pt idx="13">
                  <c:v>1</c:v>
                </c:pt>
              </c:numCache>
            </c:numRef>
          </c:val>
        </c:ser>
        <c:ser>
          <c:idx val="1"/>
          <c:order val="1"/>
          <c:tx>
            <c:strRef>
              <c:f>List1!$C$1</c:f>
              <c:strCache>
                <c:ptCount val="1"/>
                <c:pt idx="0">
                  <c:v>Sloupec1</c:v>
                </c:pt>
              </c:strCache>
            </c:strRef>
          </c:tx>
          <c:invertIfNegative val="0"/>
          <c:cat>
            <c:strRef>
              <c:f>List1!$A$2:$A$15</c:f>
              <c:strCache>
                <c:ptCount val="14"/>
                <c:pt idx="0">
                  <c:v>Středočeský kraj</c:v>
                </c:pt>
                <c:pt idx="1">
                  <c:v>Jihočeský kraj</c:v>
                </c:pt>
                <c:pt idx="2">
                  <c:v>Plzeňský kraj</c:v>
                </c:pt>
                <c:pt idx="3">
                  <c:v>Karlovarský kraj</c:v>
                </c:pt>
                <c:pt idx="4">
                  <c:v>Ústecký kraj</c:v>
                </c:pt>
                <c:pt idx="5">
                  <c:v>Liberecký kraj</c:v>
                </c:pt>
                <c:pt idx="6">
                  <c:v>Královehradecký kraj</c:v>
                </c:pt>
                <c:pt idx="7">
                  <c:v>Pardubický kraj</c:v>
                </c:pt>
                <c:pt idx="8">
                  <c:v>Kraj Vysočina</c:v>
                </c:pt>
                <c:pt idx="9">
                  <c:v>Jihomoravský kraj</c:v>
                </c:pt>
                <c:pt idx="10">
                  <c:v>Olomoucký kraj</c:v>
                </c:pt>
                <c:pt idx="11">
                  <c:v>Moravskoslezský kraj</c:v>
                </c:pt>
                <c:pt idx="12">
                  <c:v>Zlínský kraj</c:v>
                </c:pt>
                <c:pt idx="13">
                  <c:v>Praha</c:v>
                </c:pt>
              </c:strCache>
            </c:strRef>
          </c:cat>
          <c:val>
            <c:numRef>
              <c:f>List1!$C$2:$C$15</c:f>
              <c:numCache>
                <c:formatCode>General</c:formatCode>
                <c:ptCount val="14"/>
              </c:numCache>
            </c:numRef>
          </c:val>
        </c:ser>
        <c:ser>
          <c:idx val="2"/>
          <c:order val="2"/>
          <c:tx>
            <c:strRef>
              <c:f>List1!$D$1</c:f>
              <c:strCache>
                <c:ptCount val="1"/>
                <c:pt idx="0">
                  <c:v>Sloupec2</c:v>
                </c:pt>
              </c:strCache>
            </c:strRef>
          </c:tx>
          <c:invertIfNegative val="0"/>
          <c:cat>
            <c:strRef>
              <c:f>List1!$A$2:$A$15</c:f>
              <c:strCache>
                <c:ptCount val="14"/>
                <c:pt idx="0">
                  <c:v>Středočeský kraj</c:v>
                </c:pt>
                <c:pt idx="1">
                  <c:v>Jihočeský kraj</c:v>
                </c:pt>
                <c:pt idx="2">
                  <c:v>Plzeňský kraj</c:v>
                </c:pt>
                <c:pt idx="3">
                  <c:v>Karlovarský kraj</c:v>
                </c:pt>
                <c:pt idx="4">
                  <c:v>Ústecký kraj</c:v>
                </c:pt>
                <c:pt idx="5">
                  <c:v>Liberecký kraj</c:v>
                </c:pt>
                <c:pt idx="6">
                  <c:v>Královehradecký kraj</c:v>
                </c:pt>
                <c:pt idx="7">
                  <c:v>Pardubický kraj</c:v>
                </c:pt>
                <c:pt idx="8">
                  <c:v>Kraj Vysočina</c:v>
                </c:pt>
                <c:pt idx="9">
                  <c:v>Jihomoravský kraj</c:v>
                </c:pt>
                <c:pt idx="10">
                  <c:v>Olomoucký kraj</c:v>
                </c:pt>
                <c:pt idx="11">
                  <c:v>Moravskoslezský kraj</c:v>
                </c:pt>
                <c:pt idx="12">
                  <c:v>Zlínský kraj</c:v>
                </c:pt>
                <c:pt idx="13">
                  <c:v>Praha</c:v>
                </c:pt>
              </c:strCache>
            </c:strRef>
          </c:cat>
          <c:val>
            <c:numRef>
              <c:f>List1!$D$2:$D$15</c:f>
              <c:numCache>
                <c:formatCode>General</c:formatCode>
                <c:ptCount val="14"/>
              </c:numCache>
            </c:numRef>
          </c:val>
        </c:ser>
        <c:dLbls>
          <c:showLegendKey val="0"/>
          <c:showVal val="0"/>
          <c:showCatName val="0"/>
          <c:showSerName val="0"/>
          <c:showPercent val="0"/>
          <c:showBubbleSize val="0"/>
        </c:dLbls>
        <c:gapWidth val="75"/>
        <c:overlap val="-25"/>
        <c:axId val="76073984"/>
        <c:axId val="76223232"/>
      </c:barChart>
      <c:catAx>
        <c:axId val="76073984"/>
        <c:scaling>
          <c:orientation val="minMax"/>
        </c:scaling>
        <c:delete val="0"/>
        <c:axPos val="b"/>
        <c:numFmt formatCode="General" sourceLinked="1"/>
        <c:majorTickMark val="none"/>
        <c:minorTickMark val="none"/>
        <c:tickLblPos val="nextTo"/>
        <c:crossAx val="76223232"/>
        <c:crosses val="autoZero"/>
        <c:auto val="1"/>
        <c:lblAlgn val="ctr"/>
        <c:lblOffset val="150"/>
        <c:noMultiLvlLbl val="0"/>
      </c:catAx>
      <c:valAx>
        <c:axId val="76223232"/>
        <c:scaling>
          <c:orientation val="minMax"/>
        </c:scaling>
        <c:delete val="0"/>
        <c:axPos val="l"/>
        <c:majorGridlines/>
        <c:numFmt formatCode="General" sourceLinked="1"/>
        <c:majorTickMark val="none"/>
        <c:minorTickMark val="none"/>
        <c:tickLblPos val="nextTo"/>
        <c:spPr>
          <a:ln w="9177">
            <a:noFill/>
          </a:ln>
        </c:spPr>
        <c:crossAx val="76073984"/>
        <c:crosses val="autoZero"/>
        <c:crossBetween val="between"/>
        <c:majorUnit val="1"/>
      </c:valAx>
      <c:spPr>
        <a:ln>
          <a:solidFill>
            <a:schemeClr val="accent1"/>
          </a:solidFill>
        </a:ln>
      </c:spPr>
    </c:plotArea>
    <c:plotVisOnly val="1"/>
    <c:dispBlanksAs val="gap"/>
    <c:showDLblsOverMax val="0"/>
  </c:chart>
  <c:spPr>
    <a:solidFill>
      <a:schemeClr val="bg1"/>
    </a:solidFill>
    <a:ln>
      <a:noFill/>
    </a:ln>
  </c:spPr>
  <c:externalData r:id="rId2">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453FAD3D-B282-419D-A2C3-6396689850ED}" type="datetimeFigureOut">
              <a:rPr lang="cs-CZ" smtClean="0"/>
              <a:t>16.9.2018</a:t>
            </a:fld>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18CE0EFB-E4E7-4FD4-AD96-9F7B3CE0D6E2}"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453FAD3D-B282-419D-A2C3-6396689850ED}" type="datetimeFigureOut">
              <a:rPr lang="cs-CZ" smtClean="0"/>
              <a:t>16.9.2018</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18CE0EFB-E4E7-4FD4-AD96-9F7B3CE0D6E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453FAD3D-B282-419D-A2C3-6396689850ED}" type="datetimeFigureOut">
              <a:rPr lang="cs-CZ" smtClean="0"/>
              <a:t>16.9.2018</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18CE0EFB-E4E7-4FD4-AD96-9F7B3CE0D6E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453FAD3D-B282-419D-A2C3-6396689850ED}" type="datetimeFigureOut">
              <a:rPr lang="cs-CZ" smtClean="0"/>
              <a:t>16.9.2018</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18CE0EFB-E4E7-4FD4-AD96-9F7B3CE0D6E2}" type="slidenum">
              <a:rPr lang="cs-CZ" smtClean="0"/>
              <a:t>‹#›</a:t>
            </a:fld>
            <a:endParaRPr lang="cs-CZ"/>
          </a:p>
        </p:txBody>
      </p:sp>
      <p:sp>
        <p:nvSpPr>
          <p:cNvPr id="7" name="Nadpis 6"/>
          <p:cNvSpPr>
            <a:spLocks noGrp="1"/>
          </p:cNvSpPr>
          <p:nvPr>
            <p:ph type="title"/>
          </p:nvPr>
        </p:nvSpPr>
        <p:spPr/>
        <p:txBody>
          <a:bodyPr rtlCol="0"/>
          <a:lstStyle>
            <a:extLst/>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extLst/>
          </a:lstStyle>
          <a:p>
            <a:fld id="{453FAD3D-B282-419D-A2C3-6396689850ED}" type="datetimeFigureOut">
              <a:rPr lang="cs-CZ" smtClean="0"/>
              <a:t>16.9.2018</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18CE0EFB-E4E7-4FD4-AD96-9F7B3CE0D6E2}"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453FAD3D-B282-419D-A2C3-6396689850ED}" type="datetimeFigureOut">
              <a:rPr lang="cs-CZ" smtClean="0"/>
              <a:t>16.9.2018</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18CE0EFB-E4E7-4FD4-AD96-9F7B3CE0D6E2}" type="slidenum">
              <a:rPr lang="cs-CZ" smtClean="0"/>
              <a:t>‹#›</a:t>
            </a:fld>
            <a:endParaRPr lang="cs-CZ"/>
          </a:p>
        </p:txBody>
      </p:sp>
      <p:sp>
        <p:nvSpPr>
          <p:cNvPr id="8" name="Nadpis 7"/>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453FAD3D-B282-419D-A2C3-6396689850ED}" type="datetimeFigureOut">
              <a:rPr lang="cs-CZ" smtClean="0"/>
              <a:t>16.9.2018</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18CE0EFB-E4E7-4FD4-AD96-9F7B3CE0D6E2}"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453FAD3D-B282-419D-A2C3-6396689850ED}" type="datetimeFigureOut">
              <a:rPr lang="cs-CZ" smtClean="0"/>
              <a:t>16.9.2018</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18CE0EFB-E4E7-4FD4-AD96-9F7B3CE0D6E2}" type="slidenum">
              <a:rPr lang="cs-CZ" smtClean="0"/>
              <a:t>‹#›</a:t>
            </a:fld>
            <a:endParaRPr lang="cs-CZ"/>
          </a:p>
        </p:txBody>
      </p:sp>
      <p:sp>
        <p:nvSpPr>
          <p:cNvPr id="6" name="Nadpis 5"/>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453FAD3D-B282-419D-A2C3-6396689850ED}" type="datetimeFigureOut">
              <a:rPr lang="cs-CZ" smtClean="0"/>
              <a:t>16.9.2018</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18CE0EFB-E4E7-4FD4-AD96-9F7B3CE0D6E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453FAD3D-B282-419D-A2C3-6396689850ED}" type="datetimeFigureOut">
              <a:rPr lang="cs-CZ" smtClean="0"/>
              <a:t>16.9.2018</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18CE0EFB-E4E7-4FD4-AD96-9F7B3CE0D6E2}"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453FAD3D-B282-419D-A2C3-6396689850ED}" type="datetimeFigureOut">
              <a:rPr lang="cs-CZ" smtClean="0"/>
              <a:t>16.9.2018</a:t>
            </a:fld>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18CE0EFB-E4E7-4FD4-AD96-9F7B3CE0D6E2}"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53FAD3D-B282-419D-A2C3-6396689850ED}" type="datetimeFigureOut">
              <a:rPr lang="cs-CZ" smtClean="0"/>
              <a:t>16.9.2018</a:t>
            </a:fld>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8CE0EFB-E4E7-4FD4-AD96-9F7B3CE0D6E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v.krasa@nrzp.c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1"/>
            <a:ext cx="9144000" cy="3573015"/>
          </a:xfrm>
        </p:spPr>
        <p:txBody>
          <a:bodyPr/>
          <a:lstStyle/>
          <a:p>
            <a:r>
              <a:rPr lang="cs-CZ" b="1" dirty="0" smtClean="0"/>
              <a:t>DEN BEZ BARIÉR</a:t>
            </a:r>
            <a:br>
              <a:rPr lang="cs-CZ" b="1" dirty="0" smtClean="0"/>
            </a:br>
            <a:r>
              <a:rPr lang="cs-CZ" dirty="0" smtClean="0"/>
              <a:t>Národní rozvojový program </a:t>
            </a:r>
            <a:br>
              <a:rPr lang="cs-CZ" dirty="0" smtClean="0"/>
            </a:br>
            <a:r>
              <a:rPr lang="cs-CZ" dirty="0" smtClean="0"/>
              <a:t>mobility pro všechny</a:t>
            </a:r>
            <a:endParaRPr lang="cs-CZ" dirty="0"/>
          </a:p>
        </p:txBody>
      </p:sp>
      <p:sp>
        <p:nvSpPr>
          <p:cNvPr id="3" name="Podnadpis 2"/>
          <p:cNvSpPr>
            <a:spLocks noGrp="1"/>
          </p:cNvSpPr>
          <p:nvPr>
            <p:ph type="subTitle" idx="1"/>
          </p:nvPr>
        </p:nvSpPr>
        <p:spPr>
          <a:xfrm>
            <a:off x="0" y="3645024"/>
            <a:ext cx="9144000" cy="3212976"/>
          </a:xfrm>
        </p:spPr>
        <p:txBody>
          <a:bodyPr/>
          <a:lstStyle/>
          <a:p>
            <a:endParaRPr lang="cs-CZ" dirty="0" smtClean="0"/>
          </a:p>
          <a:p>
            <a:r>
              <a:rPr lang="cs-CZ" sz="3600" b="1" dirty="0" smtClean="0"/>
              <a:t>Mgr. Václav Krása</a:t>
            </a:r>
          </a:p>
          <a:p>
            <a:r>
              <a:rPr lang="cs-CZ" sz="3600" b="1" dirty="0" smtClean="0"/>
              <a:t>18. 9. 2018, CAMP</a:t>
            </a:r>
            <a:endParaRPr lang="cs-CZ" sz="3600" b="1" dirty="0"/>
          </a:p>
        </p:txBody>
      </p:sp>
    </p:spTree>
    <p:extLst>
      <p:ext uri="{BB962C8B-B14F-4D97-AF65-F5344CB8AC3E}">
        <p14:creationId xmlns:p14="http://schemas.microsoft.com/office/powerpoint/2010/main" val="720204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12776"/>
            <a:ext cx="9144000" cy="5445224"/>
          </a:xfrm>
        </p:spPr>
        <p:txBody>
          <a:bodyPr>
            <a:normAutofit/>
          </a:bodyPr>
          <a:lstStyle/>
          <a:p>
            <a:pPr>
              <a:buFont typeface="Wingdings" panose="05000000000000000000" pitchFamily="2" charset="2"/>
              <a:buChar char="Ø"/>
            </a:pPr>
            <a:r>
              <a:rPr lang="cs-CZ" dirty="0" smtClean="0"/>
              <a:t>Ministerstvo </a:t>
            </a:r>
            <a:r>
              <a:rPr lang="cs-CZ" dirty="0"/>
              <a:t>pro místní rozvoj</a:t>
            </a:r>
          </a:p>
          <a:p>
            <a:pPr>
              <a:buFont typeface="Wingdings" panose="05000000000000000000" pitchFamily="2" charset="2"/>
              <a:buChar char="Ø"/>
            </a:pPr>
            <a:r>
              <a:rPr lang="cs-CZ" dirty="0"/>
              <a:t>Ministerstvo financí</a:t>
            </a:r>
          </a:p>
          <a:p>
            <a:pPr>
              <a:buFont typeface="Wingdings" panose="05000000000000000000" pitchFamily="2" charset="2"/>
              <a:buChar char="Ø"/>
            </a:pPr>
            <a:r>
              <a:rPr lang="cs-CZ" dirty="0"/>
              <a:t>Ministerstvo kultury</a:t>
            </a:r>
          </a:p>
          <a:p>
            <a:pPr>
              <a:buFont typeface="Wingdings" panose="05000000000000000000" pitchFamily="2" charset="2"/>
              <a:buChar char="Ø"/>
            </a:pPr>
            <a:r>
              <a:rPr lang="cs-CZ" dirty="0"/>
              <a:t>Ministerstvo spravedlnosti</a:t>
            </a:r>
          </a:p>
          <a:p>
            <a:pPr>
              <a:buFont typeface="Wingdings" panose="05000000000000000000" pitchFamily="2" charset="2"/>
              <a:buChar char="Ø"/>
            </a:pPr>
            <a:r>
              <a:rPr lang="cs-CZ" dirty="0"/>
              <a:t>Ministerstvo zdravotnictví</a:t>
            </a:r>
          </a:p>
          <a:p>
            <a:pPr>
              <a:buFont typeface="Wingdings" panose="05000000000000000000" pitchFamily="2" charset="2"/>
              <a:buChar char="Ø"/>
            </a:pPr>
            <a:r>
              <a:rPr lang="cs-CZ" dirty="0"/>
              <a:t>Ministerstvo školství, mládeže a tělovýchovy</a:t>
            </a:r>
          </a:p>
          <a:p>
            <a:pPr>
              <a:buFont typeface="Wingdings" panose="05000000000000000000" pitchFamily="2" charset="2"/>
              <a:buChar char="Ø"/>
            </a:pPr>
            <a:r>
              <a:rPr lang="cs-CZ" dirty="0"/>
              <a:t>Ministerstvo práce a sociálních věcí</a:t>
            </a:r>
          </a:p>
          <a:p>
            <a:pPr>
              <a:buFont typeface="Wingdings" panose="05000000000000000000" pitchFamily="2" charset="2"/>
              <a:buChar char="Ø"/>
            </a:pPr>
            <a:r>
              <a:rPr lang="cs-CZ" dirty="0"/>
              <a:t>Ministerstvo dopravy</a:t>
            </a:r>
          </a:p>
          <a:p>
            <a:pPr>
              <a:buFont typeface="Wingdings" panose="05000000000000000000" pitchFamily="2" charset="2"/>
              <a:buChar char="Ø"/>
            </a:pPr>
            <a:r>
              <a:rPr lang="cs-CZ" dirty="0"/>
              <a:t>Ministerstvo vnitra</a:t>
            </a:r>
          </a:p>
          <a:p>
            <a:pPr>
              <a:buFont typeface="Wingdings" panose="05000000000000000000" pitchFamily="2" charset="2"/>
              <a:buChar char="Ø"/>
            </a:pPr>
            <a:r>
              <a:rPr lang="cs-CZ" dirty="0"/>
              <a:t>Státní fond dopravní infrastruktury</a:t>
            </a:r>
          </a:p>
          <a:p>
            <a:pPr>
              <a:buFont typeface="Wingdings" panose="05000000000000000000" pitchFamily="2" charset="2"/>
              <a:buChar char="Ø"/>
            </a:pPr>
            <a:r>
              <a:rPr lang="cs-CZ" dirty="0"/>
              <a:t>Česká pošta, s. p.</a:t>
            </a:r>
          </a:p>
          <a:p>
            <a:endParaRPr lang="cs-CZ" dirty="0"/>
          </a:p>
        </p:txBody>
      </p:sp>
      <p:sp>
        <p:nvSpPr>
          <p:cNvPr id="2" name="Nadpis 1"/>
          <p:cNvSpPr>
            <a:spLocks noGrp="1"/>
          </p:cNvSpPr>
          <p:nvPr>
            <p:ph type="title"/>
          </p:nvPr>
        </p:nvSpPr>
        <p:spPr>
          <a:xfrm>
            <a:off x="0" y="0"/>
            <a:ext cx="9144000" cy="1417638"/>
          </a:xfrm>
        </p:spPr>
        <p:txBody>
          <a:bodyPr>
            <a:normAutofit/>
          </a:bodyPr>
          <a:lstStyle/>
          <a:p>
            <a:r>
              <a:rPr lang="cs-CZ" b="1" dirty="0" smtClean="0"/>
              <a:t>Zdroje financování </a:t>
            </a:r>
            <a:r>
              <a:rPr lang="cs-CZ" b="1" dirty="0"/>
              <a:t>NRPM</a:t>
            </a:r>
            <a:endParaRPr lang="cs-CZ" dirty="0"/>
          </a:p>
        </p:txBody>
      </p:sp>
    </p:spTree>
    <p:extLst>
      <p:ext uri="{BB962C8B-B14F-4D97-AF65-F5344CB8AC3E}">
        <p14:creationId xmlns:p14="http://schemas.microsoft.com/office/powerpoint/2010/main" val="3494976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196752"/>
            <a:ext cx="9144000" cy="5661248"/>
          </a:xfrm>
        </p:spPr>
        <p:txBody>
          <a:bodyPr>
            <a:normAutofit lnSpcReduction="10000"/>
          </a:bodyPr>
          <a:lstStyle/>
          <a:p>
            <a:r>
              <a:rPr lang="cs-CZ" sz="3600" b="1" dirty="0" smtClean="0">
                <a:latin typeface="+mj-lt"/>
              </a:rPr>
              <a:t>Výše příspěvku</a:t>
            </a:r>
          </a:p>
          <a:p>
            <a:pPr>
              <a:buFont typeface="Wingdings" panose="05000000000000000000" pitchFamily="2" charset="2"/>
              <a:buChar char="Ø"/>
            </a:pPr>
            <a:r>
              <a:rPr lang="cs-CZ" sz="2800" dirty="0" smtClean="0"/>
              <a:t>Programy </a:t>
            </a:r>
            <a:r>
              <a:rPr lang="cs-CZ" sz="2800" dirty="0"/>
              <a:t>jsou plně v gesci </a:t>
            </a:r>
            <a:r>
              <a:rPr lang="cs-CZ" sz="2800" dirty="0" smtClean="0"/>
              <a:t>rezortů. Každé ministerstvo je povinno, mít ve svých dotačních programech vyčleněno 10. mil. Kč na NRPM. SFDI potom 100. mil. Kč.</a:t>
            </a:r>
            <a:endParaRPr lang="cs-CZ" sz="2800" dirty="0"/>
          </a:p>
          <a:p>
            <a:pPr>
              <a:buFont typeface="Wingdings" panose="05000000000000000000" pitchFamily="2" charset="2"/>
              <a:buChar char="Ø"/>
            </a:pPr>
            <a:r>
              <a:rPr lang="cs-CZ" sz="2800" dirty="0"/>
              <a:t>Státní fond dopravní infrastruktury (pěší trasy) 85%</a:t>
            </a:r>
          </a:p>
          <a:p>
            <a:pPr>
              <a:buFont typeface="Wingdings" panose="05000000000000000000" pitchFamily="2" charset="2"/>
              <a:buChar char="Ø"/>
            </a:pPr>
            <a:r>
              <a:rPr lang="cs-CZ" sz="2800" dirty="0"/>
              <a:t>Ministerstvo pro místní rozvoj  50%</a:t>
            </a:r>
          </a:p>
          <a:p>
            <a:pPr>
              <a:buFont typeface="Wingdings" panose="05000000000000000000" pitchFamily="2" charset="2"/>
              <a:buChar char="Ø"/>
            </a:pPr>
            <a:r>
              <a:rPr lang="cs-CZ" sz="2800" dirty="0"/>
              <a:t>Ministerstvo školství  50%</a:t>
            </a:r>
          </a:p>
          <a:p>
            <a:pPr>
              <a:buFont typeface="Wingdings" panose="05000000000000000000" pitchFamily="2" charset="2"/>
              <a:buChar char="Ø"/>
            </a:pPr>
            <a:r>
              <a:rPr lang="cs-CZ" sz="2800" dirty="0"/>
              <a:t>Ministerstvo zdravotnictví  50%</a:t>
            </a:r>
          </a:p>
          <a:p>
            <a:pPr>
              <a:buFont typeface="Wingdings" panose="05000000000000000000" pitchFamily="2" charset="2"/>
              <a:buChar char="Ø"/>
            </a:pPr>
            <a:r>
              <a:rPr lang="cs-CZ" sz="2800" dirty="0"/>
              <a:t>Ministerstvo kultury 70 - 100</a:t>
            </a:r>
            <a:r>
              <a:rPr lang="cs-CZ" sz="2800" dirty="0" smtClean="0"/>
              <a:t>%</a:t>
            </a:r>
          </a:p>
          <a:p>
            <a:pPr>
              <a:buFont typeface="Wingdings" panose="05000000000000000000" pitchFamily="2" charset="2"/>
              <a:buChar char="Ø"/>
            </a:pPr>
            <a:r>
              <a:rPr lang="cs-CZ" sz="2800" dirty="0" smtClean="0"/>
              <a:t>Zbylou část nákladů doplácí obec</a:t>
            </a:r>
          </a:p>
          <a:p>
            <a:pPr>
              <a:buFont typeface="Wingdings" panose="05000000000000000000" pitchFamily="2" charset="2"/>
              <a:buChar char="Ø"/>
            </a:pPr>
            <a:endParaRPr lang="cs-CZ" dirty="0" smtClean="0"/>
          </a:p>
        </p:txBody>
      </p:sp>
      <p:sp>
        <p:nvSpPr>
          <p:cNvPr id="2" name="Nadpis 1"/>
          <p:cNvSpPr>
            <a:spLocks noGrp="1"/>
          </p:cNvSpPr>
          <p:nvPr>
            <p:ph type="title"/>
          </p:nvPr>
        </p:nvSpPr>
        <p:spPr>
          <a:xfrm>
            <a:off x="0" y="0"/>
            <a:ext cx="9144000" cy="1417638"/>
          </a:xfrm>
        </p:spPr>
        <p:txBody>
          <a:bodyPr/>
          <a:lstStyle/>
          <a:p>
            <a:r>
              <a:rPr lang="cs-CZ" b="1" dirty="0" smtClean="0"/>
              <a:t>Financování NRPM</a:t>
            </a:r>
            <a:endParaRPr lang="cs-CZ" b="1" dirty="0"/>
          </a:p>
        </p:txBody>
      </p:sp>
    </p:spTree>
    <p:extLst>
      <p:ext uri="{BB962C8B-B14F-4D97-AF65-F5344CB8AC3E}">
        <p14:creationId xmlns:p14="http://schemas.microsoft.com/office/powerpoint/2010/main" val="3958427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12776"/>
            <a:ext cx="9144000" cy="5445224"/>
          </a:xfrm>
        </p:spPr>
        <p:txBody>
          <a:bodyPr/>
          <a:lstStyle/>
          <a:p>
            <a:r>
              <a:rPr lang="cs-CZ" b="1" dirty="0" smtClean="0"/>
              <a:t>Odstraňování </a:t>
            </a:r>
            <a:r>
              <a:rPr lang="cs-CZ" b="1" dirty="0"/>
              <a:t>bariér v budovách</a:t>
            </a:r>
            <a:endParaRPr lang="cs-CZ" sz="2000" dirty="0"/>
          </a:p>
          <a:p>
            <a:pPr marL="457200" lvl="1" indent="0">
              <a:buClr>
                <a:srgbClr val="92D050"/>
              </a:buClr>
              <a:buSzPct val="100000"/>
              <a:buNone/>
            </a:pPr>
            <a:r>
              <a:rPr lang="cs-CZ" dirty="0"/>
              <a:t>Vstup do budovy</a:t>
            </a:r>
          </a:p>
          <a:p>
            <a:pPr marL="457200" lvl="1" indent="0">
              <a:buClr>
                <a:srgbClr val="92D050"/>
              </a:buClr>
              <a:buSzPct val="100000"/>
              <a:buNone/>
            </a:pPr>
            <a:r>
              <a:rPr lang="cs-CZ" dirty="0"/>
              <a:t>Vertikální pohyb</a:t>
            </a:r>
          </a:p>
          <a:p>
            <a:pPr marL="457200" lvl="1" indent="0">
              <a:buClr>
                <a:srgbClr val="92D050"/>
              </a:buClr>
              <a:buSzPct val="100000"/>
              <a:buNone/>
            </a:pPr>
            <a:r>
              <a:rPr lang="cs-CZ" dirty="0"/>
              <a:t>Horizontální pohyb</a:t>
            </a:r>
          </a:p>
          <a:p>
            <a:pPr marL="457200" lvl="1" indent="0">
              <a:buClr>
                <a:srgbClr val="92D050"/>
              </a:buClr>
              <a:buSzPct val="100000"/>
              <a:buNone/>
            </a:pPr>
            <a:r>
              <a:rPr lang="cs-CZ" dirty="0"/>
              <a:t>Bezbariérové WC</a:t>
            </a:r>
          </a:p>
          <a:p>
            <a:pPr marL="457200" lvl="1" indent="0">
              <a:buClr>
                <a:srgbClr val="92D050"/>
              </a:buClr>
              <a:buSzPct val="100000"/>
              <a:buNone/>
            </a:pPr>
            <a:r>
              <a:rPr lang="cs-CZ" dirty="0"/>
              <a:t>Informační a orientační systémy</a:t>
            </a:r>
          </a:p>
          <a:p>
            <a:r>
              <a:rPr lang="cs-CZ" b="1" dirty="0"/>
              <a:t>Zpřístupňování dopravy</a:t>
            </a:r>
          </a:p>
          <a:p>
            <a:pPr marL="0" indent="0">
              <a:buNone/>
            </a:pPr>
            <a:r>
              <a:rPr lang="cs-CZ" sz="2400" dirty="0" smtClean="0"/>
              <a:t>      </a:t>
            </a:r>
            <a:r>
              <a:rPr lang="cs-CZ" sz="2800" dirty="0" smtClean="0"/>
              <a:t>Důraz </a:t>
            </a:r>
            <a:r>
              <a:rPr lang="cs-CZ" sz="2800" dirty="0"/>
              <a:t>na propojení jednotlivých objektů s bezbariérovými </a:t>
            </a:r>
            <a:r>
              <a:rPr lang="cs-CZ" sz="2800" dirty="0" smtClean="0"/>
              <a:t>    trasami města/obce</a:t>
            </a:r>
            <a:endParaRPr lang="cs-CZ" sz="2800" dirty="0"/>
          </a:p>
          <a:p>
            <a:endParaRPr lang="cs-CZ" dirty="0"/>
          </a:p>
        </p:txBody>
      </p:sp>
      <p:sp>
        <p:nvSpPr>
          <p:cNvPr id="2" name="Nadpis 1"/>
          <p:cNvSpPr>
            <a:spLocks noGrp="1"/>
          </p:cNvSpPr>
          <p:nvPr>
            <p:ph type="title"/>
          </p:nvPr>
        </p:nvSpPr>
        <p:spPr>
          <a:xfrm>
            <a:off x="0" y="0"/>
            <a:ext cx="9144000" cy="1417638"/>
          </a:xfrm>
        </p:spPr>
        <p:txBody>
          <a:bodyPr>
            <a:normAutofit fontScale="90000"/>
          </a:bodyPr>
          <a:lstStyle/>
          <a:p>
            <a:r>
              <a:rPr lang="cs-CZ" b="1" dirty="0" smtClean="0"/>
              <a:t/>
            </a:r>
            <a:br>
              <a:rPr lang="cs-CZ" b="1" dirty="0" smtClean="0"/>
            </a:br>
            <a:r>
              <a:rPr lang="cs-CZ" b="1" dirty="0" smtClean="0"/>
              <a:t>Opatření </a:t>
            </a:r>
            <a:r>
              <a:rPr lang="cs-CZ" b="1" dirty="0"/>
              <a:t>prováděná v rámci </a:t>
            </a:r>
            <a:r>
              <a:rPr lang="cs-CZ" b="1" dirty="0" smtClean="0"/>
              <a:t>programu</a:t>
            </a:r>
            <a:r>
              <a:rPr lang="cs-CZ" b="1" dirty="0"/>
              <a:t/>
            </a:r>
            <a:br>
              <a:rPr lang="cs-CZ" b="1" dirty="0"/>
            </a:br>
            <a:endParaRPr lang="cs-CZ" dirty="0"/>
          </a:p>
        </p:txBody>
      </p:sp>
    </p:spTree>
    <p:extLst>
      <p:ext uri="{BB962C8B-B14F-4D97-AF65-F5344CB8AC3E}">
        <p14:creationId xmlns:p14="http://schemas.microsoft.com/office/powerpoint/2010/main" val="1584350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12776"/>
            <a:ext cx="9144000" cy="5445224"/>
          </a:xfrm>
        </p:spPr>
        <p:txBody>
          <a:bodyPr/>
          <a:lstStyle/>
          <a:p>
            <a:r>
              <a:rPr lang="cs-CZ" b="1" dirty="0"/>
              <a:t>Budovy veřejných </a:t>
            </a:r>
            <a:r>
              <a:rPr lang="cs-CZ" b="1" dirty="0" smtClean="0"/>
              <a:t>institucí</a:t>
            </a:r>
          </a:p>
          <a:p>
            <a:pPr marL="0" indent="0">
              <a:buNone/>
            </a:pPr>
            <a:r>
              <a:rPr lang="cs-CZ" b="1" dirty="0"/>
              <a:t> </a:t>
            </a:r>
            <a:r>
              <a:rPr lang="cs-CZ" b="1" dirty="0" smtClean="0"/>
              <a:t>   </a:t>
            </a:r>
            <a:r>
              <a:rPr lang="cs-CZ" dirty="0" smtClean="0"/>
              <a:t>Ústřední </a:t>
            </a:r>
            <a:r>
              <a:rPr lang="cs-CZ" dirty="0"/>
              <a:t>orgány státní správy</a:t>
            </a:r>
          </a:p>
          <a:p>
            <a:pPr marL="457200" lvl="1" indent="0">
              <a:buClr>
                <a:srgbClr val="92D050"/>
              </a:buClr>
              <a:buNone/>
            </a:pPr>
            <a:r>
              <a:rPr lang="cs-CZ" sz="2800" dirty="0"/>
              <a:t>Pracoviště Úřadu práce ČR </a:t>
            </a:r>
          </a:p>
          <a:p>
            <a:pPr marL="457200" lvl="1" indent="0">
              <a:buClr>
                <a:srgbClr val="92D050"/>
              </a:buClr>
              <a:buNone/>
            </a:pPr>
            <a:r>
              <a:rPr lang="cs-CZ" sz="2800" dirty="0"/>
              <a:t>Pracoviště České správy sociálního zabezpečení</a:t>
            </a:r>
          </a:p>
          <a:p>
            <a:pPr marL="457200" lvl="1" indent="0">
              <a:buClr>
                <a:srgbClr val="92D050"/>
              </a:buClr>
              <a:buNone/>
            </a:pPr>
            <a:r>
              <a:rPr lang="cs-CZ" sz="2800" dirty="0"/>
              <a:t>Finanční a celní úřady</a:t>
            </a:r>
          </a:p>
          <a:p>
            <a:pPr marL="457200" lvl="1" indent="0">
              <a:buClr>
                <a:srgbClr val="92D050"/>
              </a:buClr>
              <a:buNone/>
            </a:pPr>
            <a:r>
              <a:rPr lang="cs-CZ" sz="2800" dirty="0"/>
              <a:t>Soudy a státní zastupitelství</a:t>
            </a:r>
          </a:p>
          <a:p>
            <a:pPr marL="457200" lvl="1" indent="0">
              <a:buClr>
                <a:srgbClr val="92D050"/>
              </a:buClr>
              <a:buNone/>
            </a:pPr>
            <a:r>
              <a:rPr lang="cs-CZ" sz="2800" dirty="0"/>
              <a:t>Služebny policie ČR</a:t>
            </a:r>
          </a:p>
          <a:p>
            <a:pPr marL="457200" lvl="1" indent="0">
              <a:buClr>
                <a:srgbClr val="92D050"/>
              </a:buClr>
              <a:buNone/>
            </a:pPr>
            <a:r>
              <a:rPr lang="cs-CZ" sz="2800" dirty="0"/>
              <a:t>Radnice (obecní a městské úřady)</a:t>
            </a:r>
          </a:p>
          <a:p>
            <a:pPr marL="457200" lvl="1" indent="0">
              <a:buClr>
                <a:srgbClr val="92D050"/>
              </a:buClr>
              <a:buNone/>
            </a:pPr>
            <a:r>
              <a:rPr lang="cs-CZ" sz="2800" dirty="0"/>
              <a:t>Krajské úřady</a:t>
            </a:r>
          </a:p>
          <a:p>
            <a:endParaRPr lang="cs-CZ" dirty="0"/>
          </a:p>
        </p:txBody>
      </p:sp>
      <p:sp>
        <p:nvSpPr>
          <p:cNvPr id="2" name="Nadpis 1"/>
          <p:cNvSpPr>
            <a:spLocks noGrp="1"/>
          </p:cNvSpPr>
          <p:nvPr>
            <p:ph type="title"/>
          </p:nvPr>
        </p:nvSpPr>
        <p:spPr>
          <a:xfrm>
            <a:off x="0" y="0"/>
            <a:ext cx="9144000" cy="1417638"/>
          </a:xfrm>
        </p:spPr>
        <p:txBody>
          <a:bodyPr/>
          <a:lstStyle/>
          <a:p>
            <a:r>
              <a:rPr lang="cs-CZ" b="1" dirty="0"/>
              <a:t>Opatření prováděná v rámci programu</a:t>
            </a:r>
            <a:endParaRPr lang="cs-CZ" dirty="0"/>
          </a:p>
        </p:txBody>
      </p:sp>
    </p:spTree>
    <p:extLst>
      <p:ext uri="{BB962C8B-B14F-4D97-AF65-F5344CB8AC3E}">
        <p14:creationId xmlns:p14="http://schemas.microsoft.com/office/powerpoint/2010/main" val="3775170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0" y="1125538"/>
          <a:ext cx="9144000" cy="5732462"/>
        </p:xfrm>
        <a:graphic>
          <a:graphicData uri="http://schemas.openxmlformats.org/drawingml/2006/chart">
            <c:chart xmlns:c="http://schemas.openxmlformats.org/drawingml/2006/chart" xmlns:r="http://schemas.openxmlformats.org/officeDocument/2006/relationships" r:id="rId2"/>
          </a:graphicData>
        </a:graphic>
      </p:graphicFrame>
      <p:sp>
        <p:nvSpPr>
          <p:cNvPr id="2" name="Nadpis 1"/>
          <p:cNvSpPr>
            <a:spLocks noGrp="1"/>
          </p:cNvSpPr>
          <p:nvPr>
            <p:ph type="title"/>
          </p:nvPr>
        </p:nvSpPr>
        <p:spPr>
          <a:xfrm>
            <a:off x="0" y="-33830"/>
            <a:ext cx="9128843" cy="1417638"/>
          </a:xfrm>
        </p:spPr>
        <p:txBody>
          <a:bodyPr>
            <a:normAutofit/>
          </a:bodyPr>
          <a:lstStyle/>
          <a:p>
            <a:r>
              <a:rPr lang="cs-CZ" b="1" dirty="0" smtClean="0"/>
              <a:t>Účast obcí jednotlivých krajů na NRPM</a:t>
            </a:r>
            <a:endParaRPr lang="cs-CZ" b="1" dirty="0"/>
          </a:p>
        </p:txBody>
      </p:sp>
    </p:spTree>
    <p:extLst>
      <p:ext uri="{BB962C8B-B14F-4D97-AF65-F5344CB8AC3E}">
        <p14:creationId xmlns:p14="http://schemas.microsoft.com/office/powerpoint/2010/main" val="56255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196752"/>
            <a:ext cx="9144000" cy="5661248"/>
          </a:xfrm>
        </p:spPr>
        <p:txBody>
          <a:bodyPr/>
          <a:lstStyle/>
          <a:p>
            <a:r>
              <a:rPr lang="cs-CZ" dirty="0" smtClean="0"/>
              <a:t>Praha má mnoho finančních možností na řešení odstraňování bariér v dopravní infrastruktuře.</a:t>
            </a:r>
          </a:p>
          <a:p>
            <a:r>
              <a:rPr lang="cs-CZ" dirty="0" smtClean="0"/>
              <a:t>Přesto se domnívám, že je škoda, že nevyužívá možnosti NRPM.</a:t>
            </a:r>
          </a:p>
          <a:p>
            <a:r>
              <a:rPr lang="cs-CZ" dirty="0" smtClean="0"/>
              <a:t>Program umožňuje částečné financování úpravy chodníků a přechodů, ale především veřejných budov. Především u škol je možnost odstraňování bariér i bez návaznosti na </a:t>
            </a:r>
            <a:r>
              <a:rPr lang="cs-CZ" smtClean="0"/>
              <a:t>bezbariérovou trasu. </a:t>
            </a:r>
            <a:endParaRPr lang="cs-CZ" dirty="0"/>
          </a:p>
        </p:txBody>
      </p:sp>
      <p:sp>
        <p:nvSpPr>
          <p:cNvPr id="2" name="Nadpis 1"/>
          <p:cNvSpPr>
            <a:spLocks noGrp="1"/>
          </p:cNvSpPr>
          <p:nvPr>
            <p:ph type="title"/>
          </p:nvPr>
        </p:nvSpPr>
        <p:spPr>
          <a:xfrm>
            <a:off x="0" y="0"/>
            <a:ext cx="9144000" cy="1196752"/>
          </a:xfrm>
        </p:spPr>
        <p:txBody>
          <a:bodyPr/>
          <a:lstStyle/>
          <a:p>
            <a:r>
              <a:rPr lang="cs-CZ" b="1" dirty="0" smtClean="0"/>
              <a:t>Závěrem</a:t>
            </a:r>
            <a:endParaRPr lang="cs-CZ" b="1" dirty="0"/>
          </a:p>
        </p:txBody>
      </p:sp>
    </p:spTree>
    <p:extLst>
      <p:ext uri="{BB962C8B-B14F-4D97-AF65-F5344CB8AC3E}">
        <p14:creationId xmlns:p14="http://schemas.microsoft.com/office/powerpoint/2010/main" val="28327356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3645024"/>
            <a:ext cx="9144000" cy="3212976"/>
          </a:xfrm>
        </p:spPr>
        <p:txBody>
          <a:bodyPr/>
          <a:lstStyle/>
          <a:p>
            <a:pPr marL="0" indent="0" algn="ctr">
              <a:buNone/>
            </a:pPr>
            <a:endParaRPr lang="cs-CZ" dirty="0" smtClean="0"/>
          </a:p>
          <a:p>
            <a:pPr marL="0" indent="0" algn="ctr">
              <a:buNone/>
            </a:pPr>
            <a:r>
              <a:rPr lang="cs-CZ" dirty="0" smtClean="0"/>
              <a:t>V Praze 18. 9. 2018</a:t>
            </a:r>
          </a:p>
          <a:p>
            <a:pPr marL="0" indent="0" algn="ctr">
              <a:buNone/>
            </a:pPr>
            <a:r>
              <a:rPr lang="cs-CZ" dirty="0" err="1" smtClean="0">
                <a:hlinkClick r:id="rId2"/>
              </a:rPr>
              <a:t>v.krasa</a:t>
            </a:r>
            <a:r>
              <a:rPr lang="en-US" dirty="0" smtClean="0">
                <a:hlinkClick r:id="rId2"/>
              </a:rPr>
              <a:t>@</a:t>
            </a:r>
            <a:r>
              <a:rPr lang="cs-CZ" dirty="0" smtClean="0">
                <a:hlinkClick r:id="rId2"/>
              </a:rPr>
              <a:t>nrzp.cz</a:t>
            </a:r>
            <a:endParaRPr lang="cs-CZ" dirty="0" smtClean="0"/>
          </a:p>
          <a:p>
            <a:pPr marL="0" indent="0" algn="ctr">
              <a:buNone/>
            </a:pPr>
            <a:endParaRPr lang="cs-CZ" dirty="0"/>
          </a:p>
        </p:txBody>
      </p:sp>
      <p:sp>
        <p:nvSpPr>
          <p:cNvPr id="2" name="Nadpis 1"/>
          <p:cNvSpPr>
            <a:spLocks noGrp="1"/>
          </p:cNvSpPr>
          <p:nvPr>
            <p:ph type="title"/>
          </p:nvPr>
        </p:nvSpPr>
        <p:spPr>
          <a:xfrm>
            <a:off x="0" y="0"/>
            <a:ext cx="9144000" cy="3645024"/>
          </a:xfrm>
        </p:spPr>
        <p:txBody>
          <a:bodyPr/>
          <a:lstStyle/>
          <a:p>
            <a:r>
              <a:rPr lang="cs-CZ" dirty="0" smtClean="0"/>
              <a:t>Děkuji Vám za pozornost</a:t>
            </a:r>
            <a:endParaRPr lang="cs-CZ" dirty="0"/>
          </a:p>
        </p:txBody>
      </p:sp>
    </p:spTree>
    <p:extLst>
      <p:ext uri="{BB962C8B-B14F-4D97-AF65-F5344CB8AC3E}">
        <p14:creationId xmlns:p14="http://schemas.microsoft.com/office/powerpoint/2010/main" val="1031586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12776"/>
            <a:ext cx="9144000" cy="5445224"/>
          </a:xfrm>
        </p:spPr>
        <p:txBody>
          <a:bodyPr>
            <a:normAutofit fontScale="92500"/>
          </a:bodyPr>
          <a:lstStyle/>
          <a:p>
            <a:r>
              <a:rPr lang="cs-CZ" dirty="0"/>
              <a:t>Potíže s dopravními stavbami jsou po celé Praze. </a:t>
            </a:r>
            <a:r>
              <a:rPr lang="cs-CZ" dirty="0" smtClean="0"/>
              <a:t>Dle</a:t>
            </a:r>
            <a:r>
              <a:rPr lang="cs-CZ" dirty="0"/>
              <a:t> Komise Rady hl. m. Prahy pro pěší dopravu a odstraňování bariér ve veřejném </a:t>
            </a:r>
            <a:r>
              <a:rPr lang="cs-CZ" dirty="0" smtClean="0"/>
              <a:t>prostoru </a:t>
            </a:r>
            <a:r>
              <a:rPr lang="cs-CZ" dirty="0"/>
              <a:t>jsou navrhované úpravy dopravních staveb v rozporu s </a:t>
            </a:r>
            <a:r>
              <a:rPr lang="cs-CZ" dirty="0" err="1"/>
              <a:t>vyhl</a:t>
            </a:r>
            <a:r>
              <a:rPr lang="cs-CZ" dirty="0"/>
              <a:t>. č. 398/2009 Sb. a často jsou preferovány varianty řešení, které jsou nebezpečné a nevhodné pro pěší, zejména pro osoby s omezenou schopností pohybu a orientace (OOSPO) - zvýhodněni bývají </a:t>
            </a:r>
            <a:r>
              <a:rPr lang="cs-CZ" dirty="0" smtClean="0"/>
              <a:t>cyklisté</a:t>
            </a:r>
            <a:r>
              <a:rPr lang="cs-CZ" dirty="0"/>
              <a:t>.</a:t>
            </a:r>
            <a:r>
              <a:rPr lang="cs-CZ" dirty="0" smtClean="0"/>
              <a:t> V</a:t>
            </a:r>
            <a:r>
              <a:rPr lang="cs-CZ" dirty="0"/>
              <a:t> mnoha případech nebyla respektována doporučení </a:t>
            </a:r>
            <a:r>
              <a:rPr lang="cs-CZ" dirty="0" smtClean="0"/>
              <a:t>Komise. </a:t>
            </a:r>
            <a:r>
              <a:rPr lang="cs-CZ" dirty="0"/>
              <a:t>Často </a:t>
            </a:r>
            <a:r>
              <a:rPr lang="cs-CZ" dirty="0" smtClean="0"/>
              <a:t>se komise dozví </a:t>
            </a:r>
            <a:r>
              <a:rPr lang="cs-CZ" dirty="0"/>
              <a:t>o stavbách </a:t>
            </a:r>
            <a:r>
              <a:rPr lang="cs-CZ" dirty="0" smtClean="0"/>
              <a:t>až </a:t>
            </a:r>
            <a:r>
              <a:rPr lang="cs-CZ" dirty="0"/>
              <a:t>po realizaci ze stížností uživatelů! Dochází tak k porušování stavebního zákona a jasnému selhání všech kontrolních mechanizmů k ochraně veřejných zájmů.</a:t>
            </a:r>
          </a:p>
          <a:p>
            <a:endParaRPr lang="cs-CZ" dirty="0"/>
          </a:p>
        </p:txBody>
      </p:sp>
      <p:sp>
        <p:nvSpPr>
          <p:cNvPr id="2" name="Nadpis 1"/>
          <p:cNvSpPr>
            <a:spLocks noGrp="1"/>
          </p:cNvSpPr>
          <p:nvPr>
            <p:ph type="title"/>
          </p:nvPr>
        </p:nvSpPr>
        <p:spPr>
          <a:xfrm>
            <a:off x="0" y="0"/>
            <a:ext cx="9144000" cy="1417638"/>
          </a:xfrm>
        </p:spPr>
        <p:txBody>
          <a:bodyPr/>
          <a:lstStyle/>
          <a:p>
            <a:r>
              <a:rPr lang="cs-CZ" b="1" dirty="0" smtClean="0"/>
              <a:t>Úvodem</a:t>
            </a:r>
            <a:endParaRPr lang="cs-CZ" b="1" dirty="0"/>
          </a:p>
        </p:txBody>
      </p:sp>
    </p:spTree>
    <p:extLst>
      <p:ext uri="{BB962C8B-B14F-4D97-AF65-F5344CB8AC3E}">
        <p14:creationId xmlns:p14="http://schemas.microsoft.com/office/powerpoint/2010/main" val="3065997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980728"/>
            <a:ext cx="9144000" cy="5877272"/>
          </a:xfrm>
        </p:spPr>
        <p:txBody>
          <a:bodyPr/>
          <a:lstStyle/>
          <a:p>
            <a:pPr marL="0" indent="0">
              <a:buNone/>
            </a:pPr>
            <a:endParaRPr lang="cs-CZ" dirty="0"/>
          </a:p>
        </p:txBody>
      </p:sp>
      <p:sp>
        <p:nvSpPr>
          <p:cNvPr id="2" name="Nadpis 1"/>
          <p:cNvSpPr>
            <a:spLocks noGrp="1"/>
          </p:cNvSpPr>
          <p:nvPr>
            <p:ph type="title"/>
          </p:nvPr>
        </p:nvSpPr>
        <p:spPr>
          <a:xfrm>
            <a:off x="0" y="0"/>
            <a:ext cx="9144000" cy="980728"/>
          </a:xfrm>
        </p:spPr>
        <p:txBody>
          <a:bodyPr/>
          <a:lstStyle/>
          <a:p>
            <a:r>
              <a:rPr lang="cs-CZ" b="1" dirty="0" smtClean="0"/>
              <a:t>Ukázky chyb.</a:t>
            </a:r>
            <a:endParaRPr lang="cs-CZ" b="1" dirty="0"/>
          </a:p>
        </p:txBody>
      </p:sp>
      <p:pic>
        <p:nvPicPr>
          <p:cNvPr id="1026" name="Picture 2" descr="C:\Users\Václav Krása\Desktop\img0006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221" y="980729"/>
            <a:ext cx="6616091" cy="5877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2904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8126" y="178068"/>
            <a:ext cx="9144000" cy="6669360"/>
          </a:xfrm>
        </p:spPr>
        <p:txBody>
          <a:bodyPr/>
          <a:lstStyle/>
          <a:p>
            <a:pPr marL="0" indent="0">
              <a:buNone/>
            </a:pPr>
            <a:endParaRPr lang="cs-CZ" dirty="0"/>
          </a:p>
        </p:txBody>
      </p:sp>
      <p:sp>
        <p:nvSpPr>
          <p:cNvPr id="2" name="Nadpis 1"/>
          <p:cNvSpPr>
            <a:spLocks noGrp="1"/>
          </p:cNvSpPr>
          <p:nvPr>
            <p:ph type="title"/>
          </p:nvPr>
        </p:nvSpPr>
        <p:spPr>
          <a:xfrm>
            <a:off x="35496" y="0"/>
            <a:ext cx="9001000" cy="45719"/>
          </a:xfrm>
        </p:spPr>
        <p:txBody>
          <a:bodyPr>
            <a:normAutofit fontScale="90000"/>
          </a:bodyPr>
          <a:lstStyle/>
          <a:p>
            <a:endParaRPr lang="cs-CZ" dirty="0"/>
          </a:p>
        </p:txBody>
      </p:sp>
      <p:pic>
        <p:nvPicPr>
          <p:cNvPr id="1026" name="Picture 2" descr="C:\Users\Václav Krása\Desktop\img000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9112" y="18623"/>
            <a:ext cx="5735216" cy="6839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35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12776"/>
            <a:ext cx="9144000" cy="5445224"/>
          </a:xfrm>
        </p:spPr>
        <p:txBody>
          <a:bodyPr/>
          <a:lstStyle/>
          <a:p>
            <a:r>
              <a:rPr lang="cs-CZ" dirty="0" smtClean="0"/>
              <a:t>Jedním z důvodů tohoto stavu spatřuji také </a:t>
            </a:r>
            <a:r>
              <a:rPr lang="cs-CZ" dirty="0" smtClean="0"/>
              <a:t>v tom, že Praha ani městské části </a:t>
            </a:r>
            <a:r>
              <a:rPr lang="cs-CZ" dirty="0" smtClean="0"/>
              <a:t>nevyužívají všech možností, </a:t>
            </a:r>
            <a:r>
              <a:rPr lang="cs-CZ" dirty="0" smtClean="0"/>
              <a:t>které </a:t>
            </a:r>
            <a:r>
              <a:rPr lang="cs-CZ" dirty="0" smtClean="0"/>
              <a:t>mohou využít </a:t>
            </a:r>
            <a:r>
              <a:rPr lang="cs-CZ" dirty="0" smtClean="0"/>
              <a:t>k financování odstraňování bariér v dopravní infrastruktuře. Jednou z těchto možností je Národní rozvojový program mobility pro všechny (dále NRPM). </a:t>
            </a:r>
          </a:p>
          <a:p>
            <a:r>
              <a:rPr lang="cs-CZ" dirty="0"/>
              <a:t>Praha žádala v NRPM pouze 1x (okolí I.P. Pavlova – žádost o financování nebyla ze SFDI doporučena – chyby v PD</a:t>
            </a:r>
            <a:r>
              <a:rPr lang="cs-CZ" dirty="0" smtClean="0"/>
              <a:t>).</a:t>
            </a:r>
            <a:endParaRPr lang="cs-CZ" dirty="0"/>
          </a:p>
          <a:p>
            <a:endParaRPr lang="cs-CZ" dirty="0"/>
          </a:p>
        </p:txBody>
      </p:sp>
      <p:sp>
        <p:nvSpPr>
          <p:cNvPr id="2" name="Nadpis 1"/>
          <p:cNvSpPr>
            <a:spLocks noGrp="1"/>
          </p:cNvSpPr>
          <p:nvPr>
            <p:ph type="title"/>
          </p:nvPr>
        </p:nvSpPr>
        <p:spPr>
          <a:xfrm>
            <a:off x="0" y="0"/>
            <a:ext cx="9144000" cy="1417638"/>
          </a:xfrm>
        </p:spPr>
        <p:txBody>
          <a:bodyPr/>
          <a:lstStyle/>
          <a:p>
            <a:r>
              <a:rPr lang="cs-CZ" b="1" dirty="0" smtClean="0"/>
              <a:t>Úvodem</a:t>
            </a:r>
            <a:endParaRPr lang="cs-CZ" b="1" dirty="0"/>
          </a:p>
        </p:txBody>
      </p:sp>
    </p:spTree>
    <p:extLst>
      <p:ext uri="{BB962C8B-B14F-4D97-AF65-F5344CB8AC3E}">
        <p14:creationId xmlns:p14="http://schemas.microsoft.com/office/powerpoint/2010/main" val="811973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12776"/>
            <a:ext cx="9144000" cy="5445224"/>
          </a:xfrm>
        </p:spPr>
        <p:txBody>
          <a:bodyPr/>
          <a:lstStyle/>
          <a:p>
            <a:r>
              <a:rPr lang="cs-CZ" dirty="0"/>
              <a:t>Cílem Národního rozvojového programu mobility pro všechny (NRPM) je podpořit realizaci komplexních bezbariérových tras ve městech a obcích.</a:t>
            </a:r>
          </a:p>
          <a:p>
            <a:r>
              <a:rPr lang="cs-CZ" dirty="0"/>
              <a:t>Základními dvěma oblastmi, na které je v rámci programu přispíváno, je odstraňování bariér v budovách státních a veřejných institucí a odstraňování bariér v </a:t>
            </a:r>
            <a:r>
              <a:rPr lang="cs-CZ" dirty="0" smtClean="0"/>
              <a:t>dopravě, a to pěší.</a:t>
            </a:r>
            <a:endParaRPr lang="cs-CZ" dirty="0"/>
          </a:p>
          <a:p>
            <a:endParaRPr lang="cs-CZ" dirty="0"/>
          </a:p>
        </p:txBody>
      </p:sp>
      <p:sp>
        <p:nvSpPr>
          <p:cNvPr id="2" name="Nadpis 1"/>
          <p:cNvSpPr>
            <a:spLocks noGrp="1"/>
          </p:cNvSpPr>
          <p:nvPr>
            <p:ph type="title"/>
          </p:nvPr>
        </p:nvSpPr>
        <p:spPr>
          <a:xfrm>
            <a:off x="0" y="0"/>
            <a:ext cx="9144000" cy="1417638"/>
          </a:xfrm>
        </p:spPr>
        <p:txBody>
          <a:bodyPr/>
          <a:lstStyle/>
          <a:p>
            <a:r>
              <a:rPr lang="cs-CZ" b="1" dirty="0"/>
              <a:t>Národní rozvojový program mobility</a:t>
            </a:r>
            <a:endParaRPr lang="cs-CZ" dirty="0"/>
          </a:p>
        </p:txBody>
      </p:sp>
    </p:spTree>
    <p:extLst>
      <p:ext uri="{BB962C8B-B14F-4D97-AF65-F5344CB8AC3E}">
        <p14:creationId xmlns:p14="http://schemas.microsoft.com/office/powerpoint/2010/main" val="2343676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12776"/>
            <a:ext cx="9144000" cy="5445224"/>
          </a:xfrm>
        </p:spPr>
        <p:txBody>
          <a:bodyPr/>
          <a:lstStyle/>
          <a:p>
            <a:r>
              <a:rPr lang="cs-CZ" dirty="0"/>
              <a:t>Financování programu mobility je zajištěno Vládním plánem financování NRPM na období 2016–2025, který byl přijat usnesením vlády ze dne 14. července 2014 č. 568, tímto usnesením byl novelizován také samotný NRPM </a:t>
            </a:r>
            <a:r>
              <a:rPr lang="cs-CZ" dirty="0" smtClean="0"/>
              <a:t>Vládní </a:t>
            </a:r>
            <a:r>
              <a:rPr lang="cs-CZ" dirty="0"/>
              <a:t>plán financování navazuje na předešlý plán, který zajišťoval finanční podporu programu v období 2005–2015.</a:t>
            </a:r>
          </a:p>
        </p:txBody>
      </p:sp>
      <p:sp>
        <p:nvSpPr>
          <p:cNvPr id="2" name="Nadpis 1"/>
          <p:cNvSpPr>
            <a:spLocks noGrp="1"/>
          </p:cNvSpPr>
          <p:nvPr>
            <p:ph type="title"/>
          </p:nvPr>
        </p:nvSpPr>
        <p:spPr>
          <a:xfrm>
            <a:off x="0" y="0"/>
            <a:ext cx="9144000" cy="1417638"/>
          </a:xfrm>
        </p:spPr>
        <p:txBody>
          <a:bodyPr/>
          <a:lstStyle/>
          <a:p>
            <a:r>
              <a:rPr lang="cs-CZ" b="1" dirty="0" smtClean="0"/>
              <a:t>Národní rozvojový program mobility</a:t>
            </a:r>
            <a:endParaRPr lang="cs-CZ" b="1" dirty="0"/>
          </a:p>
        </p:txBody>
      </p:sp>
    </p:spTree>
    <p:extLst>
      <p:ext uri="{BB962C8B-B14F-4D97-AF65-F5344CB8AC3E}">
        <p14:creationId xmlns:p14="http://schemas.microsoft.com/office/powerpoint/2010/main" val="3095723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412776"/>
            <a:ext cx="9144000" cy="5445224"/>
          </a:xfrm>
        </p:spPr>
        <p:txBody>
          <a:bodyPr>
            <a:normAutofit/>
          </a:bodyPr>
          <a:lstStyle/>
          <a:p>
            <a:r>
              <a:rPr lang="cs-CZ" dirty="0"/>
              <a:t>Řídící výbor </a:t>
            </a:r>
            <a:r>
              <a:rPr lang="cs-CZ" dirty="0" smtClean="0"/>
              <a:t>NRPM </a:t>
            </a:r>
            <a:r>
              <a:rPr lang="cs-CZ" dirty="0"/>
              <a:t>vyhlašuje </a:t>
            </a:r>
            <a:r>
              <a:rPr lang="cs-CZ" b="1" dirty="0"/>
              <a:t>I. kolo výzvy k předkládání záměrů bezbariérových tras ve městech a </a:t>
            </a:r>
            <a:r>
              <a:rPr lang="cs-CZ" b="1" dirty="0" smtClean="0"/>
              <a:t>obcích vždy rok dopředu. Pro </a:t>
            </a:r>
            <a:r>
              <a:rPr lang="cs-CZ" b="1" dirty="0"/>
              <a:t>rok 2019 </a:t>
            </a:r>
            <a:r>
              <a:rPr lang="cs-CZ" dirty="0" smtClean="0"/>
              <a:t>byl termín I. kola předložení záměrů</a:t>
            </a:r>
            <a:r>
              <a:rPr lang="cs-CZ" dirty="0"/>
              <a:t> </a:t>
            </a:r>
            <a:r>
              <a:rPr lang="cs-CZ" b="1" dirty="0"/>
              <a:t>11. </a:t>
            </a:r>
            <a:r>
              <a:rPr lang="cs-CZ" b="1" dirty="0" smtClean="0"/>
              <a:t>květen 2018. II. kolo pro předávání záměrů bezbariérových tras je 5. října 2018.</a:t>
            </a:r>
            <a:r>
              <a:rPr lang="cs-CZ" b="1" dirty="0"/>
              <a:t> </a:t>
            </a:r>
            <a:endParaRPr lang="cs-CZ" b="1" dirty="0" smtClean="0"/>
          </a:p>
          <a:p>
            <a:r>
              <a:rPr lang="cs-CZ" dirty="0" smtClean="0"/>
              <a:t>Je nezbytné, aby předkladatelé, před </a:t>
            </a:r>
            <a:r>
              <a:rPr lang="cs-CZ" dirty="0"/>
              <a:t>podáním </a:t>
            </a:r>
            <a:r>
              <a:rPr lang="cs-CZ" dirty="0" smtClean="0"/>
              <a:t>na záměru na </a:t>
            </a:r>
            <a:r>
              <a:rPr lang="cs-CZ" dirty="0"/>
              <a:t>sekretariát </a:t>
            </a:r>
            <a:r>
              <a:rPr lang="cs-CZ" dirty="0" smtClean="0"/>
              <a:t>VVZPO, jej konzultovali</a:t>
            </a:r>
            <a:r>
              <a:rPr lang="cs-CZ" b="1" dirty="0" smtClean="0"/>
              <a:t> </a:t>
            </a:r>
            <a:r>
              <a:rPr lang="cs-CZ" dirty="0" smtClean="0"/>
              <a:t> </a:t>
            </a:r>
            <a:r>
              <a:rPr lang="cs-CZ" dirty="0"/>
              <a:t>se zástupci příslušných resortů či institucí, které se budou podílet na jejich financování, aby záměry vyhovovaly podmínkám jimi vyhlašovaných dotačních programů.</a:t>
            </a:r>
          </a:p>
          <a:p>
            <a:endParaRPr lang="cs-CZ" dirty="0"/>
          </a:p>
        </p:txBody>
      </p:sp>
      <p:sp>
        <p:nvSpPr>
          <p:cNvPr id="2" name="Nadpis 1"/>
          <p:cNvSpPr>
            <a:spLocks noGrp="1"/>
          </p:cNvSpPr>
          <p:nvPr>
            <p:ph type="title"/>
          </p:nvPr>
        </p:nvSpPr>
        <p:spPr>
          <a:xfrm>
            <a:off x="0" y="0"/>
            <a:ext cx="9144000" cy="1417638"/>
          </a:xfrm>
        </p:spPr>
        <p:txBody>
          <a:bodyPr/>
          <a:lstStyle/>
          <a:p>
            <a:r>
              <a:rPr lang="cs-CZ" b="1" dirty="0"/>
              <a:t>Národní rozvojový program mobility</a:t>
            </a:r>
            <a:endParaRPr lang="cs-CZ" dirty="0"/>
          </a:p>
        </p:txBody>
      </p:sp>
    </p:spTree>
    <p:extLst>
      <p:ext uri="{BB962C8B-B14F-4D97-AF65-F5344CB8AC3E}">
        <p14:creationId xmlns:p14="http://schemas.microsoft.com/office/powerpoint/2010/main" val="765555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340768"/>
            <a:ext cx="9144000" cy="5517232"/>
          </a:xfrm>
        </p:spPr>
        <p:txBody>
          <a:bodyPr/>
          <a:lstStyle/>
          <a:p>
            <a:r>
              <a:rPr lang="cs-CZ" sz="3600" b="1" dirty="0" smtClean="0">
                <a:latin typeface="+mj-lt"/>
              </a:rPr>
              <a:t>Proč žádat o schválení záměru:</a:t>
            </a:r>
          </a:p>
          <a:p>
            <a:pPr>
              <a:buFont typeface="Wingdings" panose="05000000000000000000" pitchFamily="2" charset="2"/>
              <a:buChar char="Ø"/>
            </a:pPr>
            <a:r>
              <a:rPr lang="cs-CZ" dirty="0" smtClean="0"/>
              <a:t>Zvýšení </a:t>
            </a:r>
            <a:r>
              <a:rPr lang="cs-CZ" dirty="0"/>
              <a:t>mobility občanů v dané lokalitě </a:t>
            </a:r>
          </a:p>
          <a:p>
            <a:pPr>
              <a:buFont typeface="Wingdings" panose="05000000000000000000" pitchFamily="2" charset="2"/>
              <a:buChar char="Ø"/>
            </a:pPr>
            <a:r>
              <a:rPr lang="cs-CZ" dirty="0"/>
              <a:t> Odstranění bariér v lokalitě</a:t>
            </a:r>
          </a:p>
          <a:p>
            <a:pPr>
              <a:buFont typeface="Wingdings" panose="05000000000000000000" pitchFamily="2" charset="2"/>
              <a:buChar char="Ø"/>
            </a:pPr>
            <a:r>
              <a:rPr lang="cs-CZ" dirty="0"/>
              <a:t> Zvýšení dostupnosti veřejných služeb a institucí</a:t>
            </a:r>
          </a:p>
          <a:p>
            <a:pPr>
              <a:buFont typeface="Wingdings" panose="05000000000000000000" pitchFamily="2" charset="2"/>
              <a:buChar char="Ø"/>
            </a:pPr>
            <a:r>
              <a:rPr lang="cs-CZ" dirty="0"/>
              <a:t> Zapojení všech do systému vzdělávání, do pracovního procesu i volnočasových aktivit</a:t>
            </a:r>
          </a:p>
          <a:p>
            <a:pPr>
              <a:buFont typeface="Wingdings" panose="05000000000000000000" pitchFamily="2" charset="2"/>
              <a:buChar char="Ø"/>
            </a:pPr>
            <a:r>
              <a:rPr lang="cs-CZ" dirty="0"/>
              <a:t> Zvýšení zájmu obyvatel o veřejné dění</a:t>
            </a:r>
          </a:p>
          <a:p>
            <a:pPr>
              <a:buFont typeface="Wingdings" panose="05000000000000000000" pitchFamily="2" charset="2"/>
              <a:buChar char="Ø"/>
            </a:pPr>
            <a:r>
              <a:rPr lang="cs-CZ" dirty="0"/>
              <a:t> Možnost získat finanční podporu z veřejných zdrojů</a:t>
            </a:r>
          </a:p>
          <a:p>
            <a:endParaRPr lang="cs-CZ" dirty="0"/>
          </a:p>
        </p:txBody>
      </p:sp>
      <p:sp>
        <p:nvSpPr>
          <p:cNvPr id="2" name="Nadpis 1"/>
          <p:cNvSpPr>
            <a:spLocks noGrp="1"/>
          </p:cNvSpPr>
          <p:nvPr>
            <p:ph type="title"/>
          </p:nvPr>
        </p:nvSpPr>
        <p:spPr>
          <a:xfrm>
            <a:off x="0" y="0"/>
            <a:ext cx="9144000" cy="1417638"/>
          </a:xfrm>
        </p:spPr>
        <p:txBody>
          <a:bodyPr/>
          <a:lstStyle/>
          <a:p>
            <a:r>
              <a:rPr lang="cs-CZ" b="1" dirty="0"/>
              <a:t>Národní rozvojový program mobility</a:t>
            </a:r>
            <a:endParaRPr lang="cs-CZ" dirty="0"/>
          </a:p>
        </p:txBody>
      </p:sp>
    </p:spTree>
    <p:extLst>
      <p:ext uri="{BB962C8B-B14F-4D97-AF65-F5344CB8AC3E}">
        <p14:creationId xmlns:p14="http://schemas.microsoft.com/office/powerpoint/2010/main" val="1276427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95</TotalTime>
  <Words>509</Words>
  <Application>Microsoft Office PowerPoint</Application>
  <PresentationFormat>Předvádění na obrazovce (4:3)</PresentationFormat>
  <Paragraphs>76</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Shluk</vt:lpstr>
      <vt:lpstr>DEN BEZ BARIÉR Národní rozvojový program  mobility pro všechny</vt:lpstr>
      <vt:lpstr>Úvodem</vt:lpstr>
      <vt:lpstr>Ukázky chyb.</vt:lpstr>
      <vt:lpstr>Prezentace aplikace PowerPoint</vt:lpstr>
      <vt:lpstr>Úvodem</vt:lpstr>
      <vt:lpstr>Národní rozvojový program mobility</vt:lpstr>
      <vt:lpstr>Národní rozvojový program mobility</vt:lpstr>
      <vt:lpstr>Národní rozvojový program mobility</vt:lpstr>
      <vt:lpstr>Národní rozvojový program mobility</vt:lpstr>
      <vt:lpstr>Zdroje financování NRPM</vt:lpstr>
      <vt:lpstr>Financování NRPM</vt:lpstr>
      <vt:lpstr> Opatření prováděná v rámci programu </vt:lpstr>
      <vt:lpstr>Opatření prováděná v rámci programu</vt:lpstr>
      <vt:lpstr>Účast obcí jednotlivých krajů na NRPM</vt:lpstr>
      <vt:lpstr>Závěrem</vt:lpstr>
      <vt:lpstr>Děkuji Vám za pozornost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 BEZ BARIÉR Národní rozvojový program  mobility pro všechny</dc:title>
  <dc:creator>Václav Krása</dc:creator>
  <cp:lastModifiedBy>Václav Krása</cp:lastModifiedBy>
  <cp:revision>16</cp:revision>
  <dcterms:created xsi:type="dcterms:W3CDTF">2018-09-15T19:45:21Z</dcterms:created>
  <dcterms:modified xsi:type="dcterms:W3CDTF">2018-09-16T16:29:31Z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