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0" r:id="rId2"/>
    <p:sldId id="308" r:id="rId3"/>
    <p:sldId id="327" r:id="rId4"/>
    <p:sldId id="321" r:id="rId5"/>
    <p:sldId id="342" r:id="rId6"/>
    <p:sldId id="330" r:id="rId7"/>
    <p:sldId id="278" r:id="rId8"/>
    <p:sldId id="333" r:id="rId9"/>
    <p:sldId id="334" r:id="rId10"/>
    <p:sldId id="335" r:id="rId11"/>
    <p:sldId id="346" r:id="rId12"/>
    <p:sldId id="338" r:id="rId13"/>
    <p:sldId id="296" r:id="rId14"/>
    <p:sldId id="297" r:id="rId15"/>
    <p:sldId id="326" r:id="rId16"/>
    <p:sldId id="336" r:id="rId17"/>
    <p:sldId id="345" r:id="rId18"/>
    <p:sldId id="344" r:id="rId19"/>
    <p:sldId id="347" r:id="rId20"/>
    <p:sldId id="341" r:id="rId21"/>
    <p:sldId id="29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ek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>
      <p:cViewPr varScale="1">
        <p:scale>
          <a:sx n="86" d="100"/>
          <a:sy n="86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AE92-8C5B-41C5-ADFD-50A99F9FFDBD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65C6E-F1A9-4A0A-B838-11B7785B6A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19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5C6E-F1A9-4A0A-B838-11B7785B6A5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48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5C6E-F1A9-4A0A-B838-11B7785B6A5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8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5C6E-F1A9-4A0A-B838-11B7785B6A5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82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5C6E-F1A9-4A0A-B838-11B7785B6A5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8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5C6E-F1A9-4A0A-B838-11B7785B6A5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39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DF6-64D0-4367-8840-B89BD6FF67E6}" type="datetime1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4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186B-1FDD-40AC-9D4B-CBDBC9AA8236}" type="datetime1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2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47BC-0355-4B23-A2BF-940320CFA9A7}" type="datetime1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18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5C63-75BC-4DF1-A2FF-0B976C99A00B}" type="datetime1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7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DF74-AD35-4897-8817-E17DE510F00A}" type="datetime1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B47-E9F0-4095-ACF1-52F47340EA91}" type="datetime1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9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1094-9CC9-485B-AF5B-D56A229CC04D}" type="datetime1">
              <a:rPr lang="cs-CZ" smtClean="0"/>
              <a:t>17.09.2018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2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C1B6-A34C-457F-8667-40AD0017D3BB}" type="datetime1">
              <a:rPr lang="cs-CZ" smtClean="0"/>
              <a:t>17.09.2018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96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3B18-834C-40DF-AF0C-983647EB68B8}" type="datetime1">
              <a:rPr lang="cs-CZ" smtClean="0"/>
              <a:t>17.09.2018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1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8498-30BF-4F78-91C3-10B7710E669E}" type="datetime1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55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44F2-B856-4701-ACD7-4DF5AAE9AFFE}" type="datetime1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7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9980-D45A-4FBC-91BB-99CE8BD071CF}" type="datetime1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CABA-E8C1-4C11-BD43-02FBAF6353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4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532888" y="116632"/>
            <a:ext cx="4503608" cy="66247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7504" y="4760570"/>
            <a:ext cx="4320482" cy="19807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7503" y="116632"/>
            <a:ext cx="4320481" cy="45365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0514" y="1164808"/>
            <a:ext cx="4322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cap="all" dirty="0" smtClean="0">
                <a:solidFill>
                  <a:schemeClr val="bg1"/>
                </a:solidFill>
              </a:rPr>
              <a:t>Mapování přístupnosti </a:t>
            </a:r>
          </a:p>
          <a:p>
            <a:pPr algn="ctr"/>
            <a:r>
              <a:rPr lang="cs-CZ" sz="3200" cap="all" dirty="0" smtClean="0">
                <a:solidFill>
                  <a:schemeClr val="bg1"/>
                </a:solidFill>
              </a:rPr>
              <a:t>a </a:t>
            </a:r>
          </a:p>
          <a:p>
            <a:pPr algn="ctr"/>
            <a:r>
              <a:rPr lang="cs-CZ" sz="3200" cap="all" dirty="0" smtClean="0">
                <a:solidFill>
                  <a:schemeClr val="bg1"/>
                </a:solidFill>
              </a:rPr>
              <a:t>pražská Mapa přístupnosti</a:t>
            </a:r>
          </a:p>
        </p:txBody>
      </p:sp>
      <p:pic>
        <p:nvPicPr>
          <p:cNvPr id="1028" name="Picture 4" descr="C:\Users\Jan Tomandl\Desktop\pov_logo kop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6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51" y="565559"/>
            <a:ext cx="2573609" cy="10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10514" y="57332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Kateřina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Novotná</a:t>
            </a:r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Pražská organizace vozíčkářů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2392" y="1795750"/>
            <a:ext cx="43641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20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20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cs-CZ" sz="2000" cap="all" dirty="0" smtClean="0">
                <a:solidFill>
                  <a:schemeClr val="bg2">
                    <a:lumMod val="25000"/>
                  </a:schemeClr>
                </a:solidFill>
              </a:rPr>
              <a:t>Den bez </a:t>
            </a:r>
            <a:r>
              <a:rPr lang="cs-CZ" sz="2000" cap="all" dirty="0" smtClean="0">
                <a:solidFill>
                  <a:schemeClr val="bg2">
                    <a:lumMod val="25000"/>
                  </a:schemeClr>
                </a:solidFill>
              </a:rPr>
              <a:t>bariér</a:t>
            </a:r>
          </a:p>
          <a:p>
            <a:pPr algn="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CAMP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– Centrum architektury a městského plánování</a:t>
            </a:r>
          </a:p>
          <a:p>
            <a:pPr algn="r"/>
            <a:endParaRPr lang="cs-CZ" sz="2000" cap="all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18/9/2018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KATEGORIZACE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8451"/>
            <a:ext cx="8291264" cy="5799549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WC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 – Přístupná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toaleta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Nachází se v dámských toaletách (případně v dámských i pánských) nebo je umístěna samostatně.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Vstupní dveře kabiny i všechny přístupy k ní jsou široké minimálně 80 cm. Dveře se otevírají směrem ven z kabiny.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Rozměry kabiny jsou minimálně: šířka 160 cm x hloubka 160 cm.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 k míse z boku (boční přístup k míse) je minimálně 80 cm.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mísy jsou madla, toaletní papír je v dosahu osoby sedící na míse.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 umyvadlem je dostatečný prostor pro podjetí vozíku. Manipulační prostor v kabině není omezený dalším zařízením toalety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cs-CZ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WC 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II. – Částečně přístupná </a:t>
            </a:r>
            <a:r>
              <a:rPr lang="cs-CZ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toaleta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Nachází se v dámských toaletách (případně pánských) nebo je umístěna samostatně.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Vstupní dveře kabiny i všechny přístupy k ní jsou široké minimálně 70 cm. Dveře se otevírají směrem ven z kabiny.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Rozměry kabiny jsou minimálně: šířka 140 cm x hloubka 140 m. Manipulační prostor musí být umístěný proti dveřím.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 k míse z boku (boční přístup k míse) je minimálně 70 cm.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BĚŽNÉ 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WC – Obtížně přístupná nebo nepřístupná toaleta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98" y="1058451"/>
            <a:ext cx="504825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98" y="3573016"/>
            <a:ext cx="504825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291" y="5661248"/>
            <a:ext cx="503238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5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KATEGORIZACE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3"/>
            <a:ext cx="7992888" cy="4968552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Metodika kategorizace přístupnosti tras a komunikací</a:t>
            </a:r>
          </a:p>
          <a:p>
            <a:pPr marL="0" indent="0">
              <a:buNone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systém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kategorizace tras a komunikací rozdělen na tři vzájemně se doplňující úrovně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převažující </a:t>
            </a:r>
            <a:r>
              <a:rPr lang="cs-CZ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sklon, šířku a kvalitu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komunikace  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→  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značeno linií příslušné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barevnosti</a:t>
            </a:r>
          </a:p>
          <a:p>
            <a:pPr marL="0" indent="0">
              <a:buNone/>
            </a:pP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2/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bodové </a:t>
            </a:r>
            <a:r>
              <a:rPr lang="cs-CZ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bariéry na komunikaci – výškový rozdíl,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    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zúžení</a:t>
            </a:r>
            <a:r>
              <a:rPr lang="cs-CZ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podélný skon, příčný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sklon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→  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značeno příslušným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piktogramem</a:t>
            </a:r>
          </a:p>
          <a:p>
            <a:pPr marL="0" indent="0">
              <a:buNone/>
            </a:pP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cs-CZ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přechody </a:t>
            </a:r>
            <a:r>
              <a:rPr lang="cs-CZ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místa pro přecházení na </a:t>
            </a:r>
            <a:r>
              <a:rPr lang="cs-CZ" sz="15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komunikaci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→  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značeno příslušnou barevnou linkou</a:t>
            </a:r>
            <a:r>
              <a:rPr lang="cs-CZ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cs-CZ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085184"/>
            <a:ext cx="357673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PREZENTACE DAT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Struktura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výstupu pro uživatele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8451"/>
            <a:ext cx="8291264" cy="5799549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9632" y="1196752"/>
            <a:ext cx="369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grafická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informace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(piktogramy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958370" y="1725694"/>
            <a:ext cx="533502" cy="285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3068962"/>
            <a:ext cx="453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textová část (objektivní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popis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stavu budovy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699792" y="5116360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obrazová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příloha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691680" y="596428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lokace (mapový výřez,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zobrazení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 mapové aplikaci)</a:t>
            </a:r>
          </a:p>
        </p:txBody>
      </p:sp>
      <p:pic>
        <p:nvPicPr>
          <p:cNvPr id="22" name="Obrázek 21"/>
          <p:cNvPicPr/>
          <p:nvPr/>
        </p:nvPicPr>
        <p:blipFill rotWithShape="1">
          <a:blip r:embed="rId2"/>
          <a:srcRect l="36485" t="8569" r="6919" b="13972"/>
          <a:stretch/>
        </p:blipFill>
        <p:spPr bwMode="auto">
          <a:xfrm>
            <a:off x="6087312" y="3356954"/>
            <a:ext cx="2732362" cy="2207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ázek 22"/>
          <p:cNvPicPr/>
          <p:nvPr/>
        </p:nvPicPr>
        <p:blipFill rotWithShape="1">
          <a:blip r:embed="rId3"/>
          <a:srcRect l="36417" t="39073" r="7026" b="21889"/>
          <a:stretch/>
        </p:blipFill>
        <p:spPr bwMode="auto">
          <a:xfrm>
            <a:off x="6088775" y="5564943"/>
            <a:ext cx="2902861" cy="1248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ázek 23"/>
          <p:cNvPicPr/>
          <p:nvPr/>
        </p:nvPicPr>
        <p:blipFill rotWithShape="1">
          <a:blip r:embed="rId4"/>
          <a:srcRect l="36116" t="11311" r="8205" b="9451"/>
          <a:stretch/>
        </p:blipFill>
        <p:spPr bwMode="auto">
          <a:xfrm>
            <a:off x="6067780" y="882028"/>
            <a:ext cx="2725042" cy="2476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Šipka doprava 19"/>
          <p:cNvSpPr/>
          <p:nvPr/>
        </p:nvSpPr>
        <p:spPr>
          <a:xfrm>
            <a:off x="4958370" y="3428469"/>
            <a:ext cx="533502" cy="285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4958370" y="5158466"/>
            <a:ext cx="533502" cy="285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4958370" y="6046599"/>
            <a:ext cx="533502" cy="285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1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MAPAPŘÍSTUPNOSTI.CZ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r="23420" b="4498"/>
          <a:stretch/>
        </p:blipFill>
        <p:spPr bwMode="auto">
          <a:xfrm>
            <a:off x="0" y="836712"/>
            <a:ext cx="9150687" cy="60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OSTRAVA.CZ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6423" r="13936" b="6539"/>
          <a:stretch/>
        </p:blipFill>
        <p:spPr bwMode="auto">
          <a:xfrm>
            <a:off x="-2" y="846001"/>
            <a:ext cx="9144000" cy="60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4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BRNO.CZ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2170584" cy="225087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010" t="8400" b="4414"/>
          <a:stretch/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 rotWithShape="1">
          <a:blip r:embed="rId3"/>
          <a:srcRect t="8413" r="75708" b="86539"/>
          <a:stretch/>
        </p:blipFill>
        <p:spPr bwMode="auto">
          <a:xfrm>
            <a:off x="5101" y="836712"/>
            <a:ext cx="2406659" cy="36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8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BRNO.CZ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2170584" cy="225087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6" t="17449" r="33069" b="5007"/>
          <a:stretch/>
        </p:blipFill>
        <p:spPr bwMode="auto">
          <a:xfrm>
            <a:off x="1" y="844151"/>
            <a:ext cx="4319994" cy="601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t="41313" r="29588" b="15004"/>
          <a:stretch/>
        </p:blipFill>
        <p:spPr bwMode="auto">
          <a:xfrm>
            <a:off x="3851921" y="1439536"/>
            <a:ext cx="5292080" cy="332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BEZBARIER.UJEP.CZ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 r="7396" b="6761"/>
          <a:stretch/>
        </p:blipFill>
        <p:spPr bwMode="auto">
          <a:xfrm>
            <a:off x="0" y="1124744"/>
            <a:ext cx="9144000" cy="50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PŘESBARIÉRY.CZ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4170" t="8226" r="6192" b="4375"/>
          <a:stretch/>
        </p:blipFill>
        <p:spPr bwMode="auto">
          <a:xfrm>
            <a:off x="-2604" y="836712"/>
            <a:ext cx="9146604" cy="6021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8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892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PŘESBARIÉRY.CZ</a:t>
            </a:r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5720"/>
          <a:stretch/>
        </p:blipFill>
        <p:spPr>
          <a:xfrm>
            <a:off x="-1" y="836712"/>
            <a:ext cx="9144001" cy="6021288"/>
          </a:xfrm>
        </p:spPr>
      </p:pic>
    </p:spTree>
    <p:extLst>
      <p:ext uri="{BB962C8B-B14F-4D97-AF65-F5344CB8AC3E}">
        <p14:creationId xmlns:p14="http://schemas.microsoft.com/office/powerpoint/2010/main" val="40576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395536" y="58772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-1" y="1803594"/>
            <a:ext cx="7236297" cy="185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074746" y="1988840"/>
            <a:ext cx="45719" cy="4869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0" y="836712"/>
            <a:ext cx="9144002" cy="602129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22173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MAPOVÁNÍ </a:t>
            </a:r>
            <a:r>
              <a:rPr lang="cs-CZ" sz="4700" dirty="0" smtClean="0">
                <a:solidFill>
                  <a:schemeClr val="bg1"/>
                </a:solidFill>
              </a:rPr>
              <a:t>PŘÍSTUPNOSTI</a:t>
            </a:r>
            <a:endParaRPr lang="cs-CZ" sz="4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DALŠÍ VYUŽITÍ DAT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8451"/>
            <a:ext cx="8291264" cy="5799549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Struktura výstupu pro zadavatele / správu objektu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živatelský text 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echnické tabulky (výtah, WC kabina)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fotodokumentace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ávrh úprav zjištěných nedostatků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elková koncepce 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>
          <a:xfrm>
            <a:off x="5358259" y="4365104"/>
            <a:ext cx="378574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532888" y="116632"/>
            <a:ext cx="4503608" cy="66247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07504" y="4760570"/>
            <a:ext cx="4320482" cy="19807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7503" y="116632"/>
            <a:ext cx="4320481" cy="45365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4854059"/>
            <a:ext cx="4999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Kateřina Novotná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Pražská organizace vozíčkářů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Benediktská 688/6, Praha 1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www.pov.cz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1838429"/>
            <a:ext cx="468052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cs-CZ" sz="36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3600" cap="all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3600" cap="all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cs-CZ" sz="3600" cap="all" dirty="0">
                <a:solidFill>
                  <a:schemeClr val="bg2">
                    <a:lumMod val="25000"/>
                  </a:schemeClr>
                </a:solidFill>
              </a:rPr>
              <a:t>Den bez bariér</a:t>
            </a:r>
          </a:p>
          <a:p>
            <a:pPr algn="r"/>
            <a:endParaRPr lang="cs-CZ" sz="21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</a:rPr>
              <a:t>18/9/2018</a:t>
            </a: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cs-CZ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395536" y="58772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-1" y="1803594"/>
            <a:ext cx="7236297" cy="185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074746" y="1988840"/>
            <a:ext cx="45719" cy="4869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3" descr="C:\Users\hp\Desktop\zd\1812201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7" y="836712"/>
            <a:ext cx="466619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hp\Desktop\zd\18122014782.jpg"/>
          <p:cNvPicPr>
            <a:picLocks noChangeAspect="1" noChangeArrowheads="1"/>
          </p:cNvPicPr>
          <p:nvPr/>
        </p:nvPicPr>
        <p:blipFill rotWithShape="1">
          <a:blip r:embed="rId3"/>
          <a:srcRect l="5986" r="11264"/>
          <a:stretch/>
        </p:blipFill>
        <p:spPr bwMode="auto">
          <a:xfrm>
            <a:off x="4656718" y="836712"/>
            <a:ext cx="301162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ál 17"/>
          <p:cNvSpPr/>
          <p:nvPr/>
        </p:nvSpPr>
        <p:spPr>
          <a:xfrm>
            <a:off x="539552" y="1268760"/>
            <a:ext cx="2448272" cy="2362274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8983481">
            <a:off x="5847253" y="1539220"/>
            <a:ext cx="697783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22173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MAPOVÁNÍ PŘÍSTUPNOSTI</a:t>
            </a:r>
          </a:p>
        </p:txBody>
      </p:sp>
    </p:spTree>
    <p:extLst>
      <p:ext uri="{BB962C8B-B14F-4D97-AF65-F5344CB8AC3E}">
        <p14:creationId xmlns:p14="http://schemas.microsoft.com/office/powerpoint/2010/main" val="6149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Picture 2" descr="Z:\11. MAPOVÁNÍ\ČZU 2013\15. FAPPZ_katedra veterinárních disciplín\15. FOTO FAPPZ_katedra veterinárních disciplín\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540" r="21923" b="21091"/>
          <a:stretch/>
        </p:blipFill>
        <p:spPr bwMode="auto">
          <a:xfrm>
            <a:off x="-1" y="836712"/>
            <a:ext cx="5303793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Z:\11. MAPOVÁNÍ\ČZU 2013\15. FAPPZ_katedra veterinárních disciplín\15. FOTO FAPPZ_katedra veterinárních disciplín\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4" b="17625"/>
          <a:stretch/>
        </p:blipFill>
        <p:spPr bwMode="auto">
          <a:xfrm>
            <a:off x="5282140" y="820873"/>
            <a:ext cx="3861860" cy="44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 rot="8983481">
            <a:off x="3503028" y="945156"/>
            <a:ext cx="697783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983481">
            <a:off x="7477940" y="1794197"/>
            <a:ext cx="697783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22173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MAPOVÁNÍ PŘÍSTUPNOSTI</a:t>
            </a:r>
          </a:p>
        </p:txBody>
      </p:sp>
    </p:spTree>
    <p:extLst>
      <p:ext uri="{BB962C8B-B14F-4D97-AF65-F5344CB8AC3E}">
        <p14:creationId xmlns:p14="http://schemas.microsoft.com/office/powerpoint/2010/main" val="6526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395536" y="58772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0" y="1320153"/>
            <a:ext cx="6911753" cy="164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>
                  <a:lumMod val="65000"/>
                </a:schemeClr>
              </a:buClr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Vyhláška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bezbariérovém užívání staveb a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uživatelské hledisko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3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8C19"/>
                </a:solidFill>
                <a:cs typeface="Arial" charset="0"/>
              </a:rPr>
              <a:t>Podnět: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rozpor legislativy a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praxe, nefunkčnost aplikovaných prvků</a:t>
            </a: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257300" lvl="3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8C19"/>
                </a:solidFill>
                <a:cs typeface="Arial" charset="0"/>
              </a:rPr>
              <a:t>Reakce</a:t>
            </a:r>
            <a:r>
              <a:rPr lang="cs-CZ" altLang="cs-CZ" sz="2400" b="1" dirty="0" smtClean="0">
                <a:solidFill>
                  <a:srgbClr val="FF8C19"/>
                </a:solidFill>
                <a:cs typeface="Arial" charset="0"/>
              </a:rPr>
              <a:t>: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profesionální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mapování veřejného prostoru,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sjednocení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postupů v rámci odborné pracovní skupiny, vznik metodiky kategorizace přístupnosti</a:t>
            </a: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257300" lvl="3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FF8C19"/>
                </a:solidFill>
                <a:cs typeface="Arial" charset="0"/>
              </a:rPr>
              <a:t>Cíle:</a:t>
            </a:r>
            <a:r>
              <a:rPr lang="cs-CZ" altLang="cs-CZ" sz="2400" b="1" dirty="0">
                <a:solidFill>
                  <a:srgbClr val="595959"/>
                </a:solidFill>
                <a:cs typeface="Arial" charset="0"/>
              </a:rPr>
              <a:t>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informace pro uživatele,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podnět k odstranění zjištěných nedostatků</a:t>
            </a:r>
          </a:p>
          <a:p>
            <a:pPr marL="1257300" lvl="3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srgbClr val="FF8C19"/>
                </a:solidFill>
                <a:cs typeface="Arial" charset="0"/>
              </a:rPr>
              <a:t>Výstup:</a:t>
            </a:r>
            <a:r>
              <a:rPr lang="cs-CZ" altLang="cs-CZ" sz="2400" b="1" dirty="0" smtClean="0">
                <a:solidFill>
                  <a:srgbClr val="595959"/>
                </a:solidFill>
                <a:cs typeface="Arial" charset="0"/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mapové aplikace s garantovanými daty, návrhy úprav</a:t>
            </a: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257300" lvl="3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257300" lvl="3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74746" y="1988840"/>
            <a:ext cx="45719" cy="4869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MAPOVÁNÍ PŘÍSTUPNOSTI</a:t>
            </a:r>
          </a:p>
          <a:p>
            <a:endParaRPr lang="cs-CZ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800" dirty="0">
              <a:solidFill>
                <a:schemeClr val="bg1"/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Kategorizace přístupnosti objektů podle sjednocené metodiky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 přístupný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 částečně přístupný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 obtížně přístupný nebo nepřístupný</a:t>
            </a:r>
          </a:p>
          <a:p>
            <a:pPr marL="0" lvl="1" indent="0">
              <a:buNone/>
            </a:pPr>
            <a:endParaRPr lang="cs-CZ" altLang="cs-CZ" sz="2400" dirty="0">
              <a:cs typeface="Arial" charset="0"/>
            </a:endParaRPr>
          </a:p>
          <a:p>
            <a:endParaRPr lang="cs-CZ" dirty="0" smtClean="0"/>
          </a:p>
          <a:p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22173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KATEGORIZACE</a:t>
            </a:r>
          </a:p>
        </p:txBody>
      </p:sp>
    </p:spTree>
    <p:extLst>
      <p:ext uri="{BB962C8B-B14F-4D97-AF65-F5344CB8AC3E}">
        <p14:creationId xmlns:p14="http://schemas.microsoft.com/office/powerpoint/2010/main" val="31589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KATEGORIZACE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 přístupný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Přístupný je celý objekt nebo jeho větší část alespoň s jedním bezbariérovým vstupem. Návštěva je možná bez předchozí domluvy.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Rampy (mobilní i pevné) před vstupem i uvnitř objektu mají sklon při délce do 3 metrů maximálně 12,5 %, při délce do 9 metrů maximálně 8 %. Šířka pevných ramp je minimálně 110 cm.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Dveře a průchody jsou široké minimálně 80 cm, platí i pro vstupní (hlavní) křídlo dvoukřídlých dveří. Výška prahů je maximálně 2 cm.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překonání výškových rozdílů je k dispozici samoobslužný výtah a jeho rozměry jsou minimálně: šířka dveří 80 cm, vnitřní rozměr kabiny: šířka 100 cm x hloubka 125 cm. Objekty s plošinou nevyhodnocujeme jako objekty přístupné.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Pokud se jedná o objekt s toaletami pro veřejnost, k dispozici je přístupná toaleta: WC I. (viz vysvětlivky níže) nebo v případě, že jsou všechny ostatní požadavky na přístupnost naplněny, alespoň částečně přístupná toaleta WC II. (viz vysvětlivky níže).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Povrchy a sklon komunikací v objektu a jeho bezprostředním okolí výrazněji nekomplikují pohyb na vozíku.</a:t>
            </a: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1399"/>
            <a:ext cx="8229600" cy="433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1058451"/>
            <a:ext cx="736600" cy="736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KATEGORIZACE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 částečně přístupný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Přístupná je jen část objektu nebo objekt nenaplňuje některé z požadavků uvedených u objektu přístupného. Popis nesplněných požadavků je uveden v textu.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Rampy a ližiny (mobilní i pevné) před vstupem i uvnitř objektu mají sklon při délce do 3 metrů maximálně 16,5 %, při délce do 9 metrů maximálně 12,5 %. Šířka pevných ramp je minimálně 110 cm.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Dveře a průchody jsou široké minimálně 70 cm. Výška prahů je maximálně 7 cm.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Výtah má rozměry minimálně: šířka dveří 70 cm, vnitřní rozměr kabiny: šířka 100 cm x hloubka 110 cm.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Rozměry plošiny jsou minimálně: šířka dveří 70 cm, přepravní plocha: šířka 70 cm x hloubka 90 cm. Informace o nosnosti jsou uvedeny v doplňujícím textu.</a:t>
            </a:r>
          </a:p>
          <a:p>
            <a:pPr marL="342900" lvl="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Přístupnost WC není rozhodujícím faktorem. Vzhledem ke stávající přístupnosti prostředí v ČR by požadavek na existenci alespoň WC II. u objektů částečně přístupných znamenal přeřazení velké části objektů k objektům nepřístupným.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 vstupem do objektu je maximálně jeden schod bez řešení k jeho překonání. 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1399"/>
            <a:ext cx="8229600" cy="433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058451"/>
            <a:ext cx="736600" cy="73501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9207" tIns="51588" rIns="99207" bIns="51588"/>
          <a:lstStyle/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</a:pPr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21739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KATEGORIZACE</a:t>
            </a:r>
            <a:endParaRPr lang="cs-CZ" sz="4800" dirty="0">
              <a:solidFill>
                <a:schemeClr val="bg1"/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endParaRPr lang="cs-CZ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1399"/>
            <a:ext cx="8229600" cy="4334764"/>
          </a:xfrm>
        </p:spPr>
        <p:txBody>
          <a:bodyPr>
            <a:normAutofit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Objekt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obtížně přístupný nebo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nepřístupný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Přístup nebo pohyb po objektu je zvlášť komplikovaný (kombinace různých důvodů).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58451"/>
            <a:ext cx="736600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8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756</Words>
  <Application>Microsoft Office PowerPoint</Application>
  <PresentationFormat>Předvádění na obrazovce (4:3)</PresentationFormat>
  <Paragraphs>178</Paragraphs>
  <Slides>21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Tomandl</dc:creator>
  <cp:lastModifiedBy>Uživatel systému Windows</cp:lastModifiedBy>
  <cp:revision>121</cp:revision>
  <dcterms:created xsi:type="dcterms:W3CDTF">2016-03-03T18:19:11Z</dcterms:created>
  <dcterms:modified xsi:type="dcterms:W3CDTF">2018-09-17T08:00:13Z</dcterms:modified>
</cp:coreProperties>
</file>