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0" r:id="rId2"/>
    <p:sldId id="261" r:id="rId3"/>
    <p:sldId id="258" r:id="rId4"/>
    <p:sldId id="260" r:id="rId5"/>
    <p:sldId id="259" r:id="rId6"/>
    <p:sldId id="269" r:id="rId7"/>
    <p:sldId id="262" r:id="rId8"/>
    <p:sldId id="263" r:id="rId9"/>
    <p:sldId id="264" r:id="rId10"/>
    <p:sldId id="265" r:id="rId11"/>
    <p:sldId id="266" r:id="rId12"/>
    <p:sldId id="272" r:id="rId13"/>
    <p:sldId id="271" r:id="rId14"/>
    <p:sldId id="273" r:id="rId15"/>
    <p:sldId id="274" r:id="rId16"/>
    <p:sldId id="267" r:id="rId17"/>
    <p:sldId id="268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r Hazuza" initials="PH" lastIdx="1" clrIdx="0">
    <p:extLst>
      <p:ext uri="{19B8F6BF-5375-455C-9EA6-DF929625EA0E}">
        <p15:presenceInfo xmlns:p15="http://schemas.microsoft.com/office/powerpoint/2012/main" userId="S-1-5-21-3194058840-2895575085-1167682585-36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0E62"/>
    <a:srgbClr val="ED33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6" autoAdjust="0"/>
    <p:restoredTop sz="81944" autoAdjust="0"/>
  </p:normalViewPr>
  <p:slideViewPr>
    <p:cSldViewPr snapToGrid="0">
      <p:cViewPr varScale="1">
        <p:scale>
          <a:sx n="68" d="100"/>
          <a:sy n="68" d="100"/>
        </p:scale>
        <p:origin x="96" y="31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90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6644E-D78A-43EC-ACDA-BB6B24B2525C}" type="datetimeFigureOut">
              <a:rPr lang="cs-CZ" smtClean="0"/>
              <a:t>14.09.2018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34D40-A47D-4FE0-90B0-CF3B2735A0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1151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34D40-A47D-4FE0-90B0-CF3B2735A0B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01857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Příběh tištěná</a:t>
            </a:r>
            <a:r>
              <a:rPr lang="cs-CZ" baseline="0" dirty="0" smtClean="0"/>
              <a:t> brožura, první krůčky na mapy.cz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34D40-A47D-4FE0-90B0-CF3B2735A0B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2430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Dle § 5 odst. 7 zákona č. 106/1999 Sb., o svobodném přístupu k informacím mohou informačně povinné subjekty obecně zveřejňovat informace, ledaže by se v konkrétním případě jednalo o zákonem omezenou výjimky (například protože jde o osobní údaje nebo obchodní tajemství).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34D40-A47D-4FE0-90B0-CF3B2735A0BF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59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Technická kvalita publikace dat</a:t>
            </a:r>
          </a:p>
          <a:p>
            <a:r>
              <a:rPr lang="cs-CZ" dirty="0" smtClean="0"/>
              <a:t>5stardata.info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34D40-A47D-4FE0-90B0-CF3B2735A0BF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95676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Netvrdíme, že to děláme nejlíp , každému vyhovuje něco jiného</a:t>
            </a:r>
          </a:p>
          <a:p>
            <a:r>
              <a:rPr lang="cs-CZ" dirty="0" smtClean="0"/>
              <a:t>Spolupracujeme s NNO, institucemi, VŠ, firmami,…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34D40-A47D-4FE0-90B0-CF3B2735A0BF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1213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AFF3-68B4-4692-B5FC-8CC93E997F21}" type="datetimeFigureOut">
              <a:rPr lang="cs-CZ" smtClean="0"/>
              <a:t>14.09.2018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E7B6-9EFD-48E9-869B-15B0C0676E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5617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AFF3-68B4-4692-B5FC-8CC93E997F21}" type="datetimeFigureOut">
              <a:rPr lang="cs-CZ" smtClean="0"/>
              <a:t>14.09.2018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E7B6-9EFD-48E9-869B-15B0C0676E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114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AFF3-68B4-4692-B5FC-8CC93E997F21}" type="datetimeFigureOut">
              <a:rPr lang="cs-CZ" smtClean="0"/>
              <a:t>14.09.2018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E7B6-9EFD-48E9-869B-15B0C0676E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874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AFF3-68B4-4692-B5FC-8CC93E997F21}" type="datetimeFigureOut">
              <a:rPr lang="cs-CZ" smtClean="0"/>
              <a:t>14.09.2018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E7B6-9EFD-48E9-869B-15B0C0676E52}" type="slidenum">
              <a:rPr lang="cs-CZ" smtClean="0"/>
              <a:t>‹#›</a:t>
            </a:fld>
            <a:endParaRPr lang="cs-CZ"/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9306" y="6225016"/>
            <a:ext cx="4040694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Obrázek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" y="6225016"/>
            <a:ext cx="3881676" cy="540000"/>
          </a:xfrm>
          <a:prstGeom prst="rect">
            <a:avLst/>
          </a:prstGeom>
        </p:spPr>
      </p:pic>
      <p:cxnSp>
        <p:nvCxnSpPr>
          <p:cNvPr id="15" name="Přímá spojnice 14"/>
          <p:cNvCxnSpPr/>
          <p:nvPr userDrawn="1"/>
        </p:nvCxnSpPr>
        <p:spPr>
          <a:xfrm flipV="1">
            <a:off x="720000" y="1080000"/>
            <a:ext cx="10800000" cy="18746"/>
          </a:xfrm>
          <a:prstGeom prst="line">
            <a:avLst/>
          </a:prstGeom>
          <a:ln w="12700">
            <a:solidFill>
              <a:srgbClr val="ED33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 flipV="1">
            <a:off x="720000" y="6120000"/>
            <a:ext cx="10800000" cy="18746"/>
          </a:xfrm>
          <a:prstGeom prst="line">
            <a:avLst/>
          </a:prstGeom>
          <a:ln w="12700">
            <a:solidFill>
              <a:srgbClr val="ED33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5817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AFF3-68B4-4692-B5FC-8CC93E997F21}" type="datetimeFigureOut">
              <a:rPr lang="cs-CZ" smtClean="0"/>
              <a:t>14.09.2018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E7B6-9EFD-48E9-869B-15B0C0676E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2396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AFF3-68B4-4692-B5FC-8CC93E997F21}" type="datetimeFigureOut">
              <a:rPr lang="cs-CZ" smtClean="0"/>
              <a:t>14.09.2018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E7B6-9EFD-48E9-869B-15B0C0676E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2972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AFF3-68B4-4692-B5FC-8CC93E997F21}" type="datetimeFigureOut">
              <a:rPr lang="cs-CZ" smtClean="0"/>
              <a:t>14.09.2018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E7B6-9EFD-48E9-869B-15B0C0676E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5365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AFF3-68B4-4692-B5FC-8CC93E997F21}" type="datetimeFigureOut">
              <a:rPr lang="cs-CZ" smtClean="0"/>
              <a:t>14.09.2018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E7B6-9EFD-48E9-869B-15B0C0676E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5862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AFF3-68B4-4692-B5FC-8CC93E997F21}" type="datetimeFigureOut">
              <a:rPr lang="cs-CZ" smtClean="0"/>
              <a:t>14.09.2018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E7B6-9EFD-48E9-869B-15B0C0676E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9268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AFF3-68B4-4692-B5FC-8CC93E997F21}" type="datetimeFigureOut">
              <a:rPr lang="cs-CZ" smtClean="0"/>
              <a:t>14.09.2018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E7B6-9EFD-48E9-869B-15B0C0676E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8457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AFF3-68B4-4692-B5FC-8CC93E997F21}" type="datetimeFigureOut">
              <a:rPr lang="cs-CZ" smtClean="0"/>
              <a:t>14.09.2018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E7B6-9EFD-48E9-869B-15B0C0676E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0954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6AFF3-68B4-4692-B5FC-8CC93E997F21}" type="datetimeFigureOut">
              <a:rPr lang="cs-CZ" smtClean="0"/>
              <a:t>14.09.2018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EE7B6-9EFD-48E9-869B-15B0C0676E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9784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1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2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opendatahandbook.or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opendata.gov.cz/cinnost:stanoveni-podminek-uziti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/>
          <p:cNvSpPr txBox="1">
            <a:spLocks/>
          </p:cNvSpPr>
          <p:nvPr/>
        </p:nvSpPr>
        <p:spPr>
          <a:xfrm>
            <a:off x="707815" y="2511563"/>
            <a:ext cx="10776371" cy="1152128"/>
          </a:xfrm>
          <a:prstGeom prst="rect">
            <a:avLst/>
          </a:prstGeom>
        </p:spPr>
        <p:txBody>
          <a:bodyPr vert="horz" lIns="0" tIns="60960" rIns="0" bIns="6096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5400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Sdílení dat o přístupnosti</a:t>
            </a:r>
            <a:endParaRPr lang="cs-CZ" sz="5400" dirty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3496" y="193526"/>
            <a:ext cx="4040690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Asociace krajů české republik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15" y="6088463"/>
            <a:ext cx="1070865" cy="679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Svaz měst a obcí Č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7340" y="6052851"/>
            <a:ext cx="751204" cy="679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České budějovic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7204" y="6099315"/>
            <a:ext cx="895564" cy="60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Seznam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288" y="6158491"/>
            <a:ext cx="2187898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Forpsi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528" y="6194103"/>
            <a:ext cx="1403999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4185" y="5441728"/>
            <a:ext cx="7543631" cy="540000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815" y="193526"/>
            <a:ext cx="3881676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588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3200" dirty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cs-CZ" sz="3200" dirty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cs-CZ" sz="3200" dirty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ctr">
              <a:buNone/>
            </a:pPr>
            <a:r>
              <a:rPr lang="cs-CZ" sz="3200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Kde je vůle, tam je cesta.</a:t>
            </a:r>
          </a:p>
          <a:p>
            <a:pPr marL="0" indent="0">
              <a:buNone/>
              <a:tabLst>
                <a:tab pos="5556250" algn="l"/>
              </a:tabLst>
            </a:pPr>
            <a:r>
              <a:rPr lang="cs-CZ" sz="1867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cs-CZ" sz="1867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George </a:t>
            </a:r>
            <a:r>
              <a:rPr lang="cs-CZ" sz="1867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Bernard Shaw</a:t>
            </a:r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721895" y="398290"/>
            <a:ext cx="6046180" cy="720000"/>
          </a:xfrm>
        </p:spPr>
        <p:txBody>
          <a:bodyPr lIns="0" bIns="0" anchor="b" anchorCtr="0">
            <a:normAutofit/>
          </a:bodyPr>
          <a:lstStyle/>
          <a:p>
            <a:pPr algn="l"/>
            <a:r>
              <a:rPr lang="cs-CZ" sz="3600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Dobré příklady táhnou</a:t>
            </a:r>
            <a:endParaRPr lang="cs-CZ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768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721895" y="398290"/>
            <a:ext cx="6046180" cy="720000"/>
          </a:xfrm>
        </p:spPr>
        <p:txBody>
          <a:bodyPr lIns="0" bIns="0" anchor="b" anchorCtr="0">
            <a:normAutofit/>
          </a:bodyPr>
          <a:lstStyle/>
          <a:p>
            <a:pPr algn="l"/>
            <a:r>
              <a:rPr lang="cs-CZ" sz="3600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Čakovice</a:t>
            </a:r>
            <a:endParaRPr lang="cs-CZ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721895" y="1118290"/>
            <a:ext cx="7808494" cy="4989466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niciativa městské části</a:t>
            </a:r>
          </a:p>
          <a:p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apování přístupnosti v roce 2016</a:t>
            </a:r>
          </a:p>
          <a:p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přepis </a:t>
            </a:r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 do databáze 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zajistil zpracovatel</a:t>
            </a:r>
          </a:p>
          <a:p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námé užití dat</a:t>
            </a:r>
          </a:p>
          <a:p>
            <a:pPr lvl="1"/>
            <a:r>
              <a:rPr lang="cs-CZ" sz="2800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Mapy bez bariér</a:t>
            </a:r>
          </a:p>
          <a:p>
            <a:pPr lvl="1"/>
            <a:r>
              <a:rPr lang="cs-CZ" sz="2800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Vozejkmap</a:t>
            </a:r>
            <a:endParaRPr lang="cs-CZ" sz="2800" dirty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cs-CZ" sz="1400" dirty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0389" y="1118290"/>
            <a:ext cx="3050078" cy="498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450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721895" y="398290"/>
            <a:ext cx="6046180" cy="720000"/>
          </a:xfrm>
        </p:spPr>
        <p:txBody>
          <a:bodyPr lIns="0" bIns="0" anchor="b" anchorCtr="0">
            <a:normAutofit/>
          </a:bodyPr>
          <a:lstStyle/>
          <a:p>
            <a:pPr algn="l"/>
            <a:r>
              <a:rPr lang="cs-CZ" sz="3600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Praha 7</a:t>
            </a:r>
            <a:endParaRPr lang="cs-CZ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721895" y="1118290"/>
            <a:ext cx="8042277" cy="4989466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niciativa městské části poskytnout výstupy mapování přístupnosti jako otevřená data</a:t>
            </a:r>
          </a:p>
          <a:p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apování přístupnosti v posledním čtvrtletí 2018</a:t>
            </a:r>
          </a:p>
          <a:p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přepis </a:t>
            </a:r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 do databáze 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zajistí naši dobrovolníci</a:t>
            </a:r>
          </a:p>
          <a:p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námé užití dat</a:t>
            </a:r>
          </a:p>
          <a:p>
            <a:pPr lvl="1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Mapy bez bariér</a:t>
            </a:r>
          </a:p>
          <a:p>
            <a:pPr lvl="1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Mapa přístupnosti</a:t>
            </a:r>
            <a:endParaRPr lang="cs-CZ" dirty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cs-CZ" sz="1400" dirty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9431654" y="1118290"/>
            <a:ext cx="2466472" cy="4989466"/>
          </a:xfrm>
          <a:prstGeom prst="rect">
            <a:avLst/>
          </a:prstGeom>
          <a:noFill/>
        </p:spPr>
        <p:txBody>
          <a:bodyPr wrap="square" tIns="108000" rtlCol="0" anchor="ctr" anchorCtr="0">
            <a:noAutofit/>
          </a:bodyPr>
          <a:lstStyle/>
          <a:p>
            <a:pPr algn="ctr"/>
            <a:r>
              <a:rPr lang="cs-CZ" sz="28700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  <a:endParaRPr lang="cs-CZ" sz="28700" dirty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882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721895" y="398290"/>
            <a:ext cx="6046180" cy="720000"/>
          </a:xfrm>
        </p:spPr>
        <p:txBody>
          <a:bodyPr lIns="0" bIns="0" anchor="b" anchorCtr="0">
            <a:normAutofit/>
          </a:bodyPr>
          <a:lstStyle/>
          <a:p>
            <a:pPr algn="l"/>
            <a:r>
              <a:rPr lang="cs-CZ" sz="3600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Tábor</a:t>
            </a:r>
            <a:endParaRPr lang="cs-CZ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721895" y="1118290"/>
            <a:ext cx="8686800" cy="4989466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iniciativa města</a:t>
            </a:r>
          </a:p>
          <a:p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 roce 2017 zpracován generel bezbariérovosti</a:t>
            </a:r>
          </a:p>
          <a:p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přepis </a:t>
            </a:r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 do databáze zajistili naši dobrovolníci</a:t>
            </a:r>
          </a:p>
          <a:p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známé užití dat</a:t>
            </a:r>
          </a:p>
          <a:p>
            <a:pPr lvl="1"/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Mapy bez bariér</a:t>
            </a:r>
          </a:p>
          <a:p>
            <a:pPr lvl="1"/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Vozejkmap</a:t>
            </a:r>
          </a:p>
          <a:p>
            <a:pPr lvl="1"/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vlastní vnořená mapa přístupnosti na stránkách Městského informačního centra </a:t>
            </a:r>
          </a:p>
          <a:p>
            <a:pPr marL="0" indent="0">
              <a:buNone/>
            </a:pPr>
            <a:endParaRPr lang="cs-CZ" sz="1400" dirty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8" name="Obrázek 1" descr="cid:image001.png@01D41AAF.E4199DB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8695" y="1118290"/>
            <a:ext cx="2121230" cy="4990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6979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721895" y="398290"/>
            <a:ext cx="6046180" cy="720000"/>
          </a:xfrm>
        </p:spPr>
        <p:txBody>
          <a:bodyPr lIns="0" bIns="0" anchor="b" anchorCtr="0">
            <a:normAutofit/>
          </a:bodyPr>
          <a:lstStyle/>
          <a:p>
            <a:pPr algn="l"/>
            <a:r>
              <a:rPr lang="cs-CZ" sz="3600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Brno</a:t>
            </a:r>
            <a:endParaRPr lang="cs-CZ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721895" y="1118290"/>
            <a:ext cx="7766095" cy="4989466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magistrát města Brna dlouhodobě mapuje objekty podle Metodiky kategorizace přístupnosti objektů</a:t>
            </a:r>
          </a:p>
          <a:p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automatický </a:t>
            </a:r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import dat z GIS </a:t>
            </a:r>
          </a:p>
          <a:p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známé užití dat</a:t>
            </a:r>
          </a:p>
          <a:p>
            <a:pPr lvl="1"/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Mapy bez bariér</a:t>
            </a:r>
          </a:p>
          <a:p>
            <a:pPr lvl="1"/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Vozejkmap</a:t>
            </a:r>
          </a:p>
          <a:p>
            <a:pPr lvl="1"/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Mapa přístupnosti - Brno</a:t>
            </a:r>
          </a:p>
          <a:p>
            <a:pPr marL="0" indent="0">
              <a:buNone/>
            </a:pPr>
            <a:endParaRPr lang="cs-CZ" sz="1400" dirty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7" name="Obrázek 3" descr="cid:image003.png@01D41AB2.163304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7990" y="1118290"/>
            <a:ext cx="3069583" cy="49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7178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721895" y="398290"/>
            <a:ext cx="6046180" cy="720000"/>
          </a:xfrm>
        </p:spPr>
        <p:txBody>
          <a:bodyPr lIns="0" bIns="0" anchor="b" anchorCtr="0">
            <a:normAutofit/>
          </a:bodyPr>
          <a:lstStyle/>
          <a:p>
            <a:pPr algn="l"/>
            <a:r>
              <a:rPr lang="cs-CZ" sz="3600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Olomouc</a:t>
            </a:r>
            <a:endParaRPr lang="cs-CZ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721895" y="1118290"/>
            <a:ext cx="7869107" cy="4989466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statutární město Olomouc dlouhodobě mapuje objekty podle Metodiky kategorizace přístupnosti objektů</a:t>
            </a:r>
          </a:p>
          <a:p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podkladové </a:t>
            </a:r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 byla přepsána do databáze z podkladových formulářů našimi dobrovolníky</a:t>
            </a:r>
          </a:p>
          <a:p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známé užití dat</a:t>
            </a:r>
          </a:p>
          <a:p>
            <a:pPr lvl="1"/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Mapy bez bariér</a:t>
            </a:r>
          </a:p>
          <a:p>
            <a:pPr lvl="1"/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Vozejkmap</a:t>
            </a:r>
          </a:p>
          <a:p>
            <a:pPr lvl="1"/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Bezbariérová mapa - Olomouc</a:t>
            </a:r>
          </a:p>
          <a:p>
            <a:pPr marL="0" indent="0">
              <a:buNone/>
            </a:pPr>
            <a:endParaRPr lang="cs-CZ" sz="1400" dirty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8" name="Obrázek 4" descr="cid:image002.png@01D41AB3.D5D066E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002" y="1118156"/>
            <a:ext cx="2917695" cy="49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6501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3200" dirty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cs-CZ" sz="3200" dirty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cs-CZ" sz="3200" dirty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ctr">
              <a:buNone/>
            </a:pPr>
            <a:r>
              <a:rPr lang="cs-CZ" sz="3200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…a mnoho dalších!</a:t>
            </a:r>
          </a:p>
          <a:p>
            <a:pPr marL="0" indent="0">
              <a:buNone/>
              <a:tabLst>
                <a:tab pos="5264019" algn="l"/>
              </a:tabLst>
            </a:pPr>
            <a:r>
              <a:rPr lang="cs-CZ" sz="1867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721895" y="398290"/>
            <a:ext cx="6046180" cy="720000"/>
          </a:xfrm>
        </p:spPr>
        <p:txBody>
          <a:bodyPr lIns="0" bIns="0" anchor="b" anchorCtr="0">
            <a:normAutofit/>
          </a:bodyPr>
          <a:lstStyle/>
          <a:p>
            <a:pPr algn="l"/>
            <a:r>
              <a:rPr lang="cs-CZ" sz="3600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Dobré příklady táhnou</a:t>
            </a:r>
            <a:endParaRPr lang="cs-CZ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921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r">
              <a:buNone/>
            </a:pPr>
            <a:endParaRPr lang="cs-CZ" sz="3200" dirty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r">
              <a:buNone/>
            </a:pPr>
            <a:endParaRPr lang="cs-CZ" sz="3200" dirty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r">
              <a:buNone/>
            </a:pPr>
            <a:endParaRPr lang="cs-CZ" sz="3200" dirty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ctr">
              <a:buNone/>
            </a:pPr>
            <a:r>
              <a:rPr lang="cs-CZ" sz="5200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www.mapybezbarier.cz</a:t>
            </a:r>
          </a:p>
          <a:p>
            <a:pPr marL="0" indent="0" algn="ctr">
              <a:buNone/>
            </a:pPr>
            <a:endParaRPr lang="cs-CZ" sz="3200" dirty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ctr">
              <a:buNone/>
            </a:pPr>
            <a:endParaRPr lang="cs-CZ" sz="3200" dirty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r">
              <a:buNone/>
            </a:pPr>
            <a:r>
              <a:rPr lang="cs-CZ" sz="3200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Petr Hazuza</a:t>
            </a:r>
          </a:p>
          <a:p>
            <a:pPr marL="0" indent="0" algn="r">
              <a:buNone/>
            </a:pPr>
            <a:r>
              <a:rPr lang="cs-CZ" sz="3200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petr.hazuza@bariery.cz</a:t>
            </a:r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721895" y="398290"/>
            <a:ext cx="6046180" cy="720000"/>
          </a:xfrm>
        </p:spPr>
        <p:txBody>
          <a:bodyPr lIns="0" bIns="0" anchor="b" anchorCtr="0">
            <a:normAutofit/>
          </a:bodyPr>
          <a:lstStyle/>
          <a:p>
            <a:pPr algn="l"/>
            <a:r>
              <a:rPr lang="cs-CZ" sz="3600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Kontakt</a:t>
            </a:r>
            <a:endParaRPr lang="cs-CZ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039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000" y="1104224"/>
            <a:ext cx="10773062" cy="5072739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Jak 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nám otevřená </a:t>
            </a:r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 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pomáhají</a:t>
            </a:r>
            <a:endParaRPr lang="cs-CZ" dirty="0" smtClean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obecně</a:t>
            </a:r>
            <a:endParaRPr lang="cs-CZ" dirty="0" smtClean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ransparentnost</a:t>
            </a:r>
          </a:p>
          <a:p>
            <a:pPr lvl="2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zefektivnění a kontrola veřejné správy</a:t>
            </a:r>
          </a:p>
          <a:p>
            <a:pPr lvl="2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datová žurnalistika</a:t>
            </a:r>
          </a:p>
          <a:p>
            <a:pPr lvl="2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lvl="1"/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ata o přístupnosti</a:t>
            </a:r>
          </a:p>
          <a:p>
            <a:pPr lvl="2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jsou tam, kde je uživatel očekává</a:t>
            </a:r>
          </a:p>
          <a:p>
            <a:pPr lvl="2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mohou být přizpůsobena skupině i jednotlivci</a:t>
            </a:r>
            <a:endParaRPr lang="cs-CZ" dirty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720000" y="398292"/>
            <a:ext cx="10773062" cy="720000"/>
          </a:xfrm>
        </p:spPr>
        <p:txBody>
          <a:bodyPr lIns="0" bIns="0" anchor="b" anchorCtr="0">
            <a:normAutofit/>
          </a:bodyPr>
          <a:lstStyle/>
          <a:p>
            <a:pPr algn="l"/>
            <a:r>
              <a:rPr lang="cs-CZ" sz="3600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Otevřená data</a:t>
            </a:r>
            <a:endParaRPr lang="cs-CZ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63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000" y="1104224"/>
            <a:ext cx="10787372" cy="5072739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jsou pokud možno úplná</a:t>
            </a:r>
          </a:p>
          <a:p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publikovaná v elektronické podobě</a:t>
            </a:r>
          </a:p>
          <a:p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dostupná ke stažení bez technických překážek</a:t>
            </a:r>
          </a:p>
          <a:p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mají jasně definované podmínky použití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(přesněji např. na 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http://opendatahandbook.org/</a:t>
            </a:r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cs-CZ" dirty="0" smtClean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720000" y="384224"/>
            <a:ext cx="6048075" cy="720000"/>
          </a:xfrm>
        </p:spPr>
        <p:txBody>
          <a:bodyPr lIns="0" bIns="0" anchor="b" anchorCtr="0">
            <a:normAutofit/>
          </a:bodyPr>
          <a:lstStyle/>
          <a:p>
            <a:pPr algn="l"/>
            <a:r>
              <a:rPr lang="cs-CZ" sz="3600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Otevřená data</a:t>
            </a:r>
            <a:endParaRPr lang="cs-CZ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809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9999" y="1078972"/>
            <a:ext cx="10773305" cy="5041028"/>
          </a:xfrm>
        </p:spPr>
        <p:txBody>
          <a:bodyPr lIns="108000" tIns="108000" rIns="108000" bIns="108000">
            <a:normAutofit fontScale="92500" lnSpcReduction="10000"/>
          </a:bodyPr>
          <a:lstStyle/>
          <a:p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tevřená data nejsou anarchie</a:t>
            </a:r>
            <a:b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cs-CZ" sz="2200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https</a:t>
            </a:r>
            <a:r>
              <a:rPr lang="cs-CZ" sz="2200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://opendata.gov.cz/cinnost:stanoveni-podminek-uziti</a:t>
            </a:r>
            <a:r>
              <a:rPr lang="cs-CZ" sz="2200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odmínky použití upravuje např. licence </a:t>
            </a:r>
            <a:r>
              <a:rPr lang="cs-CZ" dirty="0" err="1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Creative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dirty="0" err="1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Commons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(CC) kombinující čtyři základní vlastnosti:</a:t>
            </a:r>
          </a:p>
          <a:p>
            <a:pPr marL="1430338" lvl="1" indent="-715963"/>
            <a:r>
              <a:rPr lang="cs-CZ" dirty="0" err="1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Attribution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(zkratka by): Umožňuje ostatním rozmnožovat, rozšiřovat, vystavovat a sdělovat dílo a z něj odvozená díla pouze při uvedení autora</a:t>
            </a:r>
          </a:p>
          <a:p>
            <a:pPr marL="1430338" lvl="1" indent="-715963"/>
            <a:r>
              <a:rPr lang="cs-CZ" dirty="0" err="1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Noncommercial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cs-CZ" dirty="0" err="1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nc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 Umožňuje ostatním rozmnožovat, rozšiřovat, vystavovat a sdělovat dílo a z něj odvozená díla pouze pro nevýdělečné účely</a:t>
            </a:r>
          </a:p>
          <a:p>
            <a:pPr marL="1430338" lvl="1" indent="-715963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 </a:t>
            </a:r>
            <a:r>
              <a:rPr lang="cs-CZ" dirty="0" err="1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Derivative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Works (</a:t>
            </a:r>
            <a:r>
              <a:rPr lang="cs-CZ" dirty="0" err="1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nd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 Umožňuje ostatním rozmnožovat, rozšiřovat, vystavovat a sdělovat pouze dílo v původní podobě, nikoli díla z něj odvozená</a:t>
            </a:r>
          </a:p>
          <a:p>
            <a:pPr marL="1430338" lvl="1" indent="-715963"/>
            <a:r>
              <a:rPr lang="cs-CZ" dirty="0" err="1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dirty="0" err="1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Alike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cs-CZ" dirty="0" err="1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 Umožňuje ostatním rozšiřovat odvozená díla pouze za podmínek identické licence</a:t>
            </a:r>
          </a:p>
          <a:p>
            <a:endParaRPr lang="cs-CZ" dirty="0" smtClean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cs-CZ" dirty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641" y="2629613"/>
            <a:ext cx="360000" cy="36000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641" y="3490293"/>
            <a:ext cx="360000" cy="36000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641" y="4360254"/>
            <a:ext cx="360000" cy="36000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641" y="5240127"/>
            <a:ext cx="360000" cy="360000"/>
          </a:xfrm>
          <a:prstGeom prst="rect">
            <a:avLst/>
          </a:prstGeom>
        </p:spPr>
      </p:pic>
      <p:sp>
        <p:nvSpPr>
          <p:cNvPr id="9" name="Nadpis 1"/>
          <p:cNvSpPr>
            <a:spLocks noGrp="1"/>
          </p:cNvSpPr>
          <p:nvPr>
            <p:ph type="title"/>
          </p:nvPr>
        </p:nvSpPr>
        <p:spPr>
          <a:xfrm>
            <a:off x="720000" y="384224"/>
            <a:ext cx="6048075" cy="720000"/>
          </a:xfrm>
        </p:spPr>
        <p:txBody>
          <a:bodyPr lIns="0" bIns="0" anchor="b" anchorCtr="0">
            <a:normAutofit/>
          </a:bodyPr>
          <a:lstStyle/>
          <a:p>
            <a:pPr algn="l"/>
            <a:r>
              <a:rPr lang="cs-CZ" sz="3600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Otevřená data</a:t>
            </a:r>
            <a:endParaRPr lang="cs-CZ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25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407" y="1223890"/>
            <a:ext cx="8635186" cy="4901738"/>
          </a:xfrm>
        </p:spPr>
      </p:pic>
      <p:sp>
        <p:nvSpPr>
          <p:cNvPr id="9" name="Nadpis 1"/>
          <p:cNvSpPr>
            <a:spLocks noGrp="1"/>
          </p:cNvSpPr>
          <p:nvPr>
            <p:ph type="title"/>
          </p:nvPr>
        </p:nvSpPr>
        <p:spPr>
          <a:xfrm>
            <a:off x="717452" y="384223"/>
            <a:ext cx="6050623" cy="720000"/>
          </a:xfrm>
        </p:spPr>
        <p:txBody>
          <a:bodyPr lIns="0" bIns="0" anchor="b" anchorCtr="0">
            <a:normAutofit fontScale="90000"/>
          </a:bodyPr>
          <a:lstStyle/>
          <a:p>
            <a:pPr algn="l"/>
            <a:r>
              <a:rPr lang="cs-CZ" sz="3600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Publikace otevřených dat</a:t>
            </a:r>
            <a:endParaRPr lang="cs-CZ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90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000" y="1125416"/>
            <a:ext cx="7561412" cy="4994584"/>
          </a:xfrm>
        </p:spPr>
        <p:txBody>
          <a:bodyPr/>
          <a:lstStyle/>
          <a:p>
            <a:pPr algn="just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snazší úpravy, hledání chyb,…</a:t>
            </a:r>
          </a:p>
          <a:p>
            <a:pPr algn="just"/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ze je dále vytěžovat (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senioři, rodiče s 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kočárky,…)</a:t>
            </a:r>
          </a:p>
          <a:p>
            <a:pPr algn="just"/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strojově 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zpracovatelná, např. dotaz „restaurace ve vzdálenosti max. 10 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km s 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přístupnou toaletou, přebalovacím pultem, šířkou průchodů min. 70 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cm a maximálně</a:t>
            </a:r>
            <a:b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schodem u vstupu“</a:t>
            </a:r>
          </a:p>
          <a:p>
            <a:pPr algn="just"/>
            <a:endParaRPr lang="cs-CZ" dirty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1411" y="1125416"/>
            <a:ext cx="3253090" cy="4728175"/>
          </a:xfrm>
          <a:prstGeom prst="rect">
            <a:avLst/>
          </a:prstGeom>
        </p:spPr>
      </p:pic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719999" y="384224"/>
            <a:ext cx="6048076" cy="720000"/>
          </a:xfrm>
        </p:spPr>
        <p:txBody>
          <a:bodyPr lIns="0" bIns="0" anchor="b" anchorCtr="0">
            <a:normAutofit/>
          </a:bodyPr>
          <a:lstStyle/>
          <a:p>
            <a:pPr algn="l"/>
            <a:r>
              <a:rPr lang="cs-CZ" sz="3600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Strukturovaná data</a:t>
            </a:r>
            <a:endParaRPr lang="cs-CZ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786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000" y="1098747"/>
            <a:ext cx="10773062" cy="5021254"/>
          </a:xfrm>
        </p:spPr>
        <p:txBody>
          <a:bodyPr lIns="108000" tIns="108000" rIns="108000" bIns="108000">
            <a:normAutofit lnSpcReduction="10000"/>
          </a:bodyPr>
          <a:lstStyle/>
          <a:p>
            <a:pPr algn="just"/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ejsme jen další mapou přístupnosti (Vozejkmap, </a:t>
            </a:r>
            <a:r>
              <a:rPr lang="cs-CZ" dirty="0" err="1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Disway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cs-CZ" dirty="0" err="1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Wheelmap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Mapa přístupnosti,…)</a:t>
            </a:r>
          </a:p>
          <a:p>
            <a:pPr lvl="1" algn="just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propagujeme otevírání dat u nových i stávajících datových sad</a:t>
            </a:r>
          </a:p>
          <a:p>
            <a:pPr lvl="1" algn="just"/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řevádíme data do strukturovaných a dobře strojově čitelných formátů (včetně 5* LOD)</a:t>
            </a:r>
          </a:p>
          <a:p>
            <a:pPr lvl="1" algn="just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aktivně data šíříme dál v ČR i mimo ni</a:t>
            </a:r>
          </a:p>
          <a:p>
            <a:pPr lvl="2" algn="just"/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statní portály</a:t>
            </a:r>
          </a:p>
          <a:p>
            <a:pPr lvl="2" algn="just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instituce (NPÚ,…)</a:t>
            </a:r>
          </a:p>
          <a:p>
            <a:pPr lvl="2" algn="just"/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sme druhý největší přispěvovatel do </a:t>
            </a:r>
            <a:r>
              <a:rPr lang="cs-CZ" dirty="0" err="1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accessibility.cloud</a:t>
            </a:r>
            <a:endParaRPr lang="cs-CZ" dirty="0" smtClean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 algn="just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algn="just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spolupracujeme s NNO, institucemi, samosprávou, VŠ, firmami,…</a:t>
            </a:r>
          </a:p>
          <a:p>
            <a:pPr marL="0" indent="0">
              <a:buNone/>
            </a:pPr>
            <a:endParaRPr lang="cs-CZ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cs-CZ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720000" y="384224"/>
            <a:ext cx="10773062" cy="720000"/>
          </a:xfrm>
        </p:spPr>
        <p:txBody>
          <a:bodyPr lIns="0" bIns="0" anchor="b" anchorCtr="0">
            <a:normAutofit/>
          </a:bodyPr>
          <a:lstStyle/>
          <a:p>
            <a:pPr algn="l"/>
            <a:r>
              <a:rPr lang="cs-CZ" sz="3600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 projektu Mapy bez bariér</a:t>
            </a:r>
            <a:endParaRPr lang="cs-CZ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242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9999" y="1098746"/>
            <a:ext cx="10804593" cy="5021254"/>
          </a:xfrm>
        </p:spPr>
        <p:txBody>
          <a:bodyPr lIns="108000" tIns="108000" rIns="108000" bIns="108000">
            <a:normAutofit lnSpcReduction="10000"/>
          </a:bodyPr>
          <a:lstStyle/>
          <a:p>
            <a:pPr algn="just"/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áme otevřenou mysl</a:t>
            </a:r>
          </a:p>
          <a:p>
            <a:pPr lvl="1" algn="just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všechna spravovaná data publikujeme pod otevřenou licencí</a:t>
            </a:r>
          </a:p>
          <a:p>
            <a:pPr lvl="1" algn="just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konkrétní typ licence i majitele zobrazujeme u každého záznamu</a:t>
            </a:r>
          </a:p>
          <a:p>
            <a:pPr lvl="1" algn="just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kompletní zdrojové kódy našeho portálu jsou Open Source a jsou publikovány na </a:t>
            </a:r>
            <a:r>
              <a:rPr lang="cs-CZ" dirty="0" err="1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GitHubu</a:t>
            </a:r>
            <a:endParaRPr lang="cs-CZ" dirty="0" smtClean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algn="just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slovník definující propojená otevřená data 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 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přístupnosti je publikován na </a:t>
            </a:r>
            <a:r>
              <a:rPr lang="cs-CZ" dirty="0" err="1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Linked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Open </a:t>
            </a:r>
            <a:r>
              <a:rPr lang="cs-CZ" dirty="0" err="1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Vocabularies</a:t>
            </a:r>
            <a:endParaRPr lang="cs-CZ" dirty="0" smtClean="0">
              <a:solidFill>
                <a:srgbClr val="250E6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algn="just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jsme přidruženými členy spolku Otevřená města</a:t>
            </a:r>
          </a:p>
          <a:p>
            <a:pPr algn="just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naše úsilí ocenil v roce 2016 Fond Otakara </a:t>
            </a:r>
            <a:r>
              <a:rPr lang="cs-CZ" dirty="0" err="1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Motejla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čtvrtým místem v soutěži Společně otevíráme data</a:t>
            </a:r>
          </a:p>
          <a:p>
            <a:endParaRPr lang="cs-CZ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/>
          </p:nvPr>
        </p:nvSpPr>
        <p:spPr>
          <a:xfrm>
            <a:off x="720000" y="384224"/>
            <a:ext cx="10773062" cy="720000"/>
          </a:xfrm>
        </p:spPr>
        <p:txBody>
          <a:bodyPr lIns="0" bIns="0" anchor="b" anchorCtr="0">
            <a:normAutofit/>
          </a:bodyPr>
          <a:lstStyle/>
          <a:p>
            <a:pPr algn="l"/>
            <a:r>
              <a:rPr lang="cs-CZ" sz="3600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 projektu Mapy bez bariér</a:t>
            </a:r>
            <a:endParaRPr lang="cs-CZ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91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000" y="1098746"/>
            <a:ext cx="10773062" cy="5021254"/>
          </a:xfrm>
        </p:spPr>
        <p:txBody>
          <a:bodyPr lIns="108000" tIns="108000" rIns="108000" bIns="108000"/>
          <a:lstStyle/>
          <a:p>
            <a:pPr algn="just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naše služby jsou zdarma, včetně možnosti si vygenerovat vlastní mapu přístupnosti, kterou si můžete umístit na své stránky</a:t>
            </a:r>
          </a:p>
          <a:p>
            <a:pPr algn="just"/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 více jak 18 000 záznamy v databázi nestojíme a 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místě a 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jdeme dál</a:t>
            </a:r>
          </a:p>
          <a:p>
            <a:pPr lvl="1" algn="just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rozšíření o jazykové mutace (němčina, italština, francouzština,…) včetně strojových překladů textů</a:t>
            </a:r>
          </a:p>
          <a:p>
            <a:pPr lvl="1"/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ytěžení dat pro seniory a rodiče s malými dětmi</a:t>
            </a:r>
          </a:p>
          <a:p>
            <a:pPr lvl="1"/>
            <a:r>
              <a:rPr lang="cs-CZ" dirty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obilní aplikace</a:t>
            </a:r>
          </a:p>
          <a:p>
            <a:pPr lvl="1"/>
            <a:r>
              <a:rPr lang="cs-CZ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endParaRPr lang="cs-CZ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Nadpis 1"/>
          <p:cNvSpPr>
            <a:spLocks noGrp="1"/>
          </p:cNvSpPr>
          <p:nvPr>
            <p:ph type="title"/>
          </p:nvPr>
        </p:nvSpPr>
        <p:spPr>
          <a:xfrm>
            <a:off x="720000" y="384224"/>
            <a:ext cx="10773062" cy="720000"/>
          </a:xfrm>
        </p:spPr>
        <p:txBody>
          <a:bodyPr lIns="0" bIns="0" anchor="b" anchorCtr="0">
            <a:normAutofit/>
          </a:bodyPr>
          <a:lstStyle/>
          <a:p>
            <a:pPr algn="l"/>
            <a:r>
              <a:rPr lang="cs-CZ" sz="3600" dirty="0" smtClean="0">
                <a:solidFill>
                  <a:srgbClr val="250E6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 projektu Mapy bez bariér</a:t>
            </a:r>
            <a:endParaRPr lang="cs-CZ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281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571</Words>
  <Application>Microsoft Office PowerPoint</Application>
  <PresentationFormat>Širokoúhlá obrazovka</PresentationFormat>
  <Paragraphs>123</Paragraphs>
  <Slides>17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Courier New</vt:lpstr>
      <vt:lpstr>Motiv Office</vt:lpstr>
      <vt:lpstr>Prezentace aplikace PowerPoint</vt:lpstr>
      <vt:lpstr>Otevřená data</vt:lpstr>
      <vt:lpstr>Otevřená data</vt:lpstr>
      <vt:lpstr>Otevřená data</vt:lpstr>
      <vt:lpstr>Publikace otevřených dat</vt:lpstr>
      <vt:lpstr>Strukturovaná data</vt:lpstr>
      <vt:lpstr>O projektu Mapy bez bariér</vt:lpstr>
      <vt:lpstr>O projektu Mapy bez bariér</vt:lpstr>
      <vt:lpstr>O projektu Mapy bez bariér</vt:lpstr>
      <vt:lpstr>Dobré příklady táhnou</vt:lpstr>
      <vt:lpstr>Čakovice</vt:lpstr>
      <vt:lpstr>Praha 7</vt:lpstr>
      <vt:lpstr>Tábor</vt:lpstr>
      <vt:lpstr>Brno</vt:lpstr>
      <vt:lpstr>Olomouc</vt:lpstr>
      <vt:lpstr>Dobré příklady táhnou</vt:lpstr>
      <vt:lpstr>Kontakt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Petr Hazuza</dc:creator>
  <cp:lastModifiedBy>Petr Hazuza</cp:lastModifiedBy>
  <cp:revision>78</cp:revision>
  <dcterms:created xsi:type="dcterms:W3CDTF">2018-08-29T12:49:46Z</dcterms:created>
  <dcterms:modified xsi:type="dcterms:W3CDTF">2018-09-14T12:15:11Z</dcterms:modified>
</cp:coreProperties>
</file>