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sldIdLst>
    <p:sldId id="260" r:id="rId2"/>
    <p:sldId id="308" r:id="rId3"/>
    <p:sldId id="327" r:id="rId4"/>
    <p:sldId id="321" r:id="rId5"/>
    <p:sldId id="342" r:id="rId6"/>
    <p:sldId id="330" r:id="rId7"/>
    <p:sldId id="278" r:id="rId8"/>
    <p:sldId id="333" r:id="rId9"/>
    <p:sldId id="334" r:id="rId10"/>
    <p:sldId id="335" r:id="rId11"/>
    <p:sldId id="346" r:id="rId12"/>
    <p:sldId id="338" r:id="rId13"/>
    <p:sldId id="296" r:id="rId14"/>
    <p:sldId id="297" r:id="rId15"/>
    <p:sldId id="326" r:id="rId16"/>
    <p:sldId id="336" r:id="rId17"/>
    <p:sldId id="345" r:id="rId18"/>
    <p:sldId id="344" r:id="rId19"/>
    <p:sldId id="347" r:id="rId20"/>
    <p:sldId id="341" r:id="rId21"/>
    <p:sldId id="291" r:id="rId2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adek" initials="R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86" autoAdjust="0"/>
    <p:restoredTop sz="94660"/>
  </p:normalViewPr>
  <p:slideViewPr>
    <p:cSldViewPr>
      <p:cViewPr varScale="1">
        <p:scale>
          <a:sx n="86" d="100"/>
          <a:sy n="86" d="100"/>
        </p:scale>
        <p:origin x="111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66AE92-8C5B-41C5-ADFD-50A99F9FFDBD}" type="datetimeFigureOut">
              <a:rPr lang="cs-CZ" smtClean="0"/>
              <a:t>17.09.2018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C65C6E-F1A9-4A0A-B838-11B7785B6A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5194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C65C6E-F1A9-4A0A-B838-11B7785B6A53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5485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C65C6E-F1A9-4A0A-B838-11B7785B6A53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5385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C65C6E-F1A9-4A0A-B838-11B7785B6A53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48266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C65C6E-F1A9-4A0A-B838-11B7785B6A53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6834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C65C6E-F1A9-4A0A-B838-11B7785B6A53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1397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46DF6-64D0-4367-8840-B89BD6FF67E6}" type="datetime1">
              <a:rPr lang="cs-CZ" smtClean="0"/>
              <a:t>17.09.2018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4CABA-E8C1-4C11-BD43-02FBAF6353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6845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186B-1FDD-40AC-9D4B-CBDBC9AA8236}" type="datetime1">
              <a:rPr lang="cs-CZ" smtClean="0"/>
              <a:t>17.09.2018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4CABA-E8C1-4C11-BD43-02FBAF6353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620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47BC-0355-4B23-A2BF-940320CFA9A7}" type="datetime1">
              <a:rPr lang="cs-CZ" smtClean="0"/>
              <a:t>17.09.2018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4CABA-E8C1-4C11-BD43-02FBAF6353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18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B5C63-75BC-4DF1-A2FF-0B976C99A00B}" type="datetime1">
              <a:rPr lang="cs-CZ" smtClean="0"/>
              <a:t>17.09.2018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4CABA-E8C1-4C11-BD43-02FBAF6353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9678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7DF74-AD35-4897-8817-E17DE510F00A}" type="datetime1">
              <a:rPr lang="cs-CZ" smtClean="0"/>
              <a:t>17.09.2018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4CABA-E8C1-4C11-BD43-02FBAF6353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722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DFB47-E9F0-4095-ACF1-52F47340EA91}" type="datetime1">
              <a:rPr lang="cs-CZ" smtClean="0"/>
              <a:t>17.09.2018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4CABA-E8C1-4C11-BD43-02FBAF6353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0921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51094-9CC9-485B-AF5B-D56A229CC04D}" type="datetime1">
              <a:rPr lang="cs-CZ" smtClean="0"/>
              <a:t>17.09.2018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4CABA-E8C1-4C11-BD43-02FBAF6353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2527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3C1B6-A34C-457F-8667-40AD0017D3BB}" type="datetime1">
              <a:rPr lang="cs-CZ" smtClean="0"/>
              <a:t>17.09.2018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4CABA-E8C1-4C11-BD43-02FBAF6353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4966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C3B18-834C-40DF-AF0C-983647EB68B8}" type="datetime1">
              <a:rPr lang="cs-CZ" smtClean="0"/>
              <a:t>17.09.2018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4CABA-E8C1-4C11-BD43-02FBAF6353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2114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98498-30BF-4F78-91C3-10B7710E669E}" type="datetime1">
              <a:rPr lang="cs-CZ" smtClean="0"/>
              <a:t>17.09.2018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4CABA-E8C1-4C11-BD43-02FBAF6353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0559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44F2-B856-4701-ACD7-4DF5AAE9AFFE}" type="datetime1">
              <a:rPr lang="cs-CZ" smtClean="0"/>
              <a:t>17.09.2018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4CABA-E8C1-4C11-BD43-02FBAF6353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1276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19980-D45A-4FBC-91BB-99CE8BD071CF}" type="datetime1">
              <a:rPr lang="cs-CZ" smtClean="0"/>
              <a:t>17.09.2018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4CABA-E8C1-4C11-BD43-02FBAF6353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1493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4532888" y="116632"/>
            <a:ext cx="4503608" cy="662473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107504" y="4760570"/>
            <a:ext cx="4320482" cy="198079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107503" y="116632"/>
            <a:ext cx="4320481" cy="453650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210514" y="1164808"/>
            <a:ext cx="432237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cap="all" dirty="0" smtClean="0">
                <a:solidFill>
                  <a:schemeClr val="bg1"/>
                </a:solidFill>
              </a:rPr>
              <a:t>Mapování přístupnosti </a:t>
            </a:r>
          </a:p>
          <a:p>
            <a:pPr algn="ctr"/>
            <a:r>
              <a:rPr lang="cs-CZ" sz="3200" cap="all" dirty="0" smtClean="0">
                <a:solidFill>
                  <a:schemeClr val="bg1"/>
                </a:solidFill>
              </a:rPr>
              <a:t>a </a:t>
            </a:r>
          </a:p>
          <a:p>
            <a:pPr algn="ctr"/>
            <a:r>
              <a:rPr lang="cs-CZ" sz="3200" cap="all" dirty="0" smtClean="0">
                <a:solidFill>
                  <a:schemeClr val="bg1"/>
                </a:solidFill>
              </a:rPr>
              <a:t>pražská Mapa přístupnosti</a:t>
            </a:r>
          </a:p>
        </p:txBody>
      </p:sp>
      <p:pic>
        <p:nvPicPr>
          <p:cNvPr id="1028" name="Picture 4" descr="C:\Users\Jan Tomandl\Desktop\pov_logo kopi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6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951" y="565559"/>
            <a:ext cx="2573609" cy="1034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ovéPole 12"/>
          <p:cNvSpPr txBox="1"/>
          <p:nvPr/>
        </p:nvSpPr>
        <p:spPr>
          <a:xfrm>
            <a:off x="210514" y="5733256"/>
            <a:ext cx="5040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chemeClr val="bg2">
                    <a:lumMod val="25000"/>
                  </a:schemeClr>
                </a:solidFill>
              </a:rPr>
              <a:t>Kateřina </a:t>
            </a:r>
            <a:r>
              <a:rPr lang="cs-CZ" sz="2000" dirty="0">
                <a:solidFill>
                  <a:schemeClr val="bg2">
                    <a:lumMod val="25000"/>
                  </a:schemeClr>
                </a:solidFill>
              </a:rPr>
              <a:t>Novotná</a:t>
            </a:r>
          </a:p>
          <a:p>
            <a:r>
              <a:rPr lang="cs-CZ" sz="2000" dirty="0" smtClean="0">
                <a:solidFill>
                  <a:schemeClr val="bg2">
                    <a:lumMod val="25000"/>
                  </a:schemeClr>
                </a:solidFill>
              </a:rPr>
              <a:t>Pražská organizace vozíčkářů</a:t>
            </a:r>
            <a:endParaRPr lang="cs-CZ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4472392" y="1795750"/>
            <a:ext cx="436416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cs-CZ" sz="2000" cap="all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r"/>
            <a:endParaRPr lang="cs-CZ" sz="2000" cap="all" dirty="0">
              <a:solidFill>
                <a:schemeClr val="bg2">
                  <a:lumMod val="25000"/>
                </a:schemeClr>
              </a:solidFill>
            </a:endParaRPr>
          </a:p>
          <a:p>
            <a:pPr algn="r"/>
            <a:endParaRPr lang="cs-CZ" sz="2000" cap="all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r"/>
            <a:endParaRPr lang="cs-CZ" sz="2000" cap="all" dirty="0">
              <a:solidFill>
                <a:schemeClr val="bg2">
                  <a:lumMod val="25000"/>
                </a:schemeClr>
              </a:solidFill>
            </a:endParaRPr>
          </a:p>
          <a:p>
            <a:pPr algn="r"/>
            <a:endParaRPr lang="cs-CZ" sz="2000" cap="all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r"/>
            <a:endParaRPr lang="cs-CZ" sz="2000" cap="all" dirty="0">
              <a:solidFill>
                <a:schemeClr val="bg2">
                  <a:lumMod val="25000"/>
                </a:schemeClr>
              </a:solidFill>
            </a:endParaRPr>
          </a:p>
          <a:p>
            <a:pPr algn="r"/>
            <a:endParaRPr lang="cs-CZ" sz="2000" cap="all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r"/>
            <a:endParaRPr lang="cs-CZ" sz="2000" cap="all" dirty="0">
              <a:solidFill>
                <a:schemeClr val="bg2">
                  <a:lumMod val="25000"/>
                </a:schemeClr>
              </a:solidFill>
            </a:endParaRPr>
          </a:p>
          <a:p>
            <a:pPr algn="r"/>
            <a:endParaRPr lang="cs-CZ" sz="2000" cap="all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r"/>
            <a:endParaRPr lang="cs-CZ" sz="2000" cap="all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r"/>
            <a:r>
              <a:rPr lang="cs-CZ" sz="2000" cap="all" dirty="0" smtClean="0">
                <a:solidFill>
                  <a:schemeClr val="bg2">
                    <a:lumMod val="25000"/>
                  </a:schemeClr>
                </a:solidFill>
              </a:rPr>
              <a:t>Den bez </a:t>
            </a:r>
            <a:r>
              <a:rPr lang="cs-CZ" sz="2000" cap="all" dirty="0" smtClean="0">
                <a:solidFill>
                  <a:schemeClr val="bg2">
                    <a:lumMod val="25000"/>
                  </a:schemeClr>
                </a:solidFill>
              </a:rPr>
              <a:t>bariér</a:t>
            </a:r>
          </a:p>
          <a:p>
            <a:pPr algn="r"/>
            <a:r>
              <a:rPr lang="cs-CZ" sz="2000" dirty="0" smtClean="0">
                <a:solidFill>
                  <a:schemeClr val="bg2">
                    <a:lumMod val="25000"/>
                  </a:schemeClr>
                </a:solidFill>
              </a:rPr>
              <a:t>CAMP </a:t>
            </a:r>
            <a:r>
              <a:rPr lang="cs-CZ" sz="2000" dirty="0">
                <a:solidFill>
                  <a:schemeClr val="bg2">
                    <a:lumMod val="25000"/>
                  </a:schemeClr>
                </a:solidFill>
              </a:rPr>
              <a:t>– Centrum architektury a městského plánování</a:t>
            </a:r>
          </a:p>
          <a:p>
            <a:pPr algn="r"/>
            <a:endParaRPr lang="cs-CZ" sz="2000" cap="all" dirty="0">
              <a:solidFill>
                <a:schemeClr val="bg2">
                  <a:lumMod val="25000"/>
                </a:schemeClr>
              </a:solidFill>
            </a:endParaRPr>
          </a:p>
          <a:p>
            <a:pPr algn="r"/>
            <a:r>
              <a:rPr lang="cs-CZ" sz="2000" dirty="0" smtClean="0">
                <a:solidFill>
                  <a:schemeClr val="bg2">
                    <a:lumMod val="25000"/>
                  </a:schemeClr>
                </a:solidFill>
              </a:rPr>
              <a:t>18/9/2018</a:t>
            </a:r>
            <a:endParaRPr lang="cs-CZ" sz="2000" dirty="0">
              <a:solidFill>
                <a:schemeClr val="bg2">
                  <a:lumMod val="25000"/>
                </a:schemeClr>
              </a:solidFill>
            </a:endParaRPr>
          </a:p>
          <a:p>
            <a:pPr algn="r"/>
            <a:endParaRPr lang="cs-CZ" sz="36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34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0"/>
            <a:ext cx="9144001" cy="8367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395536" y="221739"/>
            <a:ext cx="87484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 smtClean="0">
                <a:solidFill>
                  <a:schemeClr val="bg1"/>
                </a:solidFill>
              </a:rPr>
              <a:t>KATEGORIZACE</a:t>
            </a:r>
            <a:endParaRPr lang="cs-CZ" sz="4800" dirty="0">
              <a:solidFill>
                <a:schemeClr val="bg1"/>
              </a:solidFill>
            </a:endParaRPr>
          </a:p>
          <a:p>
            <a:pPr>
              <a:buClr>
                <a:schemeClr val="bg1">
                  <a:lumMod val="65000"/>
                </a:schemeClr>
              </a:buClr>
            </a:pPr>
            <a:endParaRPr lang="cs-CZ" sz="6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cs-CZ" sz="4800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058451"/>
            <a:ext cx="8291264" cy="5799549"/>
          </a:xfrm>
        </p:spPr>
        <p:txBody>
          <a:bodyPr>
            <a:normAutofit fontScale="55000" lnSpcReduction="20000"/>
          </a:bodyPr>
          <a:lstStyle/>
          <a:p>
            <a:pPr marL="0" indent="0">
              <a:buClr>
                <a:schemeClr val="bg1">
                  <a:lumMod val="65000"/>
                </a:schemeClr>
              </a:buClr>
              <a:buNone/>
            </a:pPr>
            <a:r>
              <a:rPr lang="cs-CZ" sz="2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</a:t>
            </a:r>
          </a:p>
          <a:p>
            <a:pPr marL="0" indent="0">
              <a:buClr>
                <a:schemeClr val="bg1">
                  <a:lumMod val="65000"/>
                </a:schemeClr>
              </a:buClr>
              <a:buNone/>
            </a:pPr>
            <a:r>
              <a:rPr lang="cs-CZ" sz="2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</a:t>
            </a:r>
            <a:r>
              <a:rPr lang="cs-CZ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WC 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I. – Přístupná </a:t>
            </a:r>
            <a:r>
              <a:rPr lang="cs-CZ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toaleta</a:t>
            </a:r>
          </a:p>
          <a:p>
            <a:pPr marL="0" indent="0">
              <a:buClr>
                <a:schemeClr val="bg1">
                  <a:lumMod val="65000"/>
                </a:schemeClr>
              </a:buClr>
              <a:buNone/>
            </a:pPr>
            <a:endParaRPr lang="cs-CZ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Nachází se v dámských toaletách (případně v dámských i pánských) nebo je umístěna samostatně.</a:t>
            </a:r>
          </a:p>
          <a:p>
            <a:pPr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Vstupní dveře kabiny i všechny přístupy k ní jsou široké minimálně 80 cm. Dveře se otevírají směrem ven z kabiny.</a:t>
            </a:r>
          </a:p>
          <a:p>
            <a:pPr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Rozměry kabiny jsou minimálně: šířka 160 cm x hloubka 160 cm.</a:t>
            </a:r>
          </a:p>
          <a:p>
            <a:pPr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Přístup k míse z boku (boční přístup k míse) je minimálně 80 cm.</a:t>
            </a:r>
          </a:p>
          <a:p>
            <a:pPr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 mísy jsou madla, toaletní papír je v dosahu osoby sedící na míse.</a:t>
            </a:r>
          </a:p>
          <a:p>
            <a:pPr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Pod umyvadlem je dostatečný prostor pro podjetí vozíku. Manipulační prostor v kabině není omezený dalším zařízením toalety</a:t>
            </a:r>
            <a:r>
              <a:rPr lang="cs-CZ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r>
              <a:rPr lang="cs-CZ" sz="2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</a:t>
            </a:r>
          </a:p>
          <a:p>
            <a:pPr marL="0" indent="0">
              <a:buClr>
                <a:schemeClr val="bg1">
                  <a:lumMod val="65000"/>
                </a:schemeClr>
              </a:buClr>
              <a:buNone/>
            </a:pPr>
            <a:endParaRPr lang="cs-CZ" sz="3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Clr>
                <a:schemeClr val="bg1">
                  <a:lumMod val="65000"/>
                </a:schemeClr>
              </a:buClr>
              <a:buNone/>
            </a:pPr>
            <a:r>
              <a:rPr lang="cs-CZ" sz="2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</a:t>
            </a:r>
            <a:r>
              <a:rPr lang="cs-CZ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WC </a:t>
            </a:r>
            <a:r>
              <a:rPr lang="cs-CZ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II. – Částečně přístupná </a:t>
            </a:r>
            <a:r>
              <a:rPr lang="cs-CZ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toaleta</a:t>
            </a:r>
          </a:p>
          <a:p>
            <a:pPr marL="0" indent="0">
              <a:buClr>
                <a:schemeClr val="bg1">
                  <a:lumMod val="65000"/>
                </a:schemeClr>
              </a:buClr>
              <a:buNone/>
            </a:pPr>
            <a:endParaRPr lang="cs-CZ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Nachází se v dámských toaletách (případně pánských) nebo je umístěna samostatně.</a:t>
            </a:r>
          </a:p>
          <a:p>
            <a:pPr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Vstupní dveře kabiny i všechny přístupy k ní jsou široké minimálně 70 cm. Dveře se otevírají směrem ven z kabiny.</a:t>
            </a:r>
          </a:p>
          <a:p>
            <a:pPr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Rozměry kabiny jsou minimálně: šířka 140 cm x hloubka 140 m. Manipulační prostor musí být umístěný proti dveřím.</a:t>
            </a:r>
          </a:p>
          <a:p>
            <a:pPr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Přístup k míse z boku (boční přístup k míse) je minimálně 70 cm.</a:t>
            </a:r>
          </a:p>
          <a:p>
            <a:pPr marL="0" indent="0">
              <a:buClr>
                <a:schemeClr val="bg1">
                  <a:lumMod val="65000"/>
                </a:schemeClr>
              </a:buClr>
              <a:buNone/>
            </a:pPr>
            <a:endParaRPr lang="cs-CZ" sz="4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Clr>
                <a:schemeClr val="bg1">
                  <a:lumMod val="65000"/>
                </a:schemeClr>
              </a:buClr>
              <a:buNone/>
            </a:pPr>
            <a:r>
              <a:rPr lang="cs-CZ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BĚŽNÉ </a:t>
            </a:r>
            <a:r>
              <a:rPr lang="cs-CZ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WC – Obtížně přístupná nebo nepřístupná toaleta</a:t>
            </a:r>
          </a:p>
          <a:p>
            <a:pPr marL="0" indent="0">
              <a:buNone/>
            </a:pPr>
            <a:endParaRPr lang="cs-CZ" sz="2900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98" y="1058451"/>
            <a:ext cx="504825" cy="5048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98" y="3573016"/>
            <a:ext cx="504825" cy="5048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291" y="5661248"/>
            <a:ext cx="503238" cy="5048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9055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0"/>
            <a:ext cx="9144001" cy="8367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395536" y="221739"/>
            <a:ext cx="87484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 smtClean="0">
                <a:solidFill>
                  <a:schemeClr val="bg1"/>
                </a:solidFill>
              </a:rPr>
              <a:t>KATEGORIZACE</a:t>
            </a:r>
            <a:endParaRPr lang="cs-CZ" sz="4800" dirty="0">
              <a:solidFill>
                <a:schemeClr val="bg1"/>
              </a:solidFill>
            </a:endParaRPr>
          </a:p>
          <a:p>
            <a:pPr>
              <a:buClr>
                <a:schemeClr val="bg1">
                  <a:lumMod val="65000"/>
                </a:schemeClr>
              </a:buClr>
            </a:pPr>
            <a:endParaRPr lang="cs-CZ" sz="6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cs-CZ" sz="4800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836713"/>
            <a:ext cx="7992888" cy="4968552"/>
          </a:xfrm>
        </p:spPr>
        <p:txBody>
          <a:bodyPr>
            <a:normAutofit/>
          </a:bodyPr>
          <a:lstStyle/>
          <a:p>
            <a:pPr marL="0" indent="0">
              <a:buClr>
                <a:schemeClr val="bg1">
                  <a:lumMod val="65000"/>
                </a:schemeClr>
              </a:buClr>
              <a:buNone/>
            </a:pPr>
            <a:r>
              <a:rPr lang="cs-CZ" sz="2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</a:t>
            </a:r>
          </a:p>
          <a:p>
            <a:pPr marL="0" indent="0">
              <a:buNone/>
            </a:pP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Metodika kategorizace přístupnosti tras a komunikací</a:t>
            </a:r>
          </a:p>
          <a:p>
            <a:pPr marL="0" indent="0">
              <a:buNone/>
            </a:pPr>
            <a:endParaRPr lang="cs-CZ" sz="2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systém 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kategorizace tras a komunikací rozdělen na tři vzájemně se doplňující úrovně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 marL="0" indent="0">
              <a:buNone/>
            </a:pPr>
            <a:r>
              <a:rPr lang="cs-CZ" sz="2600" dirty="0"/>
              <a:t>	</a:t>
            </a:r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1/</a:t>
            </a:r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500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převažující </a:t>
            </a:r>
            <a:r>
              <a:rPr lang="cs-CZ" sz="15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sklon, šířku a kvalitu </a:t>
            </a:r>
            <a:r>
              <a:rPr lang="cs-CZ" sz="1500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komunikace  </a:t>
            </a:r>
            <a:endParaRPr lang="cs-CZ" sz="1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→   </a:t>
            </a:r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značeno linií příslušné </a:t>
            </a:r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barevnosti</a:t>
            </a:r>
          </a:p>
          <a:p>
            <a:pPr marL="0" indent="0">
              <a:buNone/>
            </a:pPr>
            <a:endParaRPr lang="cs-CZ" sz="15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2/</a:t>
            </a:r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500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bodové </a:t>
            </a:r>
            <a:r>
              <a:rPr lang="cs-CZ" sz="15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bariéry na komunikaci – výškový rozdíl, </a:t>
            </a:r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	     </a:t>
            </a:r>
            <a:r>
              <a:rPr lang="cs-CZ" sz="1500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zúžení</a:t>
            </a:r>
            <a:r>
              <a:rPr lang="cs-CZ" sz="15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podélný skon, příčný </a:t>
            </a:r>
            <a:r>
              <a:rPr lang="cs-CZ" sz="1500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sklon</a:t>
            </a:r>
            <a:endParaRPr lang="cs-CZ" sz="1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→   </a:t>
            </a:r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značeno příslušným </a:t>
            </a:r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piktogramem</a:t>
            </a:r>
          </a:p>
          <a:p>
            <a:pPr marL="0" indent="0">
              <a:buNone/>
            </a:pPr>
            <a:endParaRPr lang="cs-CZ" sz="1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cs-CZ" sz="15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  <a:r>
              <a:rPr lang="cs-CZ" sz="15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3/</a:t>
            </a:r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500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přechody </a:t>
            </a:r>
            <a:r>
              <a:rPr lang="cs-CZ" sz="15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místa pro přecházení na </a:t>
            </a:r>
            <a:r>
              <a:rPr lang="cs-CZ" sz="1500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komunikaci</a:t>
            </a:r>
            <a:endParaRPr lang="cs-CZ" sz="1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→   </a:t>
            </a:r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značeno příslušnou barevnou linkou</a:t>
            </a:r>
            <a:r>
              <a:rPr lang="cs-CZ" sz="1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endParaRPr lang="cs-CZ" sz="1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5085184"/>
            <a:ext cx="3576730" cy="177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32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0"/>
            <a:ext cx="9144001" cy="8367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395536" y="221739"/>
            <a:ext cx="87484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 smtClean="0">
                <a:solidFill>
                  <a:schemeClr val="bg1"/>
                </a:solidFill>
              </a:rPr>
              <a:t>PREZENTACE DAT</a:t>
            </a:r>
            <a:endParaRPr lang="cs-CZ" sz="4800" dirty="0">
              <a:solidFill>
                <a:schemeClr val="bg1"/>
              </a:solidFill>
            </a:endParaRPr>
          </a:p>
          <a:p>
            <a:pPr>
              <a:buClr>
                <a:schemeClr val="bg1">
                  <a:lumMod val="65000"/>
                </a:schemeClr>
              </a:buClr>
            </a:pPr>
            <a:endParaRPr lang="cs-CZ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Clr>
                <a:schemeClr val="bg1">
                  <a:lumMod val="65000"/>
                </a:schemeClr>
              </a:buClr>
            </a:pP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Struktura 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výstupu pro uživatele</a:t>
            </a:r>
          </a:p>
          <a:p>
            <a:pPr>
              <a:buClr>
                <a:schemeClr val="bg1">
                  <a:lumMod val="65000"/>
                </a:schemeClr>
              </a:buClr>
            </a:pP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cs-CZ" sz="4800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058451"/>
            <a:ext cx="8291264" cy="5799549"/>
          </a:xfrm>
        </p:spPr>
        <p:txBody>
          <a:bodyPr>
            <a:normAutofit/>
          </a:bodyPr>
          <a:lstStyle/>
          <a:p>
            <a:pPr marL="0" indent="0">
              <a:buClr>
                <a:schemeClr val="bg1">
                  <a:lumMod val="65000"/>
                </a:schemeClr>
              </a:buClr>
              <a:buNone/>
            </a:pP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Clr>
                <a:schemeClr val="bg1">
                  <a:lumMod val="65000"/>
                </a:schemeClr>
              </a:buClr>
              <a:buNone/>
            </a:pP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Clr>
                <a:schemeClr val="bg1">
                  <a:lumMod val="65000"/>
                </a:schemeClr>
              </a:buClr>
              <a:buNone/>
            </a:pPr>
            <a:r>
              <a:rPr lang="cs-CZ" sz="2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</a:t>
            </a:r>
          </a:p>
          <a:p>
            <a:pPr marL="0" indent="0">
              <a:buNone/>
            </a:pPr>
            <a:endParaRPr lang="cs-CZ" sz="2900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1259632" y="1196752"/>
            <a:ext cx="36987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/>
          </a:p>
          <a:p>
            <a:endParaRPr lang="cs-CZ" dirty="0"/>
          </a:p>
          <a:p>
            <a:pPr marL="285750" indent="-28575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grafická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informace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(piktogramy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)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Šipka doprava 8"/>
          <p:cNvSpPr/>
          <p:nvPr/>
        </p:nvSpPr>
        <p:spPr>
          <a:xfrm>
            <a:off x="4958370" y="1725694"/>
            <a:ext cx="533502" cy="285119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251520" y="3068962"/>
            <a:ext cx="4536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>
                  <a:lumMod val="65000"/>
                </a:schemeClr>
              </a:buClr>
            </a:pP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285750" indent="-28575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textová část (objektivní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popis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stavu budovy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)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2699792" y="5116360"/>
            <a:ext cx="2088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obrazová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příloha</a:t>
            </a:r>
          </a:p>
        </p:txBody>
      </p:sp>
      <p:sp>
        <p:nvSpPr>
          <p:cNvPr id="19" name="TextovéPole 18"/>
          <p:cNvSpPr txBox="1"/>
          <p:nvPr/>
        </p:nvSpPr>
        <p:spPr>
          <a:xfrm>
            <a:off x="1691680" y="5964286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lokace (mapový výřez,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zobrazení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 mapové aplikaci)</a:t>
            </a:r>
          </a:p>
        </p:txBody>
      </p:sp>
      <p:pic>
        <p:nvPicPr>
          <p:cNvPr id="22" name="Obrázek 21"/>
          <p:cNvPicPr/>
          <p:nvPr/>
        </p:nvPicPr>
        <p:blipFill rotWithShape="1">
          <a:blip r:embed="rId2"/>
          <a:srcRect l="36485" t="8569" r="6919" b="13972"/>
          <a:stretch/>
        </p:blipFill>
        <p:spPr bwMode="auto">
          <a:xfrm>
            <a:off x="6087312" y="3356954"/>
            <a:ext cx="2732362" cy="22079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Obrázek 22"/>
          <p:cNvPicPr/>
          <p:nvPr/>
        </p:nvPicPr>
        <p:blipFill rotWithShape="1">
          <a:blip r:embed="rId3"/>
          <a:srcRect l="36417" t="39073" r="7026" b="21889"/>
          <a:stretch/>
        </p:blipFill>
        <p:spPr bwMode="auto">
          <a:xfrm>
            <a:off x="6088775" y="5564943"/>
            <a:ext cx="2902861" cy="12484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Obrázek 23"/>
          <p:cNvPicPr/>
          <p:nvPr/>
        </p:nvPicPr>
        <p:blipFill rotWithShape="1">
          <a:blip r:embed="rId4"/>
          <a:srcRect l="36116" t="11311" r="8205" b="9451"/>
          <a:stretch/>
        </p:blipFill>
        <p:spPr bwMode="auto">
          <a:xfrm>
            <a:off x="6067780" y="882028"/>
            <a:ext cx="2725042" cy="24761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Šipka doprava 19"/>
          <p:cNvSpPr/>
          <p:nvPr/>
        </p:nvSpPr>
        <p:spPr>
          <a:xfrm>
            <a:off x="4958370" y="3428469"/>
            <a:ext cx="533502" cy="285119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Šipka doprava 20"/>
          <p:cNvSpPr/>
          <p:nvPr/>
        </p:nvSpPr>
        <p:spPr>
          <a:xfrm>
            <a:off x="4958370" y="5158466"/>
            <a:ext cx="533502" cy="285119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Šipka doprava 24"/>
          <p:cNvSpPr/>
          <p:nvPr/>
        </p:nvSpPr>
        <p:spPr>
          <a:xfrm>
            <a:off x="4958370" y="6046599"/>
            <a:ext cx="533502" cy="285119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814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0"/>
            <a:ext cx="9144001" cy="8367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395536" y="189284"/>
            <a:ext cx="87484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 smtClean="0">
                <a:solidFill>
                  <a:schemeClr val="bg1"/>
                </a:solidFill>
              </a:rPr>
              <a:t>MAPAPŘÍSTUPNOSTI.CZ</a:t>
            </a:r>
            <a:endParaRPr lang="cs-CZ" sz="4800" dirty="0">
              <a:solidFill>
                <a:schemeClr val="bg1"/>
              </a:solidFill>
            </a:endParaRPr>
          </a:p>
          <a:p>
            <a:endParaRPr lang="cs-CZ" sz="4800" dirty="0">
              <a:solidFill>
                <a:schemeClr val="bg1"/>
              </a:solidFill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55" r="23420" b="4498"/>
          <a:stretch/>
        </p:blipFill>
        <p:spPr bwMode="auto">
          <a:xfrm>
            <a:off x="0" y="836712"/>
            <a:ext cx="9150687" cy="6021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322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0"/>
            <a:ext cx="9144001" cy="8367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395536" y="189284"/>
            <a:ext cx="87484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 smtClean="0">
                <a:solidFill>
                  <a:schemeClr val="bg1"/>
                </a:solidFill>
              </a:rPr>
              <a:t>OSTRAVA.CZ</a:t>
            </a:r>
            <a:endParaRPr lang="cs-CZ" sz="4800" dirty="0">
              <a:solidFill>
                <a:schemeClr val="bg1"/>
              </a:solidFill>
            </a:endParaRPr>
          </a:p>
          <a:p>
            <a:endParaRPr lang="cs-CZ" sz="4800" dirty="0">
              <a:solidFill>
                <a:schemeClr val="bg1"/>
              </a:solidFill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8" t="16423" r="13936" b="6539"/>
          <a:stretch/>
        </p:blipFill>
        <p:spPr bwMode="auto">
          <a:xfrm>
            <a:off x="-2" y="846001"/>
            <a:ext cx="9144000" cy="601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945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0"/>
            <a:ext cx="9144001" cy="8367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395536" y="189284"/>
            <a:ext cx="87484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 smtClean="0">
                <a:solidFill>
                  <a:schemeClr val="bg1"/>
                </a:solidFill>
              </a:rPr>
              <a:t>BRNO.CZ</a:t>
            </a:r>
            <a:endParaRPr lang="cs-CZ" sz="4800" dirty="0">
              <a:solidFill>
                <a:schemeClr val="bg1"/>
              </a:solidFill>
            </a:endParaRPr>
          </a:p>
          <a:p>
            <a:endParaRPr lang="cs-CZ" sz="4800" dirty="0">
              <a:solidFill>
                <a:schemeClr val="bg1"/>
              </a:solidFill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457200" y="1600201"/>
            <a:ext cx="2170584" cy="2250876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16010" t="8400" b="4414"/>
          <a:stretch/>
        </p:blipFill>
        <p:spPr>
          <a:xfrm>
            <a:off x="0" y="836712"/>
            <a:ext cx="9144000" cy="6021288"/>
          </a:xfrm>
          <a:prstGeom prst="rect">
            <a:avLst/>
          </a:prstGeom>
        </p:spPr>
      </p:pic>
      <p:pic>
        <p:nvPicPr>
          <p:cNvPr id="11" name="Obrázek 10"/>
          <p:cNvPicPr/>
          <p:nvPr/>
        </p:nvPicPr>
        <p:blipFill rotWithShape="1">
          <a:blip r:embed="rId3"/>
          <a:srcRect t="8413" r="75708" b="86539"/>
          <a:stretch/>
        </p:blipFill>
        <p:spPr bwMode="auto">
          <a:xfrm>
            <a:off x="5101" y="836712"/>
            <a:ext cx="2406659" cy="3600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7080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0"/>
            <a:ext cx="9144001" cy="8367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395536" y="189284"/>
            <a:ext cx="87484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 smtClean="0">
                <a:solidFill>
                  <a:schemeClr val="bg1"/>
                </a:solidFill>
              </a:rPr>
              <a:t>BRNO.CZ</a:t>
            </a:r>
            <a:endParaRPr lang="cs-CZ" sz="4800" dirty="0">
              <a:solidFill>
                <a:schemeClr val="bg1"/>
              </a:solidFill>
            </a:endParaRPr>
          </a:p>
          <a:p>
            <a:endParaRPr lang="cs-CZ" sz="4800" dirty="0">
              <a:solidFill>
                <a:schemeClr val="bg1"/>
              </a:solidFill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457200" y="1600201"/>
            <a:ext cx="2170584" cy="2250876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6" t="17449" r="33069" b="5007"/>
          <a:stretch/>
        </p:blipFill>
        <p:spPr bwMode="auto">
          <a:xfrm>
            <a:off x="1" y="844151"/>
            <a:ext cx="4319994" cy="601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15" t="41313" r="29588" b="15004"/>
          <a:stretch/>
        </p:blipFill>
        <p:spPr bwMode="auto">
          <a:xfrm>
            <a:off x="3851921" y="1439536"/>
            <a:ext cx="5292080" cy="3321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549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0"/>
            <a:ext cx="9144001" cy="8367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395536" y="189284"/>
            <a:ext cx="87484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 smtClean="0">
                <a:solidFill>
                  <a:schemeClr val="bg1"/>
                </a:solidFill>
              </a:rPr>
              <a:t>BEZBARIER.UJEP.CZ</a:t>
            </a:r>
            <a:endParaRPr lang="cs-CZ" sz="4800" dirty="0">
              <a:solidFill>
                <a:schemeClr val="bg1"/>
              </a:solidFill>
            </a:endParaRPr>
          </a:p>
          <a:p>
            <a:endParaRPr lang="cs-CZ" sz="4800" dirty="0">
              <a:solidFill>
                <a:schemeClr val="bg1"/>
              </a:solidFill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80" r="7396" b="6761"/>
          <a:stretch/>
        </p:blipFill>
        <p:spPr bwMode="auto">
          <a:xfrm>
            <a:off x="0" y="1124744"/>
            <a:ext cx="9144000" cy="503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635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0"/>
            <a:ext cx="9144001" cy="8367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395536" y="189284"/>
            <a:ext cx="87484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 smtClean="0">
                <a:solidFill>
                  <a:schemeClr val="bg1"/>
                </a:solidFill>
              </a:rPr>
              <a:t>PŘESBARIÉRY.CZ</a:t>
            </a:r>
            <a:endParaRPr lang="cs-CZ" sz="4800" dirty="0">
              <a:solidFill>
                <a:schemeClr val="bg1"/>
              </a:solidFill>
            </a:endParaRPr>
          </a:p>
          <a:p>
            <a:endParaRPr lang="cs-CZ" sz="4800" dirty="0">
              <a:solidFill>
                <a:schemeClr val="bg1"/>
              </a:solidFill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/>
          <p:cNvPicPr/>
          <p:nvPr/>
        </p:nvPicPr>
        <p:blipFill rotWithShape="1">
          <a:blip r:embed="rId2"/>
          <a:srcRect l="4170" t="8226" r="6192" b="4375"/>
          <a:stretch/>
        </p:blipFill>
        <p:spPr bwMode="auto">
          <a:xfrm>
            <a:off x="-2604" y="836712"/>
            <a:ext cx="9146604" cy="60212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2866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0"/>
            <a:ext cx="9144001" cy="8367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395536" y="189284"/>
            <a:ext cx="87484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 smtClean="0">
                <a:solidFill>
                  <a:schemeClr val="bg1"/>
                </a:solidFill>
              </a:rPr>
              <a:t>PŘESBARIÉRY.CZ</a:t>
            </a:r>
            <a:endParaRPr lang="cs-CZ" sz="4800" dirty="0">
              <a:solidFill>
                <a:schemeClr val="bg1"/>
              </a:solidFill>
            </a:endParaRPr>
          </a:p>
          <a:p>
            <a:endParaRPr lang="cs-CZ" sz="4800" dirty="0">
              <a:solidFill>
                <a:schemeClr val="bg1"/>
              </a:solidFill>
            </a:endParaRPr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" r="5720"/>
          <a:stretch/>
        </p:blipFill>
        <p:spPr>
          <a:xfrm>
            <a:off x="-1" y="836712"/>
            <a:ext cx="9144001" cy="6021288"/>
          </a:xfrm>
        </p:spPr>
      </p:pic>
    </p:spTree>
    <p:extLst>
      <p:ext uri="{BB962C8B-B14F-4D97-AF65-F5344CB8AC3E}">
        <p14:creationId xmlns:p14="http://schemas.microsoft.com/office/powerpoint/2010/main" val="405766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0"/>
            <a:ext cx="9144001" cy="8367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" name="Zástupný symbol pro obsah 1"/>
          <p:cNvSpPr txBox="1">
            <a:spLocks/>
          </p:cNvSpPr>
          <p:nvPr/>
        </p:nvSpPr>
        <p:spPr>
          <a:xfrm>
            <a:off x="395536" y="5877272"/>
            <a:ext cx="3312368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cs-CZ" sz="2400" b="1" dirty="0"/>
          </a:p>
        </p:txBody>
      </p:sp>
      <p:sp>
        <p:nvSpPr>
          <p:cNvPr id="7" name="Obdélník 6"/>
          <p:cNvSpPr/>
          <p:nvPr/>
        </p:nvSpPr>
        <p:spPr>
          <a:xfrm>
            <a:off x="-1" y="1803594"/>
            <a:ext cx="7236297" cy="1852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7074746" y="1988840"/>
            <a:ext cx="45719" cy="4869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51"/>
          <a:stretch/>
        </p:blipFill>
        <p:spPr>
          <a:xfrm>
            <a:off x="0" y="836712"/>
            <a:ext cx="9144002" cy="6021290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395536" y="221739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 smtClean="0">
                <a:solidFill>
                  <a:schemeClr val="bg1"/>
                </a:solidFill>
              </a:rPr>
              <a:t>MAPOVÁNÍ </a:t>
            </a:r>
            <a:r>
              <a:rPr lang="cs-CZ" sz="4700" dirty="0" smtClean="0">
                <a:solidFill>
                  <a:schemeClr val="bg1"/>
                </a:solidFill>
              </a:rPr>
              <a:t>PŘÍSTUPNOSTI</a:t>
            </a:r>
            <a:endParaRPr lang="cs-CZ" sz="4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92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0"/>
            <a:ext cx="9144001" cy="8367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395536" y="221739"/>
            <a:ext cx="87484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 smtClean="0">
                <a:solidFill>
                  <a:schemeClr val="bg1"/>
                </a:solidFill>
              </a:rPr>
              <a:t>DALŠÍ VYUŽITÍ DAT</a:t>
            </a:r>
            <a:endParaRPr lang="cs-CZ" sz="4800" dirty="0">
              <a:solidFill>
                <a:schemeClr val="bg1"/>
              </a:solidFill>
            </a:endParaRPr>
          </a:p>
          <a:p>
            <a:pPr>
              <a:buClr>
                <a:schemeClr val="bg1">
                  <a:lumMod val="65000"/>
                </a:schemeClr>
              </a:buClr>
            </a:pPr>
            <a:endParaRPr lang="cs-CZ" sz="6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cs-CZ" sz="4800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058451"/>
            <a:ext cx="8291264" cy="5799549"/>
          </a:xfrm>
        </p:spPr>
        <p:txBody>
          <a:bodyPr>
            <a:normAutofit/>
          </a:bodyPr>
          <a:lstStyle/>
          <a:p>
            <a:pPr marL="0" indent="0">
              <a:buClr>
                <a:schemeClr val="bg1">
                  <a:lumMod val="65000"/>
                </a:schemeClr>
              </a:buClr>
              <a:buNone/>
            </a:pP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Clr>
                <a:schemeClr val="bg1">
                  <a:lumMod val="65000"/>
                </a:schemeClr>
              </a:buClr>
              <a:buNone/>
            </a:pP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Struktura výstupu pro zadavatele / správu objektu</a:t>
            </a: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Clr>
                <a:schemeClr val="bg1">
                  <a:lumMod val="65000"/>
                </a:schemeClr>
              </a:buClr>
              <a:buNone/>
            </a:pP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u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živatelský text </a:t>
            </a:r>
          </a:p>
          <a:p>
            <a:pPr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echnické tabulky (výtah, WC kabina)</a:t>
            </a:r>
          </a:p>
          <a:p>
            <a:pPr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fotodokumentace</a:t>
            </a: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ávrh úprav zjištěných nedostatků</a:t>
            </a:r>
          </a:p>
          <a:p>
            <a:pPr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elková koncepce </a:t>
            </a: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0" indent="0">
              <a:buClr>
                <a:schemeClr val="bg1">
                  <a:lumMod val="65000"/>
                </a:schemeClr>
              </a:buClr>
              <a:buNone/>
            </a:pPr>
            <a:r>
              <a:rPr lang="cs-CZ" sz="2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</a:t>
            </a:r>
          </a:p>
          <a:p>
            <a:pPr marL="0" indent="0">
              <a:buNone/>
            </a:pPr>
            <a:endParaRPr lang="cs-CZ" sz="2900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51"/>
          <a:stretch/>
        </p:blipFill>
        <p:spPr>
          <a:xfrm>
            <a:off x="5358259" y="4365104"/>
            <a:ext cx="3785741" cy="249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69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4532888" y="116632"/>
            <a:ext cx="4503608" cy="662473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107504" y="4760570"/>
            <a:ext cx="4320482" cy="198079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107503" y="116632"/>
            <a:ext cx="4320481" cy="453650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/>
          <p:cNvSpPr txBox="1"/>
          <p:nvPr/>
        </p:nvSpPr>
        <p:spPr>
          <a:xfrm>
            <a:off x="251520" y="4854059"/>
            <a:ext cx="49995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cs-CZ" dirty="0" smtClean="0">
                <a:solidFill>
                  <a:schemeClr val="bg2">
                    <a:lumMod val="25000"/>
                  </a:schemeClr>
                </a:solidFill>
              </a:rPr>
              <a:t>Kateřina Novotná</a:t>
            </a:r>
          </a:p>
          <a:p>
            <a:r>
              <a:rPr lang="cs-CZ" dirty="0" smtClean="0">
                <a:solidFill>
                  <a:schemeClr val="bg2">
                    <a:lumMod val="25000"/>
                  </a:schemeClr>
                </a:solidFill>
              </a:rPr>
              <a:t>Pražská organizace vozíčkářů</a:t>
            </a:r>
          </a:p>
          <a:p>
            <a:r>
              <a:rPr lang="cs-CZ" dirty="0" smtClean="0">
                <a:solidFill>
                  <a:schemeClr val="bg2">
                    <a:lumMod val="25000"/>
                  </a:schemeClr>
                </a:solidFill>
              </a:rPr>
              <a:t>Benediktská 688/6, Praha 1</a:t>
            </a:r>
          </a:p>
          <a:p>
            <a:r>
              <a:rPr lang="cs-CZ" dirty="0" smtClean="0">
                <a:solidFill>
                  <a:schemeClr val="bg2">
                    <a:lumMod val="25000"/>
                  </a:schemeClr>
                </a:solidFill>
              </a:rPr>
              <a:t>www.pov.cz</a:t>
            </a:r>
          </a:p>
          <a:p>
            <a:endParaRPr lang="cs-CZ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4067944" y="1838429"/>
            <a:ext cx="4680520" cy="373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36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cs-CZ" sz="3600" cap="all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r"/>
            <a:endParaRPr lang="cs-CZ" sz="3600" cap="all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r"/>
            <a:endParaRPr lang="cs-CZ" sz="3600" cap="all" dirty="0">
              <a:solidFill>
                <a:schemeClr val="bg2">
                  <a:lumMod val="25000"/>
                </a:schemeClr>
              </a:solidFill>
            </a:endParaRPr>
          </a:p>
          <a:p>
            <a:pPr algn="r"/>
            <a:r>
              <a:rPr lang="cs-CZ" sz="3600" cap="all" dirty="0">
                <a:solidFill>
                  <a:schemeClr val="bg2">
                    <a:lumMod val="25000"/>
                  </a:schemeClr>
                </a:solidFill>
              </a:rPr>
              <a:t>Den bez bariér</a:t>
            </a:r>
          </a:p>
          <a:p>
            <a:pPr algn="r"/>
            <a:endParaRPr lang="cs-CZ" sz="2100" dirty="0">
              <a:solidFill>
                <a:schemeClr val="bg2">
                  <a:lumMod val="25000"/>
                </a:schemeClr>
              </a:solidFill>
            </a:endParaRPr>
          </a:p>
          <a:p>
            <a:pPr algn="r"/>
            <a:r>
              <a:rPr lang="cs-CZ" sz="3600" dirty="0" smtClean="0">
                <a:solidFill>
                  <a:schemeClr val="bg2">
                    <a:lumMod val="25000"/>
                  </a:schemeClr>
                </a:solidFill>
              </a:rPr>
              <a:t>18/9/2018</a:t>
            </a:r>
            <a:endParaRPr lang="cs-CZ" sz="3600" dirty="0">
              <a:solidFill>
                <a:schemeClr val="bg2">
                  <a:lumMod val="25000"/>
                </a:schemeClr>
              </a:solidFill>
            </a:endParaRPr>
          </a:p>
          <a:p>
            <a:pPr algn="r"/>
            <a:endParaRPr lang="cs-CZ" sz="36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65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0"/>
            <a:ext cx="9144001" cy="8367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" name="Zástupný symbol pro obsah 1"/>
          <p:cNvSpPr txBox="1">
            <a:spLocks/>
          </p:cNvSpPr>
          <p:nvPr/>
        </p:nvSpPr>
        <p:spPr>
          <a:xfrm>
            <a:off x="395536" y="5877272"/>
            <a:ext cx="3312368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cs-CZ" sz="2400" b="1" dirty="0"/>
          </a:p>
        </p:txBody>
      </p:sp>
      <p:sp>
        <p:nvSpPr>
          <p:cNvPr id="7" name="Obdélník 6"/>
          <p:cNvSpPr/>
          <p:nvPr/>
        </p:nvSpPr>
        <p:spPr>
          <a:xfrm>
            <a:off x="-1" y="1803594"/>
            <a:ext cx="7236297" cy="1852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7074746" y="1988840"/>
            <a:ext cx="45719" cy="4869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" name="Picture 3" descr="C:\Users\hp\Desktop\zd\181220147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7" y="836712"/>
            <a:ext cx="4666190" cy="60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hp\Desktop\zd\18122014782.jpg"/>
          <p:cNvPicPr>
            <a:picLocks noChangeAspect="1" noChangeArrowheads="1"/>
          </p:cNvPicPr>
          <p:nvPr/>
        </p:nvPicPr>
        <p:blipFill rotWithShape="1">
          <a:blip r:embed="rId3"/>
          <a:srcRect l="5986" r="11264"/>
          <a:stretch/>
        </p:blipFill>
        <p:spPr bwMode="auto">
          <a:xfrm>
            <a:off x="4656718" y="836712"/>
            <a:ext cx="3011626" cy="4104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Ovál 17"/>
          <p:cNvSpPr/>
          <p:nvPr/>
        </p:nvSpPr>
        <p:spPr>
          <a:xfrm>
            <a:off x="539552" y="1268760"/>
            <a:ext cx="2448272" cy="2362274"/>
          </a:xfrm>
          <a:prstGeom prst="ellipse">
            <a:avLst/>
          </a:prstGeom>
          <a:noFill/>
          <a:ln w="508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16" name="Šipka doprava 15"/>
          <p:cNvSpPr/>
          <p:nvPr/>
        </p:nvSpPr>
        <p:spPr>
          <a:xfrm rot="8983481">
            <a:off x="5847253" y="1539220"/>
            <a:ext cx="697783" cy="576064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/>
          <p:cNvSpPr txBox="1"/>
          <p:nvPr/>
        </p:nvSpPr>
        <p:spPr>
          <a:xfrm>
            <a:off x="395536" y="221739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>
                <a:solidFill>
                  <a:schemeClr val="bg1"/>
                </a:solidFill>
              </a:rPr>
              <a:t>MAPOVÁNÍ PŘÍSTUPNOSTI</a:t>
            </a:r>
          </a:p>
        </p:txBody>
      </p:sp>
    </p:spTree>
    <p:extLst>
      <p:ext uri="{BB962C8B-B14F-4D97-AF65-F5344CB8AC3E}">
        <p14:creationId xmlns:p14="http://schemas.microsoft.com/office/powerpoint/2010/main" val="61490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0"/>
            <a:ext cx="9144001" cy="8367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2" name="Picture 2" descr="Z:\11. MAPOVÁNÍ\ČZU 2013\15. FAPPZ_katedra veterinárních disciplín\15. FOTO FAPPZ_katedra veterinárních disciplín\1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5540" r="21923" b="21091"/>
          <a:stretch/>
        </p:blipFill>
        <p:spPr bwMode="auto">
          <a:xfrm>
            <a:off x="-1" y="836712"/>
            <a:ext cx="5303793" cy="602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 descr="Z:\11. MAPOVÁNÍ\ČZU 2013\15. FAPPZ_katedra veterinárních disciplín\15. FOTO FAPPZ_katedra veterinárních disciplín\1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5" t="4" b="17625"/>
          <a:stretch/>
        </p:blipFill>
        <p:spPr bwMode="auto">
          <a:xfrm>
            <a:off x="5282140" y="820873"/>
            <a:ext cx="3861860" cy="4480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Šipka doprava 8"/>
          <p:cNvSpPr/>
          <p:nvPr/>
        </p:nvSpPr>
        <p:spPr>
          <a:xfrm rot="8983481">
            <a:off x="3503028" y="945156"/>
            <a:ext cx="697783" cy="576064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Šipka doprava 9"/>
          <p:cNvSpPr/>
          <p:nvPr/>
        </p:nvSpPr>
        <p:spPr>
          <a:xfrm rot="8983481">
            <a:off x="7477940" y="1794197"/>
            <a:ext cx="697783" cy="576064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395536" y="221739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>
                <a:solidFill>
                  <a:schemeClr val="bg1"/>
                </a:solidFill>
              </a:rPr>
              <a:t>MAPOVÁNÍ PŘÍSTUPNOSTI</a:t>
            </a:r>
          </a:p>
        </p:txBody>
      </p:sp>
    </p:spTree>
    <p:extLst>
      <p:ext uri="{BB962C8B-B14F-4D97-AF65-F5344CB8AC3E}">
        <p14:creationId xmlns:p14="http://schemas.microsoft.com/office/powerpoint/2010/main" val="65262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0"/>
            <a:ext cx="9144001" cy="8367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" name="Zástupný symbol pro obsah 1"/>
          <p:cNvSpPr txBox="1">
            <a:spLocks/>
          </p:cNvSpPr>
          <p:nvPr/>
        </p:nvSpPr>
        <p:spPr>
          <a:xfrm>
            <a:off x="395536" y="5877272"/>
            <a:ext cx="3312368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cs-CZ" sz="2400" b="1" dirty="0"/>
          </a:p>
        </p:txBody>
      </p:sp>
      <p:sp>
        <p:nvSpPr>
          <p:cNvPr id="7" name="Obdélník 6"/>
          <p:cNvSpPr/>
          <p:nvPr/>
        </p:nvSpPr>
        <p:spPr>
          <a:xfrm>
            <a:off x="0" y="1320153"/>
            <a:ext cx="6911753" cy="1646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chemeClr val="bg1">
                  <a:lumMod val="65000"/>
                </a:schemeClr>
              </a:buClr>
            </a:pPr>
            <a:endParaRPr lang="cs-CZ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Clr>
                <a:schemeClr val="bg1">
                  <a:lumMod val="65000"/>
                </a:schemeClr>
              </a:buClr>
            </a:pP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Clr>
                <a:schemeClr val="bg1">
                  <a:lumMod val="65000"/>
                </a:schemeClr>
              </a:buClr>
            </a:pPr>
            <a:endParaRPr lang="cs-CZ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Clr>
                <a:schemeClr val="bg1">
                  <a:lumMod val="65000"/>
                </a:schemeClr>
              </a:buClr>
            </a:pP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Clr>
                <a:schemeClr val="bg1">
                  <a:lumMod val="65000"/>
                </a:schemeClr>
              </a:buClr>
            </a:pPr>
            <a:endParaRPr lang="cs-CZ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Clr>
                <a:schemeClr val="bg1">
                  <a:lumMod val="65000"/>
                </a:schemeClr>
              </a:buClr>
            </a:pP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Clr>
                <a:schemeClr val="bg1">
                  <a:lumMod val="65000"/>
                </a:schemeClr>
              </a:buClr>
            </a:pPr>
            <a:endParaRPr lang="cs-CZ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Clr>
                <a:schemeClr val="bg1">
                  <a:lumMod val="65000"/>
                </a:schemeClr>
              </a:buClr>
            </a:pP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Clr>
                <a:schemeClr val="bg1">
                  <a:lumMod val="65000"/>
                </a:schemeClr>
              </a:buClr>
            </a:pP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Clr>
                <a:schemeClr val="bg1">
                  <a:lumMod val="65000"/>
                </a:schemeClr>
              </a:buClr>
            </a:pP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</a:p>
          <a:p>
            <a:pPr>
              <a:buClr>
                <a:schemeClr val="bg1">
                  <a:lumMod val="65000"/>
                </a:schemeClr>
              </a:buClr>
            </a:pP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Clr>
                <a:schemeClr val="bg1">
                  <a:lumMod val="65000"/>
                </a:schemeClr>
              </a:buClr>
            </a:pPr>
            <a:endParaRPr lang="cs-CZ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Clr>
                <a:schemeClr val="bg1">
                  <a:lumMod val="65000"/>
                </a:schemeClr>
              </a:buClr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endParaRPr lang="cs-CZ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Clr>
                <a:schemeClr val="bg1">
                  <a:lumMod val="65000"/>
                </a:schemeClr>
              </a:buClr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Vyhláška 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bezbariérovém užívání staveb a 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uživatelské hledisko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Clr>
                <a:schemeClr val="bg1">
                  <a:lumMod val="65000"/>
                </a:schemeClr>
              </a:buClr>
            </a:pP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257300" lvl="3" indent="-34290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altLang="cs-CZ" sz="2400" b="1" dirty="0">
                <a:solidFill>
                  <a:srgbClr val="FF8C19"/>
                </a:solidFill>
                <a:cs typeface="Arial" charset="0"/>
              </a:rPr>
              <a:t>Podnět: </a:t>
            </a:r>
            <a:r>
              <a:rPr lang="cs-CZ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rozpor legislativy a </a:t>
            </a:r>
            <a:r>
              <a:rPr lang="cs-CZ" alt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praxe, nefunkčnost aplikovaných prvků</a:t>
            </a:r>
            <a:endParaRPr lang="cs-CZ" altLang="cs-CZ" sz="24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1257300" lvl="3" indent="-34290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altLang="cs-CZ" sz="2400" b="1" dirty="0">
                <a:solidFill>
                  <a:srgbClr val="FF8C19"/>
                </a:solidFill>
                <a:cs typeface="Arial" charset="0"/>
              </a:rPr>
              <a:t>Reakce</a:t>
            </a:r>
            <a:r>
              <a:rPr lang="cs-CZ" altLang="cs-CZ" sz="2400" b="1" dirty="0" smtClean="0">
                <a:solidFill>
                  <a:srgbClr val="FF8C19"/>
                </a:solidFill>
                <a:cs typeface="Arial" charset="0"/>
              </a:rPr>
              <a:t>:</a:t>
            </a:r>
            <a:r>
              <a:rPr lang="cs-CZ" alt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 </a:t>
            </a:r>
            <a:r>
              <a:rPr lang="cs-CZ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profesionální </a:t>
            </a:r>
            <a:r>
              <a:rPr lang="cs-CZ" alt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mapování veřejného prostoru, </a:t>
            </a:r>
            <a:r>
              <a:rPr lang="cs-CZ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sjednocení </a:t>
            </a:r>
            <a:r>
              <a:rPr lang="cs-CZ" alt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postupů v rámci odborné pracovní skupiny, vznik metodiky kategorizace přístupnosti</a:t>
            </a:r>
            <a:endParaRPr lang="cs-CZ" altLang="cs-CZ" sz="24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1257300" lvl="3" indent="-34290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altLang="cs-CZ" sz="2400" b="1" dirty="0">
                <a:solidFill>
                  <a:srgbClr val="FF8C19"/>
                </a:solidFill>
                <a:cs typeface="Arial" charset="0"/>
              </a:rPr>
              <a:t>Cíle:</a:t>
            </a:r>
            <a:r>
              <a:rPr lang="cs-CZ" altLang="cs-CZ" sz="2400" b="1" dirty="0">
                <a:solidFill>
                  <a:srgbClr val="595959"/>
                </a:solidFill>
                <a:cs typeface="Arial" charset="0"/>
              </a:rPr>
              <a:t> </a:t>
            </a:r>
            <a:r>
              <a:rPr lang="cs-CZ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informace pro uživatele, </a:t>
            </a:r>
            <a:r>
              <a:rPr lang="cs-CZ" alt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podnět k odstranění zjištěných nedostatků</a:t>
            </a:r>
          </a:p>
          <a:p>
            <a:pPr marL="1257300" lvl="3" indent="-34290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altLang="cs-CZ" sz="2400" b="1" dirty="0" smtClean="0">
                <a:solidFill>
                  <a:srgbClr val="FF8C19"/>
                </a:solidFill>
                <a:cs typeface="Arial" charset="0"/>
              </a:rPr>
              <a:t>Výstup:</a:t>
            </a:r>
            <a:r>
              <a:rPr lang="cs-CZ" altLang="cs-CZ" sz="2400" b="1" dirty="0" smtClean="0">
                <a:solidFill>
                  <a:srgbClr val="595959"/>
                </a:solidFill>
                <a:cs typeface="Arial" charset="0"/>
              </a:rPr>
              <a:t> </a:t>
            </a:r>
            <a:r>
              <a:rPr lang="cs-CZ" alt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mapové aplikace s garantovanými daty, návrhy úprav</a:t>
            </a:r>
            <a:endParaRPr lang="cs-CZ" altLang="cs-CZ" sz="24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1257300" lvl="3" indent="-34290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endParaRPr lang="cs-CZ" altLang="cs-CZ" sz="2400" dirty="0" smtClean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1257300" lvl="3" indent="-34290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endParaRPr lang="cs-CZ" altLang="cs-CZ" sz="24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7074746" y="1988840"/>
            <a:ext cx="45719" cy="4869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395536" y="221739"/>
            <a:ext cx="8640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>
                <a:solidFill>
                  <a:schemeClr val="bg1"/>
                </a:solidFill>
              </a:rPr>
              <a:t>MAPOVÁNÍ PŘÍSTUPNOSTI</a:t>
            </a:r>
          </a:p>
          <a:p>
            <a:endParaRPr lang="cs-CZ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56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0"/>
            <a:ext cx="9144001" cy="8367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395536" y="221739"/>
            <a:ext cx="8640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4800" dirty="0">
              <a:solidFill>
                <a:schemeClr val="bg1"/>
              </a:solidFill>
            </a:endParaRPr>
          </a:p>
          <a:p>
            <a:endParaRPr lang="cs-CZ" sz="4800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Clr>
                <a:schemeClr val="bg1">
                  <a:lumMod val="65000"/>
                </a:schemeClr>
              </a:buClr>
              <a:buNone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Kategorizace přístupnosti objektů podle sjednocené metodiky</a:t>
            </a:r>
          </a:p>
          <a:p>
            <a:pPr>
              <a:buClr>
                <a:schemeClr val="bg1">
                  <a:lumMod val="65000"/>
                </a:schemeClr>
              </a:buClr>
            </a:pP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>
              <a:buClr>
                <a:schemeClr val="bg1">
                  <a:lumMod val="65000"/>
                </a:schemeClr>
              </a:buClr>
            </a:pP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objekt přístupný</a:t>
            </a:r>
          </a:p>
          <a:p>
            <a:pPr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objekt částečně přístupný</a:t>
            </a:r>
          </a:p>
          <a:p>
            <a:pPr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objekt obtížně přístupný nebo nepřístupný</a:t>
            </a:r>
          </a:p>
          <a:p>
            <a:pPr marL="0" lvl="1" indent="0">
              <a:buNone/>
            </a:pPr>
            <a:endParaRPr lang="cs-CZ" altLang="cs-CZ" sz="2400" dirty="0">
              <a:cs typeface="Arial" charset="0"/>
            </a:endParaRPr>
          </a:p>
          <a:p>
            <a:endParaRPr lang="cs-CZ" dirty="0" smtClean="0"/>
          </a:p>
          <a:p>
            <a:endParaRPr lang="cs-CZ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7" name="TextovéPole 6"/>
          <p:cNvSpPr txBox="1"/>
          <p:nvPr/>
        </p:nvSpPr>
        <p:spPr>
          <a:xfrm>
            <a:off x="395536" y="221739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>
                <a:solidFill>
                  <a:schemeClr val="bg1"/>
                </a:solidFill>
              </a:rPr>
              <a:t>KATEGORIZACE</a:t>
            </a:r>
          </a:p>
        </p:txBody>
      </p:sp>
    </p:spTree>
    <p:extLst>
      <p:ext uri="{BB962C8B-B14F-4D97-AF65-F5344CB8AC3E}">
        <p14:creationId xmlns:p14="http://schemas.microsoft.com/office/powerpoint/2010/main" val="315892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0"/>
            <a:ext cx="9144001" cy="8367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395536" y="221739"/>
            <a:ext cx="8748464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 smtClean="0">
                <a:solidFill>
                  <a:schemeClr val="bg1"/>
                </a:solidFill>
              </a:rPr>
              <a:t>KATEGORIZACE</a:t>
            </a:r>
            <a:endParaRPr lang="cs-CZ" sz="4800" dirty="0">
              <a:solidFill>
                <a:schemeClr val="bg1"/>
              </a:solidFill>
            </a:endParaRPr>
          </a:p>
          <a:p>
            <a:pPr>
              <a:buClr>
                <a:schemeClr val="bg1">
                  <a:lumMod val="65000"/>
                </a:schemeClr>
              </a:buClr>
            </a:pPr>
            <a:endParaRPr lang="cs-CZ" sz="6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Clr>
                <a:schemeClr val="bg1">
                  <a:lumMod val="65000"/>
                </a:schemeClr>
              </a:buClr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Objekt přístupný</a:t>
            </a:r>
          </a:p>
          <a:p>
            <a:pPr>
              <a:buClr>
                <a:schemeClr val="bg1">
                  <a:lumMod val="65000"/>
                </a:schemeClr>
              </a:buClr>
            </a:pP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lvl="0" indent="-34290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Přístupný je celý objekt nebo jeho větší část alespoň s jedním bezbariérovým vstupem. Návštěva je možná bez předchozí domluvy.</a:t>
            </a:r>
          </a:p>
          <a:p>
            <a:pPr marL="342900" lvl="0" indent="-34290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Rampy (mobilní i pevné) před vstupem i uvnitř objektu mají sklon při délce do 3 metrů maximálně 12,5 %, při délce do 9 metrů maximálně 8 %. Šířka pevných ramp je minimálně 110 cm.</a:t>
            </a:r>
          </a:p>
          <a:p>
            <a:pPr marL="342900" indent="-34290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Dveře a průchody jsou široké minimálně 80 cm, platí i pro vstupní (hlavní) křídlo dvoukřídlých dveří. Výška prahů je maximálně 2 cm.</a:t>
            </a:r>
          </a:p>
          <a:p>
            <a:pPr marL="342900" lvl="0" indent="-34290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 překonání výškových rozdílů je k dispozici samoobslužný výtah a jeho rozměry jsou minimálně: šířka dveří 80 cm, vnitřní rozměr kabiny: šířka 100 cm x hloubka 125 cm. Objekty s plošinou nevyhodnocujeme jako objekty přístupné.</a:t>
            </a:r>
          </a:p>
          <a:p>
            <a:pPr marL="342900" indent="-34290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Pokud se jedná o objekt s toaletami pro veřejnost, k dispozici je přístupná toaleta: WC I. (viz vysvětlivky níže) nebo v případě, že jsou všechny ostatní požadavky na přístupnost naplněny, alespoň částečně přístupná toaleta WC II. (viz vysvětlivky níže).</a:t>
            </a:r>
          </a:p>
          <a:p>
            <a:pPr marL="342900" indent="-34290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Povrchy a sklon komunikací v objektu a jeho bezprostředním okolí výrazněji nekomplikují pohyb na vozíku.</a:t>
            </a:r>
          </a:p>
          <a:p>
            <a:endParaRPr lang="cs-CZ" sz="4800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91399"/>
            <a:ext cx="8229600" cy="43347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       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57200" y="1058451"/>
            <a:ext cx="736600" cy="736600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 w="9525">
            <a:noFill/>
            <a:round/>
            <a:headEnd/>
            <a:tailEnd/>
          </a:ln>
        </p:spPr>
        <p:txBody>
          <a:bodyPr lIns="99207" tIns="51588" rIns="99207" bIns="51588"/>
          <a:lstStyle/>
          <a:p>
            <a:pPr algn="ctr">
              <a:tabLst>
                <a:tab pos="0" algn="l"/>
                <a:tab pos="492125" algn="l"/>
                <a:tab pos="987425" algn="l"/>
                <a:tab pos="1482725" algn="l"/>
                <a:tab pos="1978025" algn="l"/>
                <a:tab pos="2473325" algn="l"/>
                <a:tab pos="2968625" algn="l"/>
                <a:tab pos="3463925" algn="l"/>
                <a:tab pos="3959225" algn="l"/>
                <a:tab pos="4454525" algn="l"/>
                <a:tab pos="4949825" algn="l"/>
                <a:tab pos="5445125" algn="l"/>
                <a:tab pos="5940425" algn="l"/>
                <a:tab pos="6435725" algn="l"/>
                <a:tab pos="6931025" algn="l"/>
                <a:tab pos="7426325" algn="l"/>
                <a:tab pos="7921625" algn="l"/>
                <a:tab pos="8416925" algn="l"/>
                <a:tab pos="8912225" algn="l"/>
                <a:tab pos="9405938" algn="l"/>
                <a:tab pos="9901238" algn="l"/>
              </a:tabLst>
            </a:pPr>
            <a:endParaRPr lang="cs-CZ" altLang="cs-CZ">
              <a:solidFill>
                <a:srgbClr val="000000"/>
              </a:solidFill>
            </a:endParaRPr>
          </a:p>
          <a:p>
            <a:pPr algn="ctr">
              <a:tabLst>
                <a:tab pos="0" algn="l"/>
                <a:tab pos="492125" algn="l"/>
                <a:tab pos="987425" algn="l"/>
                <a:tab pos="1482725" algn="l"/>
                <a:tab pos="1978025" algn="l"/>
                <a:tab pos="2473325" algn="l"/>
                <a:tab pos="2968625" algn="l"/>
                <a:tab pos="3463925" algn="l"/>
                <a:tab pos="3959225" algn="l"/>
                <a:tab pos="4454525" algn="l"/>
                <a:tab pos="4949825" algn="l"/>
                <a:tab pos="5445125" algn="l"/>
                <a:tab pos="5940425" algn="l"/>
                <a:tab pos="6435725" algn="l"/>
                <a:tab pos="6931025" algn="l"/>
                <a:tab pos="7426325" algn="l"/>
                <a:tab pos="7921625" algn="l"/>
                <a:tab pos="8416925" algn="l"/>
                <a:tab pos="8912225" algn="l"/>
                <a:tab pos="9405938" algn="l"/>
                <a:tab pos="9901238" algn="l"/>
              </a:tabLst>
            </a:pPr>
            <a:endParaRPr lang="cs-CZ" altLang="cs-CZ">
              <a:solidFill>
                <a:srgbClr val="000000"/>
              </a:solidFill>
            </a:endParaRPr>
          </a:p>
          <a:p>
            <a:pPr algn="ctr">
              <a:tabLst>
                <a:tab pos="0" algn="l"/>
                <a:tab pos="492125" algn="l"/>
                <a:tab pos="987425" algn="l"/>
                <a:tab pos="1482725" algn="l"/>
                <a:tab pos="1978025" algn="l"/>
                <a:tab pos="2473325" algn="l"/>
                <a:tab pos="2968625" algn="l"/>
                <a:tab pos="3463925" algn="l"/>
                <a:tab pos="3959225" algn="l"/>
                <a:tab pos="4454525" algn="l"/>
                <a:tab pos="4949825" algn="l"/>
                <a:tab pos="5445125" algn="l"/>
                <a:tab pos="5940425" algn="l"/>
                <a:tab pos="6435725" algn="l"/>
                <a:tab pos="6931025" algn="l"/>
                <a:tab pos="7426325" algn="l"/>
                <a:tab pos="7921625" algn="l"/>
                <a:tab pos="8416925" algn="l"/>
                <a:tab pos="8912225" algn="l"/>
                <a:tab pos="9405938" algn="l"/>
                <a:tab pos="9901238" algn="l"/>
              </a:tabLst>
            </a:pPr>
            <a:endParaRPr lang="cs-CZ" altLang="cs-CZ">
              <a:solidFill>
                <a:srgbClr val="000000"/>
              </a:solidFill>
            </a:endParaRPr>
          </a:p>
          <a:p>
            <a:pPr algn="ctr">
              <a:tabLst>
                <a:tab pos="0" algn="l"/>
                <a:tab pos="492125" algn="l"/>
                <a:tab pos="987425" algn="l"/>
                <a:tab pos="1482725" algn="l"/>
                <a:tab pos="1978025" algn="l"/>
                <a:tab pos="2473325" algn="l"/>
                <a:tab pos="2968625" algn="l"/>
                <a:tab pos="3463925" algn="l"/>
                <a:tab pos="3959225" algn="l"/>
                <a:tab pos="4454525" algn="l"/>
                <a:tab pos="4949825" algn="l"/>
                <a:tab pos="5445125" algn="l"/>
                <a:tab pos="5940425" algn="l"/>
                <a:tab pos="6435725" algn="l"/>
                <a:tab pos="6931025" algn="l"/>
                <a:tab pos="7426325" algn="l"/>
                <a:tab pos="7921625" algn="l"/>
                <a:tab pos="8416925" algn="l"/>
                <a:tab pos="8912225" algn="l"/>
                <a:tab pos="9405938" algn="l"/>
                <a:tab pos="9901238" algn="l"/>
              </a:tabLst>
            </a:pPr>
            <a:endParaRPr lang="cs-CZ" altLang="cs-CZ">
              <a:solidFill>
                <a:srgbClr val="000000"/>
              </a:solidFill>
            </a:endParaRPr>
          </a:p>
          <a:p>
            <a:pPr algn="ctr">
              <a:tabLst>
                <a:tab pos="0" algn="l"/>
                <a:tab pos="492125" algn="l"/>
                <a:tab pos="987425" algn="l"/>
                <a:tab pos="1482725" algn="l"/>
                <a:tab pos="1978025" algn="l"/>
                <a:tab pos="2473325" algn="l"/>
                <a:tab pos="2968625" algn="l"/>
                <a:tab pos="3463925" algn="l"/>
                <a:tab pos="3959225" algn="l"/>
                <a:tab pos="4454525" algn="l"/>
                <a:tab pos="4949825" algn="l"/>
                <a:tab pos="5445125" algn="l"/>
                <a:tab pos="5940425" algn="l"/>
                <a:tab pos="6435725" algn="l"/>
                <a:tab pos="6931025" algn="l"/>
                <a:tab pos="7426325" algn="l"/>
                <a:tab pos="7921625" algn="l"/>
                <a:tab pos="8416925" algn="l"/>
                <a:tab pos="8912225" algn="l"/>
                <a:tab pos="9405938" algn="l"/>
                <a:tab pos="9901238" algn="l"/>
              </a:tabLst>
            </a:pPr>
            <a:endParaRPr lang="cs-CZ" altLang="cs-CZ">
              <a:solidFill>
                <a:srgbClr val="000000"/>
              </a:solidFill>
            </a:endParaRPr>
          </a:p>
          <a:p>
            <a:pPr algn="ctr">
              <a:tabLst>
                <a:tab pos="0" algn="l"/>
                <a:tab pos="492125" algn="l"/>
                <a:tab pos="987425" algn="l"/>
                <a:tab pos="1482725" algn="l"/>
                <a:tab pos="1978025" algn="l"/>
                <a:tab pos="2473325" algn="l"/>
                <a:tab pos="2968625" algn="l"/>
                <a:tab pos="3463925" algn="l"/>
                <a:tab pos="3959225" algn="l"/>
                <a:tab pos="4454525" algn="l"/>
                <a:tab pos="4949825" algn="l"/>
                <a:tab pos="5445125" algn="l"/>
                <a:tab pos="5940425" algn="l"/>
                <a:tab pos="6435725" algn="l"/>
                <a:tab pos="6931025" algn="l"/>
                <a:tab pos="7426325" algn="l"/>
                <a:tab pos="7921625" algn="l"/>
                <a:tab pos="8416925" algn="l"/>
                <a:tab pos="8912225" algn="l"/>
                <a:tab pos="9405938" algn="l"/>
                <a:tab pos="9901238" algn="l"/>
              </a:tabLst>
            </a:pPr>
            <a:endParaRPr lang="cs-CZ" altLang="cs-CZ">
              <a:solidFill>
                <a:srgbClr val="000000"/>
              </a:solidFill>
            </a:endParaRPr>
          </a:p>
          <a:p>
            <a:pPr algn="ctr">
              <a:tabLst>
                <a:tab pos="0" algn="l"/>
                <a:tab pos="492125" algn="l"/>
                <a:tab pos="987425" algn="l"/>
                <a:tab pos="1482725" algn="l"/>
                <a:tab pos="1978025" algn="l"/>
                <a:tab pos="2473325" algn="l"/>
                <a:tab pos="2968625" algn="l"/>
                <a:tab pos="3463925" algn="l"/>
                <a:tab pos="3959225" algn="l"/>
                <a:tab pos="4454525" algn="l"/>
                <a:tab pos="4949825" algn="l"/>
                <a:tab pos="5445125" algn="l"/>
                <a:tab pos="5940425" algn="l"/>
                <a:tab pos="6435725" algn="l"/>
                <a:tab pos="6931025" algn="l"/>
                <a:tab pos="7426325" algn="l"/>
                <a:tab pos="7921625" algn="l"/>
                <a:tab pos="8416925" algn="l"/>
                <a:tab pos="8912225" algn="l"/>
                <a:tab pos="9405938" algn="l"/>
                <a:tab pos="9901238" algn="l"/>
              </a:tabLst>
            </a:pPr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17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0"/>
            <a:ext cx="9144001" cy="8367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395536" y="221739"/>
            <a:ext cx="8748464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 smtClean="0">
                <a:solidFill>
                  <a:schemeClr val="bg1"/>
                </a:solidFill>
              </a:rPr>
              <a:t>KATEGORIZACE</a:t>
            </a:r>
            <a:endParaRPr lang="cs-CZ" sz="4800" dirty="0">
              <a:solidFill>
                <a:schemeClr val="bg1"/>
              </a:solidFill>
            </a:endParaRPr>
          </a:p>
          <a:p>
            <a:pPr>
              <a:buClr>
                <a:schemeClr val="bg1">
                  <a:lumMod val="65000"/>
                </a:schemeClr>
              </a:buClr>
            </a:pPr>
            <a:endParaRPr lang="cs-CZ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Clr>
                <a:schemeClr val="bg1">
                  <a:lumMod val="65000"/>
                </a:schemeClr>
              </a:buClr>
            </a:pPr>
            <a:endParaRPr lang="cs-CZ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Clr>
                <a:schemeClr val="bg1">
                  <a:lumMod val="65000"/>
                </a:schemeClr>
              </a:buClr>
            </a:pPr>
            <a:endParaRPr lang="cs-CZ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Clr>
                <a:schemeClr val="bg1">
                  <a:lumMod val="65000"/>
                </a:schemeClr>
              </a:buClr>
            </a:pPr>
            <a:endParaRPr lang="cs-CZ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Clr>
                <a:schemeClr val="bg1">
                  <a:lumMod val="65000"/>
                </a:schemeClr>
              </a:buClr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Objekt částečně přístupný</a:t>
            </a:r>
          </a:p>
          <a:p>
            <a:pPr>
              <a:buClr>
                <a:schemeClr val="bg1">
                  <a:lumMod val="65000"/>
                </a:schemeClr>
              </a:buClr>
            </a:pP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lvl="0" indent="-34290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Přístupná je jen část objektu nebo objekt nenaplňuje některé z požadavků uvedených u objektu přístupného. Popis nesplněných požadavků je uveden v textu.</a:t>
            </a:r>
          </a:p>
          <a:p>
            <a:pPr marL="342900" lvl="0" indent="-34290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Rampy a ližiny (mobilní i pevné) před vstupem i uvnitř objektu mají sklon při délce do 3 metrů maximálně 16,5 %, při délce do 9 metrů maximálně 12,5 %. Šířka pevných ramp je minimálně 110 cm.</a:t>
            </a:r>
          </a:p>
          <a:p>
            <a:pPr marL="342900" lvl="0" indent="-34290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Dveře a průchody jsou široké minimálně 70 cm. Výška prahů je maximálně 7 cm.</a:t>
            </a:r>
          </a:p>
          <a:p>
            <a:pPr marL="342900" lvl="0" indent="-34290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Výtah má rozměry minimálně: šířka dveří 70 cm, vnitřní rozměr kabiny: šířka 100 cm x hloubka 110 cm.</a:t>
            </a:r>
          </a:p>
          <a:p>
            <a:pPr marL="342900" lvl="0" indent="-34290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Rozměry plošiny jsou minimálně: šířka dveří 70 cm, přepravní plocha: šířka 70 cm x hloubka 90 cm. Informace o nosnosti jsou uvedeny v doplňujícím textu.</a:t>
            </a:r>
          </a:p>
          <a:p>
            <a:pPr marL="342900" lvl="0" indent="-34290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Přístupnost WC není rozhodujícím faktorem. Vzhledem ke stávající přístupnosti prostředí v ČR by požadavek na existenci alespoň WC II. u objektů částečně přístupných znamenal přeřazení velké části objektů k objektům nepřístupným.</a:t>
            </a:r>
          </a:p>
          <a:p>
            <a:pPr marL="342900" indent="-34290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Před vstupem do objektu je maximálně jeden schod bez řešení k jeho překonání. </a:t>
            </a:r>
          </a:p>
          <a:p>
            <a:pPr>
              <a:buClr>
                <a:schemeClr val="bg1">
                  <a:lumMod val="65000"/>
                </a:schemeClr>
              </a:buClr>
            </a:pPr>
            <a:endParaRPr lang="cs-CZ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cs-CZ" sz="4800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91399"/>
            <a:ext cx="8229600" cy="43347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        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57200" y="1058451"/>
            <a:ext cx="736600" cy="735012"/>
          </a:xfrm>
          <a:prstGeom prst="rect">
            <a:avLst/>
          </a:prstGeom>
          <a:blipFill dpi="0" rotWithShape="0">
            <a:blip r:embed="rId3"/>
            <a:srcRect/>
            <a:stretch>
              <a:fillRect/>
            </a:stretch>
          </a:blipFill>
          <a:ln w="9525">
            <a:noFill/>
            <a:round/>
            <a:headEnd/>
            <a:tailEnd/>
          </a:ln>
        </p:spPr>
        <p:txBody>
          <a:bodyPr lIns="99207" tIns="51588" rIns="99207" bIns="51588"/>
          <a:lstStyle/>
          <a:p>
            <a:pPr algn="ctr">
              <a:tabLst>
                <a:tab pos="0" algn="l"/>
                <a:tab pos="492125" algn="l"/>
                <a:tab pos="987425" algn="l"/>
                <a:tab pos="1482725" algn="l"/>
                <a:tab pos="1978025" algn="l"/>
                <a:tab pos="2473325" algn="l"/>
                <a:tab pos="2968625" algn="l"/>
                <a:tab pos="3463925" algn="l"/>
                <a:tab pos="3959225" algn="l"/>
                <a:tab pos="4454525" algn="l"/>
                <a:tab pos="4949825" algn="l"/>
                <a:tab pos="5445125" algn="l"/>
                <a:tab pos="5940425" algn="l"/>
                <a:tab pos="6435725" algn="l"/>
                <a:tab pos="6931025" algn="l"/>
                <a:tab pos="7426325" algn="l"/>
                <a:tab pos="7921625" algn="l"/>
                <a:tab pos="8416925" algn="l"/>
                <a:tab pos="8912225" algn="l"/>
                <a:tab pos="9405938" algn="l"/>
                <a:tab pos="9901238" algn="l"/>
              </a:tabLst>
            </a:pPr>
            <a:endParaRPr lang="cs-CZ" altLang="cs-CZ">
              <a:solidFill>
                <a:srgbClr val="000000"/>
              </a:solidFill>
            </a:endParaRPr>
          </a:p>
          <a:p>
            <a:pPr algn="ctr">
              <a:tabLst>
                <a:tab pos="0" algn="l"/>
                <a:tab pos="492125" algn="l"/>
                <a:tab pos="987425" algn="l"/>
                <a:tab pos="1482725" algn="l"/>
                <a:tab pos="1978025" algn="l"/>
                <a:tab pos="2473325" algn="l"/>
                <a:tab pos="2968625" algn="l"/>
                <a:tab pos="3463925" algn="l"/>
                <a:tab pos="3959225" algn="l"/>
                <a:tab pos="4454525" algn="l"/>
                <a:tab pos="4949825" algn="l"/>
                <a:tab pos="5445125" algn="l"/>
                <a:tab pos="5940425" algn="l"/>
                <a:tab pos="6435725" algn="l"/>
                <a:tab pos="6931025" algn="l"/>
                <a:tab pos="7426325" algn="l"/>
                <a:tab pos="7921625" algn="l"/>
                <a:tab pos="8416925" algn="l"/>
                <a:tab pos="8912225" algn="l"/>
                <a:tab pos="9405938" algn="l"/>
                <a:tab pos="9901238" algn="l"/>
              </a:tabLst>
            </a:pPr>
            <a:endParaRPr lang="cs-CZ" altLang="cs-CZ">
              <a:solidFill>
                <a:srgbClr val="000000"/>
              </a:solidFill>
            </a:endParaRPr>
          </a:p>
          <a:p>
            <a:pPr algn="ctr">
              <a:tabLst>
                <a:tab pos="0" algn="l"/>
                <a:tab pos="492125" algn="l"/>
                <a:tab pos="987425" algn="l"/>
                <a:tab pos="1482725" algn="l"/>
                <a:tab pos="1978025" algn="l"/>
                <a:tab pos="2473325" algn="l"/>
                <a:tab pos="2968625" algn="l"/>
                <a:tab pos="3463925" algn="l"/>
                <a:tab pos="3959225" algn="l"/>
                <a:tab pos="4454525" algn="l"/>
                <a:tab pos="4949825" algn="l"/>
                <a:tab pos="5445125" algn="l"/>
                <a:tab pos="5940425" algn="l"/>
                <a:tab pos="6435725" algn="l"/>
                <a:tab pos="6931025" algn="l"/>
                <a:tab pos="7426325" algn="l"/>
                <a:tab pos="7921625" algn="l"/>
                <a:tab pos="8416925" algn="l"/>
                <a:tab pos="8912225" algn="l"/>
                <a:tab pos="9405938" algn="l"/>
                <a:tab pos="9901238" algn="l"/>
              </a:tabLst>
            </a:pPr>
            <a:endParaRPr lang="cs-CZ" altLang="cs-CZ">
              <a:solidFill>
                <a:srgbClr val="000000"/>
              </a:solidFill>
            </a:endParaRPr>
          </a:p>
          <a:p>
            <a:pPr algn="ctr">
              <a:tabLst>
                <a:tab pos="0" algn="l"/>
                <a:tab pos="492125" algn="l"/>
                <a:tab pos="987425" algn="l"/>
                <a:tab pos="1482725" algn="l"/>
                <a:tab pos="1978025" algn="l"/>
                <a:tab pos="2473325" algn="l"/>
                <a:tab pos="2968625" algn="l"/>
                <a:tab pos="3463925" algn="l"/>
                <a:tab pos="3959225" algn="l"/>
                <a:tab pos="4454525" algn="l"/>
                <a:tab pos="4949825" algn="l"/>
                <a:tab pos="5445125" algn="l"/>
                <a:tab pos="5940425" algn="l"/>
                <a:tab pos="6435725" algn="l"/>
                <a:tab pos="6931025" algn="l"/>
                <a:tab pos="7426325" algn="l"/>
                <a:tab pos="7921625" algn="l"/>
                <a:tab pos="8416925" algn="l"/>
                <a:tab pos="8912225" algn="l"/>
                <a:tab pos="9405938" algn="l"/>
                <a:tab pos="9901238" algn="l"/>
              </a:tabLst>
            </a:pPr>
            <a:endParaRPr lang="cs-CZ" altLang="cs-CZ">
              <a:solidFill>
                <a:srgbClr val="000000"/>
              </a:solidFill>
            </a:endParaRPr>
          </a:p>
          <a:p>
            <a:pPr algn="ctr">
              <a:tabLst>
                <a:tab pos="0" algn="l"/>
                <a:tab pos="492125" algn="l"/>
                <a:tab pos="987425" algn="l"/>
                <a:tab pos="1482725" algn="l"/>
                <a:tab pos="1978025" algn="l"/>
                <a:tab pos="2473325" algn="l"/>
                <a:tab pos="2968625" algn="l"/>
                <a:tab pos="3463925" algn="l"/>
                <a:tab pos="3959225" algn="l"/>
                <a:tab pos="4454525" algn="l"/>
                <a:tab pos="4949825" algn="l"/>
                <a:tab pos="5445125" algn="l"/>
                <a:tab pos="5940425" algn="l"/>
                <a:tab pos="6435725" algn="l"/>
                <a:tab pos="6931025" algn="l"/>
                <a:tab pos="7426325" algn="l"/>
                <a:tab pos="7921625" algn="l"/>
                <a:tab pos="8416925" algn="l"/>
                <a:tab pos="8912225" algn="l"/>
                <a:tab pos="9405938" algn="l"/>
                <a:tab pos="9901238" algn="l"/>
              </a:tabLst>
            </a:pPr>
            <a:endParaRPr lang="cs-CZ" altLang="cs-CZ">
              <a:solidFill>
                <a:srgbClr val="000000"/>
              </a:solidFill>
            </a:endParaRPr>
          </a:p>
          <a:p>
            <a:pPr algn="ctr">
              <a:tabLst>
                <a:tab pos="0" algn="l"/>
                <a:tab pos="492125" algn="l"/>
                <a:tab pos="987425" algn="l"/>
                <a:tab pos="1482725" algn="l"/>
                <a:tab pos="1978025" algn="l"/>
                <a:tab pos="2473325" algn="l"/>
                <a:tab pos="2968625" algn="l"/>
                <a:tab pos="3463925" algn="l"/>
                <a:tab pos="3959225" algn="l"/>
                <a:tab pos="4454525" algn="l"/>
                <a:tab pos="4949825" algn="l"/>
                <a:tab pos="5445125" algn="l"/>
                <a:tab pos="5940425" algn="l"/>
                <a:tab pos="6435725" algn="l"/>
                <a:tab pos="6931025" algn="l"/>
                <a:tab pos="7426325" algn="l"/>
                <a:tab pos="7921625" algn="l"/>
                <a:tab pos="8416925" algn="l"/>
                <a:tab pos="8912225" algn="l"/>
                <a:tab pos="9405938" algn="l"/>
                <a:tab pos="9901238" algn="l"/>
              </a:tabLst>
            </a:pPr>
            <a:endParaRPr lang="cs-CZ" altLang="cs-CZ">
              <a:solidFill>
                <a:srgbClr val="000000"/>
              </a:solidFill>
            </a:endParaRPr>
          </a:p>
          <a:p>
            <a:pPr algn="ctr">
              <a:tabLst>
                <a:tab pos="0" algn="l"/>
                <a:tab pos="492125" algn="l"/>
                <a:tab pos="987425" algn="l"/>
                <a:tab pos="1482725" algn="l"/>
                <a:tab pos="1978025" algn="l"/>
                <a:tab pos="2473325" algn="l"/>
                <a:tab pos="2968625" algn="l"/>
                <a:tab pos="3463925" algn="l"/>
                <a:tab pos="3959225" algn="l"/>
                <a:tab pos="4454525" algn="l"/>
                <a:tab pos="4949825" algn="l"/>
                <a:tab pos="5445125" algn="l"/>
                <a:tab pos="5940425" algn="l"/>
                <a:tab pos="6435725" algn="l"/>
                <a:tab pos="6931025" algn="l"/>
                <a:tab pos="7426325" algn="l"/>
                <a:tab pos="7921625" algn="l"/>
                <a:tab pos="8416925" algn="l"/>
                <a:tab pos="8912225" algn="l"/>
                <a:tab pos="9405938" algn="l"/>
                <a:tab pos="9901238" algn="l"/>
              </a:tabLst>
            </a:pPr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54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0"/>
            <a:ext cx="9144001" cy="8367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395536" y="221739"/>
            <a:ext cx="87484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 smtClean="0">
                <a:solidFill>
                  <a:schemeClr val="bg1"/>
                </a:solidFill>
              </a:rPr>
              <a:t>KATEGORIZACE</a:t>
            </a:r>
            <a:endParaRPr lang="cs-CZ" sz="4800" dirty="0">
              <a:solidFill>
                <a:schemeClr val="bg1"/>
              </a:solidFill>
            </a:endParaRPr>
          </a:p>
          <a:p>
            <a:pPr>
              <a:buClr>
                <a:schemeClr val="bg1">
                  <a:lumMod val="65000"/>
                </a:schemeClr>
              </a:buClr>
            </a:pPr>
            <a:endParaRPr lang="cs-CZ" sz="6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cs-CZ" sz="4800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91399"/>
            <a:ext cx="8229600" cy="4334764"/>
          </a:xfrm>
        </p:spPr>
        <p:txBody>
          <a:bodyPr>
            <a:normAutofit/>
          </a:bodyPr>
          <a:lstStyle/>
          <a:p>
            <a:pPr marL="0" indent="0">
              <a:buClr>
                <a:schemeClr val="bg1">
                  <a:lumMod val="65000"/>
                </a:schemeClr>
              </a:buClr>
              <a:buNone/>
            </a:pPr>
            <a:endParaRPr lang="cs-CZ" sz="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Clr>
                <a:schemeClr val="bg1">
                  <a:lumMod val="65000"/>
                </a:schemeClr>
              </a:buClr>
              <a:buNone/>
            </a:pP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Objekt 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obtížně přístupný nebo 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nepřístupný</a:t>
            </a:r>
          </a:p>
          <a:p>
            <a:pPr marL="0" indent="0">
              <a:buClr>
                <a:schemeClr val="bg1">
                  <a:lumMod val="65000"/>
                </a:schemeClr>
              </a:buClr>
              <a:buNone/>
            </a:pPr>
            <a:endParaRPr lang="cs-CZ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Přístup nebo pohyb po objektu je zvlášť komplikovaný (kombinace různých důvodů).</a:t>
            </a:r>
          </a:p>
          <a:p>
            <a:pPr marL="0" indent="0">
              <a:buNone/>
            </a:pPr>
            <a:r>
              <a:rPr lang="cs-CZ" dirty="0" smtClean="0"/>
              <a:t>  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52" y="1058451"/>
            <a:ext cx="736600" cy="736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8088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1781</TotalTime>
  <Words>756</Words>
  <Application>Microsoft Office PowerPoint</Application>
  <PresentationFormat>Předvádění na obrazovce (4:3)</PresentationFormat>
  <Paragraphs>178</Paragraphs>
  <Slides>21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Arial</vt:lpstr>
      <vt:lpstr>Calibri</vt:lpstr>
      <vt:lpstr>Wingdings</vt:lpstr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Jan Tomandl</dc:creator>
  <cp:lastModifiedBy>Uživatel systému Windows</cp:lastModifiedBy>
  <cp:revision>121</cp:revision>
  <dcterms:created xsi:type="dcterms:W3CDTF">2016-03-03T18:19:11Z</dcterms:created>
  <dcterms:modified xsi:type="dcterms:W3CDTF">2018-09-17T08:00:13Z</dcterms:modified>
</cp:coreProperties>
</file>