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3" r:id="rId1"/>
  </p:sldMasterIdLst>
  <p:notesMasterIdLst>
    <p:notesMasterId r:id="rId59"/>
  </p:notesMasterIdLst>
  <p:handoutMasterIdLst>
    <p:handoutMasterId r:id="rId60"/>
  </p:handoutMasterIdLst>
  <p:sldIdLst>
    <p:sldId id="276" r:id="rId2"/>
    <p:sldId id="368" r:id="rId3"/>
    <p:sldId id="317" r:id="rId4"/>
    <p:sldId id="257" r:id="rId5"/>
    <p:sldId id="291" r:id="rId6"/>
    <p:sldId id="292" r:id="rId7"/>
    <p:sldId id="308" r:id="rId8"/>
    <p:sldId id="309" r:id="rId9"/>
    <p:sldId id="310" r:id="rId10"/>
    <p:sldId id="321" r:id="rId11"/>
    <p:sldId id="323" r:id="rId12"/>
    <p:sldId id="293" r:id="rId13"/>
    <p:sldId id="306" r:id="rId14"/>
    <p:sldId id="295" r:id="rId15"/>
    <p:sldId id="296" r:id="rId16"/>
    <p:sldId id="297" r:id="rId17"/>
    <p:sldId id="298" r:id="rId18"/>
    <p:sldId id="299" r:id="rId19"/>
    <p:sldId id="320" r:id="rId20"/>
    <p:sldId id="302" r:id="rId21"/>
    <p:sldId id="311" r:id="rId22"/>
    <p:sldId id="318" r:id="rId23"/>
    <p:sldId id="319" r:id="rId24"/>
    <p:sldId id="322" r:id="rId25"/>
    <p:sldId id="312" r:id="rId26"/>
    <p:sldId id="300" r:id="rId27"/>
    <p:sldId id="301" r:id="rId28"/>
    <p:sldId id="324" r:id="rId29"/>
    <p:sldId id="356" r:id="rId30"/>
    <p:sldId id="325" r:id="rId31"/>
    <p:sldId id="326" r:id="rId32"/>
    <p:sldId id="327" r:id="rId33"/>
    <p:sldId id="328" r:id="rId34"/>
    <p:sldId id="349" r:id="rId35"/>
    <p:sldId id="350" r:id="rId36"/>
    <p:sldId id="351" r:id="rId37"/>
    <p:sldId id="352" r:id="rId38"/>
    <p:sldId id="353" r:id="rId39"/>
    <p:sldId id="354" r:id="rId40"/>
    <p:sldId id="303" r:id="rId41"/>
    <p:sldId id="304" r:id="rId42"/>
    <p:sldId id="355" r:id="rId43"/>
    <p:sldId id="357" r:id="rId44"/>
    <p:sldId id="358" r:id="rId45"/>
    <p:sldId id="337" r:id="rId46"/>
    <p:sldId id="338" r:id="rId47"/>
    <p:sldId id="340" r:id="rId48"/>
    <p:sldId id="341" r:id="rId49"/>
    <p:sldId id="342" r:id="rId50"/>
    <p:sldId id="343" r:id="rId51"/>
    <p:sldId id="344" r:id="rId52"/>
    <p:sldId id="345" r:id="rId53"/>
    <p:sldId id="346" r:id="rId54"/>
    <p:sldId id="347" r:id="rId55"/>
    <p:sldId id="348" r:id="rId56"/>
    <p:sldId id="360" r:id="rId57"/>
    <p:sldId id="278" r:id="rId58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7B8"/>
    <a:srgbClr val="FFFF00"/>
    <a:srgbClr val="7A283C"/>
    <a:srgbClr val="00B331"/>
    <a:srgbClr val="0056BC"/>
    <a:srgbClr val="E90C24"/>
    <a:srgbClr val="FF9700"/>
    <a:srgbClr val="FF0000"/>
    <a:srgbClr val="FFC00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80" autoAdjust="0"/>
    <p:restoredTop sz="94654" autoAdjust="0"/>
  </p:normalViewPr>
  <p:slideViewPr>
    <p:cSldViewPr snapToGrid="0" showGuides="1">
      <p:cViewPr varScale="1">
        <p:scale>
          <a:sx n="116" d="100"/>
          <a:sy n="116" d="100"/>
        </p:scale>
        <p:origin x="120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1" d="100"/>
          <a:sy n="111" d="100"/>
        </p:scale>
        <p:origin x="4888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5559" tIns="47780" rIns="95559" bIns="47780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5559" tIns="47780" rIns="95559" bIns="47780" rtlCol="0"/>
          <a:lstStyle>
            <a:lvl1pPr algn="r">
              <a:defRPr sz="1300"/>
            </a:lvl1pPr>
          </a:lstStyle>
          <a:p>
            <a:fld id="{0502E7A6-1905-4E90-B56D-52359CA496D7}" type="datetimeFigureOut">
              <a:rPr lang="cs-CZ" smtClean="0"/>
              <a:t>02.08.2021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5559" tIns="47780" rIns="95559" bIns="47780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5559" tIns="47780" rIns="95559" bIns="47780" rtlCol="0" anchor="b"/>
          <a:lstStyle>
            <a:lvl1pPr algn="r">
              <a:defRPr sz="1300"/>
            </a:lvl1pPr>
          </a:lstStyle>
          <a:p>
            <a:fld id="{642CAD74-09DE-4AB6-8DBC-E3CC91A806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2366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5559" tIns="47780" rIns="95559" bIns="47780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5559" tIns="47780" rIns="95559" bIns="47780" rtlCol="0"/>
          <a:lstStyle>
            <a:lvl1pPr algn="r">
              <a:defRPr sz="1300"/>
            </a:lvl1pPr>
          </a:lstStyle>
          <a:p>
            <a:fld id="{86A72F8E-9C14-4771-8BB4-9FF0607221F8}" type="datetimeFigureOut">
              <a:rPr lang="cs-CZ" smtClean="0"/>
              <a:t>02.08.2021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9" tIns="47780" rIns="95559" bIns="4778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5559" tIns="47780" rIns="95559" bIns="4778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5559" tIns="47780" rIns="95559" bIns="47780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5559" tIns="47780" rIns="95559" bIns="47780" rtlCol="0" anchor="b"/>
          <a:lstStyle>
            <a:lvl1pPr algn="r">
              <a:defRPr sz="1300"/>
            </a:lvl1pPr>
          </a:lstStyle>
          <a:p>
            <a:fld id="{DD71FAD6-C595-49B9-A010-ACF3712712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4023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B25A1CF6-DDAE-8F49-8ECA-E9C9E0692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3687" y="293209"/>
            <a:ext cx="6087600" cy="760074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pc="-1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399" y="1638700"/>
            <a:ext cx="6087600" cy="56789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187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2 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cs-CZ" dirty="0"/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0" hasCustomPrompt="1"/>
          </p:nvPr>
        </p:nvSpPr>
        <p:spPr>
          <a:xfrm>
            <a:off x="374400" y="1895474"/>
            <a:ext cx="3571299" cy="45657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picture</a:t>
            </a:r>
            <a:endParaRPr lang="cs-CZ" dirty="0"/>
          </a:p>
        </p:txBody>
      </p:sp>
      <p:sp>
        <p:nvSpPr>
          <p:cNvPr id="8" name="Zástupný symbol pro obrázek 5"/>
          <p:cNvSpPr>
            <a:spLocks noGrp="1"/>
          </p:cNvSpPr>
          <p:nvPr>
            <p:ph type="pic" sz="quarter" idx="11" hasCustomPrompt="1"/>
          </p:nvPr>
        </p:nvSpPr>
        <p:spPr>
          <a:xfrm>
            <a:off x="4082104" y="1895473"/>
            <a:ext cx="3571299" cy="45657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picture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0889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cs-CZ" dirty="0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1" hasCustomPrompt="1"/>
          </p:nvPr>
        </p:nvSpPr>
        <p:spPr>
          <a:xfrm>
            <a:off x="374399" y="1905717"/>
            <a:ext cx="6502389" cy="455550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Chart</a:t>
            </a:r>
          </a:p>
        </p:txBody>
      </p:sp>
    </p:spTree>
    <p:extLst>
      <p:ext uri="{BB962C8B-B14F-4D97-AF65-F5344CB8AC3E}">
        <p14:creationId xmlns:p14="http://schemas.microsoft.com/office/powerpoint/2010/main" val="32592998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800" y="5932800"/>
            <a:ext cx="6087600" cy="547200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422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04D9AE55-4E98-3B43-9FC7-3CF68C21EF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odklad" hidden="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6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1475" y="5934075"/>
            <a:ext cx="6086475" cy="546656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 to </a:t>
            </a:r>
            <a:r>
              <a:rPr lang="cs-CZ" dirty="0" err="1"/>
              <a:t>add</a:t>
            </a:r>
            <a:r>
              <a:rPr lang="cs-CZ" dirty="0"/>
              <a:t>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8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ílá"/>
          <p:cNvSpPr/>
          <p:nvPr userDrawn="1"/>
        </p:nvSpPr>
        <p:spPr>
          <a:xfrm>
            <a:off x="7024085" y="4937760"/>
            <a:ext cx="2007947" cy="18250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4400" y="291600"/>
            <a:ext cx="6087600" cy="760074"/>
          </a:xfrm>
        </p:spPr>
        <p:txBody>
          <a:bodyPr anchor="t">
            <a:normAutofit/>
          </a:bodyPr>
          <a:lstStyle>
            <a:lvl1pPr algn="l">
              <a:defRPr sz="5000" spc="-100" baseline="0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400" y="1638775"/>
            <a:ext cx="6087600" cy="567890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427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 vert="horz" lIns="0" tIns="0" rIns="0" bIns="0" rtlCol="0">
            <a:noAutofit/>
          </a:bodyPr>
          <a:lstStyle>
            <a:lvl1pPr marL="216000">
              <a:defRPr lang="cs-CZ" smtClean="0">
                <a:solidFill>
                  <a:schemeClr val="tx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en-US" dirty="0"/>
            </a:lvl5pPr>
          </a:lstStyle>
          <a:p>
            <a:pPr lvl="0" indent="-25200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7142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74400" y="1825625"/>
            <a:ext cx="4093200" cy="4079875"/>
          </a:xfrm>
        </p:spPr>
        <p:txBody>
          <a:bodyPr/>
          <a:lstStyle>
            <a:lvl1pPr marL="216000">
              <a:defRPr>
                <a:solidFill>
                  <a:schemeClr val="tx1"/>
                </a:solidFill>
              </a:defRPr>
            </a:lvl1pPr>
          </a:lstStyle>
          <a:p>
            <a:pPr lvl="0" indent="-25200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73600" y="1825625"/>
            <a:ext cx="4091494" cy="4079875"/>
          </a:xfrm>
        </p:spPr>
        <p:txBody>
          <a:bodyPr/>
          <a:lstStyle>
            <a:lvl1pPr marL="216000">
              <a:defRPr>
                <a:solidFill>
                  <a:schemeClr val="tx1"/>
                </a:solidFill>
              </a:defRPr>
            </a:lvl1pPr>
          </a:lstStyle>
          <a:p>
            <a:pPr lvl="0" indent="-25200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8537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213600" y="333829"/>
            <a:ext cx="1597025" cy="5500234"/>
          </a:xfrm>
        </p:spPr>
        <p:txBody>
          <a:bodyPr/>
          <a:lstStyle>
            <a:lvl1pPr marL="0" indent="0">
              <a:lnSpc>
                <a:spcPts val="19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3154ED0A-3360-084C-9D43-F0DF424EB5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69011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302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B8B9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rgbClr val="E90C24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tx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679082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0"/>
            <a:ext cx="6867675" cy="6869775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bg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01579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rgbClr val="E90C24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bg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 dirty="0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218313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cs-CZ" dirty="0"/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0" hasCustomPrompt="1"/>
          </p:nvPr>
        </p:nvSpPr>
        <p:spPr>
          <a:xfrm>
            <a:off x="374400" y="1895474"/>
            <a:ext cx="6502389" cy="4565749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picture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972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hidden="1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1634"/>
            <a:ext cx="9144000" cy="68563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253" y="5967318"/>
            <a:ext cx="514841" cy="51482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124872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4400" y="1838425"/>
            <a:ext cx="8373934" cy="41099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indent="-252000"/>
            <a:r>
              <a:rPr lang="en-US" dirty="0"/>
              <a:t>Edit Master text styles</a:t>
            </a:r>
          </a:p>
          <a:p>
            <a:pPr lvl="0"/>
            <a:endParaRPr lang="cs-CZ" dirty="0"/>
          </a:p>
          <a:p>
            <a:pPr lvl="0"/>
            <a:endParaRPr lang="en-US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5905500" y="6096099"/>
            <a:ext cx="21844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657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4" r:id="rId2"/>
    <p:sldLayoutId id="2147483675" r:id="rId3"/>
    <p:sldLayoutId id="2147483680" r:id="rId4"/>
    <p:sldLayoutId id="2147483686" r:id="rId5"/>
    <p:sldLayoutId id="2147483676" r:id="rId6"/>
    <p:sldLayoutId id="2147483689" r:id="rId7"/>
    <p:sldLayoutId id="2147483688" r:id="rId8"/>
    <p:sldLayoutId id="2147483687" r:id="rId9"/>
    <p:sldLayoutId id="2147483690" r:id="rId10"/>
    <p:sldLayoutId id="2147483691" r:id="rId11"/>
    <p:sldLayoutId id="2147483685" r:id="rId12"/>
    <p:sldLayoutId id="2147483681" r:id="rId13"/>
  </p:sldLayoutIdLst>
  <p:hf hdr="0" ftr="0" dt="0"/>
  <p:txStyles>
    <p:titleStyle>
      <a:lvl1pPr algn="l" defTabSz="914400" rtl="0" eaLnBrk="1" latinLnBrk="0" hangingPunct="1">
        <a:lnSpc>
          <a:spcPts val="5500"/>
        </a:lnSpc>
        <a:spcBef>
          <a:spcPct val="0"/>
        </a:spcBef>
        <a:buNone/>
        <a:defRPr lang="en-US" sz="5000" b="1" kern="1200" spc="-100" baseline="0" dirty="0">
          <a:solidFill>
            <a:srgbClr val="E90C2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44000" indent="-216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‒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2pPr>
      <a:lvl3pPr marL="11430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3pPr>
      <a:lvl4pPr marL="16002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4pPr>
      <a:lvl5pPr marL="20574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mailto:hot-line_granty@asd-software.cz" TargetMode="External"/><Relationship Id="rId2" Type="http://schemas.openxmlformats.org/officeDocument/2006/relationships/hyperlink" Target="https://granty.praha.eu/GrantyPortal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Program podpory v oblasti kultury a umění hl. m. Prahy</a:t>
            </a:r>
          </a:p>
        </p:txBody>
      </p:sp>
    </p:spTree>
    <p:extLst>
      <p:ext uri="{BB962C8B-B14F-4D97-AF65-F5344CB8AC3E}">
        <p14:creationId xmlns:p14="http://schemas.microsoft.com/office/powerpoint/2010/main" val="419359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Způsobilý Žadatel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800457"/>
            <a:ext cx="8769600" cy="4109938"/>
          </a:xfrm>
        </p:spPr>
        <p:txBody>
          <a:bodyPr/>
          <a:lstStyle/>
          <a:p>
            <a:endParaRPr lang="cs-CZ" dirty="0"/>
          </a:p>
          <a:p>
            <a:r>
              <a:rPr lang="pl-PL" sz="2000" dirty="0"/>
              <a:t>O Dotaci mohou žádat tito Žadatelé: </a:t>
            </a:r>
          </a:p>
          <a:p>
            <a:pPr marL="783000" lvl="1" indent="-457200">
              <a:buAutoNum type="alphaLcParenR"/>
            </a:pPr>
            <a:r>
              <a:rPr lang="cs-CZ" sz="2000" dirty="0">
                <a:solidFill>
                  <a:schemeClr val="tx1"/>
                </a:solidFill>
              </a:rPr>
              <a:t>právnická osoba podle zákona č. 89/2012 Sb., občanský zákoník, ve znění pozdějších předpisů (dále jen „občanský zákoník“), tj. spolek, nadace či nadační fond a ústav, </a:t>
            </a:r>
          </a:p>
          <a:p>
            <a:pPr marL="783000" lvl="1" indent="-457200">
              <a:buAutoNum type="alphaLcParenR"/>
            </a:pPr>
            <a:r>
              <a:rPr lang="cs-CZ" sz="2000" dirty="0">
                <a:solidFill>
                  <a:schemeClr val="tx1"/>
                </a:solidFill>
              </a:rPr>
              <a:t>církev a náboženská společnost podle zákona č. 3/2002 Sb., o svobodě náboženského vyznání a postavení církví a náboženských společností a o změně některých zákonů (zákon o církvích a náboženských společnostech), ve znění pozdějších předpisů, </a:t>
            </a:r>
          </a:p>
          <a:p>
            <a:pPr marL="783000" lvl="1" indent="-457200">
              <a:buAutoNum type="alphaLcParenR"/>
            </a:pPr>
            <a:r>
              <a:rPr lang="cs-CZ" sz="2000" dirty="0">
                <a:solidFill>
                  <a:schemeClr val="tx1"/>
                </a:solidFill>
              </a:rPr>
              <a:t>obecně prospěšná společnost podle Občanského zákoníku, </a:t>
            </a:r>
          </a:p>
          <a:p>
            <a:pPr marL="783000" lvl="1" indent="-457200">
              <a:buAutoNum type="alphaLcParenR"/>
            </a:pPr>
            <a:r>
              <a:rPr lang="cs-CZ" sz="2000" dirty="0">
                <a:solidFill>
                  <a:schemeClr val="tx1"/>
                </a:solidFill>
              </a:rPr>
              <a:t>veřejnoprávní instituce (veřejná vysoká škola, akademie věd apod.), </a:t>
            </a:r>
          </a:p>
          <a:p>
            <a:pPr marL="783000" lvl="1" indent="-457200">
              <a:buAutoNum type="alphaLcParenR"/>
            </a:pPr>
            <a:r>
              <a:rPr lang="pl-PL" sz="2000" b="1" dirty="0">
                <a:solidFill>
                  <a:schemeClr val="tx1"/>
                </a:solidFill>
              </a:rPr>
              <a:t>podnikající fyzická osoba (pouze s IČO)</a:t>
            </a:r>
            <a:r>
              <a:rPr lang="pl-PL" sz="2000" dirty="0">
                <a:solidFill>
                  <a:schemeClr val="tx1"/>
                </a:solidFill>
              </a:rPr>
              <a:t>, </a:t>
            </a:r>
          </a:p>
          <a:p>
            <a:pPr marL="783000" lvl="1" indent="-457200">
              <a:buAutoNum type="alphaLcParenR"/>
            </a:pPr>
            <a:r>
              <a:rPr lang="cs-CZ" sz="2000" dirty="0">
                <a:solidFill>
                  <a:schemeClr val="tx1"/>
                </a:solidFill>
              </a:rPr>
              <a:t>obchodní korporace podle zákona č. 90/2012 Sb., o obchodních korporacích, ve znění pozdějších předpisů, </a:t>
            </a:r>
          </a:p>
          <a:p>
            <a:pPr marL="783000" lvl="1" indent="-457200">
              <a:buAutoNum type="alphaLcParenR"/>
            </a:pPr>
            <a:r>
              <a:rPr lang="cs-CZ" sz="2000" dirty="0">
                <a:solidFill>
                  <a:schemeClr val="tx1"/>
                </a:solidFill>
              </a:rPr>
              <a:t>subjekt, který vznikl na základě mezinárodní dohody.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5391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443009"/>
            <a:ext cx="7694562" cy="4109938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Pořadatel veřejných kulturních akcí (produkcí)</a:t>
            </a:r>
          </a:p>
          <a:p>
            <a:endParaRPr lang="cs-CZ" dirty="0"/>
          </a:p>
          <a:p>
            <a:r>
              <a:rPr lang="cs-CZ" dirty="0"/>
              <a:t>Opakovaně plní povinnosti podle zákona č. 563/1991 Sb., o účetnictví, ve znění pozdějších předpisů, tzn. zejména vyhotovuje a zároveň </a:t>
            </a:r>
            <a:r>
              <a:rPr lang="cs-CZ" b="1" dirty="0"/>
              <a:t>ve veřejných rejstřících zveřejňuje účetní závěrky</a:t>
            </a:r>
            <a:r>
              <a:rPr lang="cs-CZ" dirty="0"/>
              <a:t>, popř. výroční zprávy. </a:t>
            </a:r>
          </a:p>
          <a:p>
            <a:endParaRPr lang="cs-CZ" dirty="0"/>
          </a:p>
          <a:p>
            <a:r>
              <a:rPr lang="cs-CZ" dirty="0"/>
              <a:t>Žadatel o víceletou Dotaci musí vykazovat nejméně čtyřletou činnost kontinuálního charakteru.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Způsobilý Žadatel</a:t>
            </a:r>
          </a:p>
        </p:txBody>
      </p:sp>
    </p:spTree>
    <p:extLst>
      <p:ext uri="{BB962C8B-B14F-4D97-AF65-F5344CB8AC3E}">
        <p14:creationId xmlns:p14="http://schemas.microsoft.com/office/powerpoint/2010/main" val="3375146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/>
          <a:lstStyle/>
          <a:p>
            <a:r>
              <a:rPr lang="cs-CZ" dirty="0"/>
              <a:t>Opatření I. / nad 500.000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38221" y="1988072"/>
            <a:ext cx="7846291" cy="3810644"/>
          </a:xfrm>
        </p:spPr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Provozování kulturního zařízení (ve všech oborech).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Celoroční činnost souboru, uměleckého tělesa, produkční jednotky (v oborech A, B, C, D).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Velké festivaly, výběrové přehlídky (ve všech oborech).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Podpora spoluúčasti na mezinárodních zahraničních projektech, podpora projektů s účastí zahraničních umělců na území HMP, umělecké rezidence (ve všech oborech).</a:t>
            </a:r>
          </a:p>
          <a:p>
            <a:pPr marL="457200" indent="-457200">
              <a:buFont typeface="+mj-lt"/>
              <a:buAutoNum type="alphaLcParenR"/>
            </a:pPr>
            <a:endParaRPr lang="cs-CZ" sz="1800" dirty="0">
              <a:latin typeface="+mj-lt"/>
            </a:endParaRPr>
          </a:p>
          <a:p>
            <a:pPr marL="0" indent="0">
              <a:buNone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</a:rPr>
              <a:t>Projekt musí mít významný dopad na dostupnost veřejné kulturní služby v Praze (návštěvnost, společenská reflexe), nebo musí mít významné znaky </a:t>
            </a:r>
            <a:r>
              <a:rPr lang="cs-CZ" sz="1800" b="1" i="0" u="none" strike="noStrike" baseline="0" dirty="0">
                <a:solidFill>
                  <a:srgbClr val="000000"/>
                </a:solidFill>
                <a:latin typeface="+mj-lt"/>
              </a:rPr>
              <a:t>umělecké a organizační excelence 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</a:rPr>
              <a:t>(kvalitní umělecké výsledky a efektivní management). </a:t>
            </a:r>
            <a:endParaRPr lang="cs-CZ" sz="1800" dirty="0">
              <a:latin typeface="+mj-lt"/>
            </a:endParaRPr>
          </a:p>
          <a:p>
            <a:pPr marL="0" indent="0">
              <a:buNone/>
            </a:pP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12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74400" y="936084"/>
            <a:ext cx="8373934" cy="754605"/>
          </a:xfrm>
          <a:prstGeom prst="rect">
            <a:avLst/>
          </a:prstGeom>
        </p:spPr>
        <p:txBody>
          <a:bodyPr vert="horz" lIns="0" tIns="0" rIns="0" bIns="0" rtlCol="0" anchor="t">
            <a:normAutofit fontScale="47500" lnSpcReduction="20000"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/>
              <a:t>Podpora zpřístupňování kultury a umění (</a:t>
            </a:r>
            <a:r>
              <a:rPr lang="cs-CZ" u="sng" dirty="0"/>
              <a:t>víceletá dotace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23792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/>
          <a:lstStyle/>
          <a:p>
            <a:r>
              <a:rPr lang="cs-CZ" dirty="0"/>
              <a:t>Opatření II. / nad 500.000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3189" y="1688502"/>
            <a:ext cx="8373934" cy="4106661"/>
          </a:xfrm>
        </p:spPr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Provozování kulturního zařízení (ve všech oborech).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Celoroční činnost souboru, uměleckého tělesa, produkční jednotky (v oborech A, B, C, D).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Velké festivaly, výběrové přehlídky a oborové umělecké ceny (ve všech oborech).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/>
              <a:t>Vydávání hudby a literatury, včetně e-knih.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Prezentace na zahraničních festivalech a přehlídkách, podpora spoluúčasti na mezinárodních zahraničních projektech, podpora projektů s účastí zahraničních umělců na území HMP, umělecké rezidence (ve všech oborech).</a:t>
            </a:r>
          </a:p>
          <a:p>
            <a:pPr marL="0" indent="0">
              <a:buNone/>
            </a:pPr>
            <a:r>
              <a:rPr lang="cs-CZ" sz="1800" dirty="0">
                <a:latin typeface="+mj-lt"/>
              </a:rPr>
              <a:t>  </a:t>
            </a:r>
          </a:p>
          <a:p>
            <a:pPr marL="0" indent="0">
              <a:buNone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</a:rPr>
              <a:t>Projekt musí mít významný dopad na dostupnost veřejné kulturní služby v Praze (návštěvnost, společenská reflexe), nebo musí mít významné znaky </a:t>
            </a:r>
            <a:r>
              <a:rPr lang="cs-CZ" sz="1800" b="1" i="0" u="none" strike="noStrike" baseline="0" dirty="0">
                <a:solidFill>
                  <a:srgbClr val="000000"/>
                </a:solidFill>
                <a:latin typeface="+mj-lt"/>
              </a:rPr>
              <a:t>umělecké a organizační excelence 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</a:rPr>
              <a:t>(kvalitní umělecké výsledky a efektivní management). </a:t>
            </a:r>
            <a:endParaRPr lang="cs-CZ" sz="1800" dirty="0">
              <a:latin typeface="+mj-lt"/>
            </a:endParaRPr>
          </a:p>
          <a:p>
            <a:pPr marL="0" indent="0">
              <a:buNone/>
            </a:pPr>
            <a:endParaRPr lang="cs-CZ" sz="1800" dirty="0">
              <a:latin typeface="+mj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74400" y="936084"/>
            <a:ext cx="8373934" cy="754605"/>
          </a:xfrm>
          <a:prstGeom prst="rect">
            <a:avLst/>
          </a:prstGeom>
        </p:spPr>
        <p:txBody>
          <a:bodyPr vert="horz" lIns="0" tIns="0" rIns="0" bIns="0" rtlCol="0" anchor="t">
            <a:normAutofit fontScale="47500" lnSpcReduction="20000"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/>
              <a:t>Podpora zpřístupňování kultury a umění (jednoletá dotace)</a:t>
            </a:r>
          </a:p>
        </p:txBody>
      </p:sp>
    </p:spTree>
    <p:extLst>
      <p:ext uri="{BB962C8B-B14F-4D97-AF65-F5344CB8AC3E}">
        <p14:creationId xmlns:p14="http://schemas.microsoft.com/office/powerpoint/2010/main" val="1504784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>
            <a:normAutofit/>
          </a:bodyPr>
          <a:lstStyle/>
          <a:p>
            <a:r>
              <a:rPr lang="cs-CZ" sz="4400" dirty="0"/>
              <a:t>Opatření III. / 100.000-500.000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cs-CZ" sz="1800" dirty="0"/>
              <a:t>Celoroční činnost uměleckých souborů, těles a produkčních jednotek, provozování kulturních zařízení, jednorázové projekty (nastudování, reprízování), malé festivaly, cykly a soutěže (ve všech oborech).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/>
              <a:t>Vydávání hudby a literatury, včetně e-knih.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/>
              <a:t>Prezentace na zahraničních festivalech a přehlídkách, podpora spoluúčasti na mezinárodních zahraničních projektech, podpora projektů s účastí zahraničních umělců na území HMP, umělecké rezidence (ve všech oborech).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1800" dirty="0"/>
              <a:t>Výsledkem Projektu musí být vznik či realizace kvalitního uměleckého díla nebo musí být Projekt </a:t>
            </a:r>
            <a:r>
              <a:rPr lang="cs-CZ" sz="1800" b="1" dirty="0"/>
              <a:t>inovativní</a:t>
            </a:r>
            <a:r>
              <a:rPr lang="cs-CZ" sz="1800" dirty="0"/>
              <a:t> tematicky, formálně, nebo způsobem zpřístupnění veřejnosti.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14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74400" y="936084"/>
            <a:ext cx="8373934" cy="754605"/>
          </a:xfrm>
          <a:prstGeom prst="rect">
            <a:avLst/>
          </a:prstGeom>
        </p:spPr>
        <p:txBody>
          <a:bodyPr vert="horz" lIns="0" tIns="0" rIns="0" bIns="0" rtlCol="0" anchor="t">
            <a:normAutofit fontScale="40000" lnSpcReduction="20000"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/>
              <a:t>Podpora kultury a umění – nastudování, prezentace (jednoletá dotace)</a:t>
            </a:r>
          </a:p>
        </p:txBody>
      </p:sp>
    </p:spTree>
    <p:extLst>
      <p:ext uri="{BB962C8B-B14F-4D97-AF65-F5344CB8AC3E}">
        <p14:creationId xmlns:p14="http://schemas.microsoft.com/office/powerpoint/2010/main" val="3789718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>
            <a:normAutofit fontScale="90000"/>
          </a:bodyPr>
          <a:lstStyle/>
          <a:p>
            <a:r>
              <a:rPr lang="cs-CZ" dirty="0"/>
              <a:t>Opatření IV. / 30.000-100.000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cs-CZ" sz="1800" dirty="0"/>
              <a:t>Oborové neprofesionální přehlídky a soutěže (ve všech oborech). 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/>
              <a:t>Činnost zájmových kulturních těles, včetně činnosti pěveckých sborů (ve všech oborech).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/>
              <a:t>Umění a kultura v lokalitách, rozvoj komunit (ve všech oborech).</a:t>
            </a:r>
          </a:p>
          <a:p>
            <a:pPr marL="457200" indent="-457200">
              <a:buFont typeface="+mj-lt"/>
              <a:buAutoNum type="alphaLcParenR"/>
            </a:pPr>
            <a:endParaRPr lang="cs-CZ" sz="1800" dirty="0"/>
          </a:p>
          <a:p>
            <a:pPr marL="0" indent="0">
              <a:buNone/>
            </a:pPr>
            <a:r>
              <a:rPr lang="cs-CZ" sz="1800" dirty="0"/>
              <a:t>Projekt musí rozvíjet kulturu v lokalitách na </a:t>
            </a:r>
            <a:r>
              <a:rPr lang="cs-CZ" sz="1800" b="1" dirty="0"/>
              <a:t>neprofesionální/dobrovolnické bázi</a:t>
            </a:r>
            <a:r>
              <a:rPr lang="cs-CZ" sz="1800" dirty="0"/>
              <a:t>, nebo musí podporovat rozvoj kreativity a participace nejširší veřejnosti.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15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74400" y="936084"/>
            <a:ext cx="8373934" cy="75460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1800" dirty="0"/>
              <a:t>Komunitní umění, neprofesionální kulturní aktivity a rozvoj lokalit (jednoletá dotace)</a:t>
            </a:r>
          </a:p>
        </p:txBody>
      </p:sp>
    </p:spTree>
    <p:extLst>
      <p:ext uri="{BB962C8B-B14F-4D97-AF65-F5344CB8AC3E}">
        <p14:creationId xmlns:p14="http://schemas.microsoft.com/office/powerpoint/2010/main" val="900478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>
            <a:normAutofit/>
          </a:bodyPr>
          <a:lstStyle/>
          <a:p>
            <a:r>
              <a:rPr lang="cs-CZ" sz="4300" dirty="0"/>
              <a:t>Opatření V. / 200.000-1.000.000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cs-CZ" sz="2000" dirty="0"/>
              <a:t>Podpora inovativních Projektů, které umělecky reagují na období zasažené </a:t>
            </a:r>
            <a:r>
              <a:rPr lang="cs-CZ" sz="2000" dirty="0" err="1"/>
              <a:t>koronavirem</a:t>
            </a:r>
            <a:r>
              <a:rPr lang="cs-CZ" sz="2000" dirty="0"/>
              <a:t> COVID-19. 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2000" dirty="0"/>
              <a:t>Projekty zaměřené na předsednictví ČR v Radě EU.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16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74400" y="936084"/>
            <a:ext cx="8373934" cy="75460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1800" dirty="0"/>
              <a:t>Tematické výzvy na rok 2022 (jednoletá dotace) </a:t>
            </a:r>
          </a:p>
        </p:txBody>
      </p:sp>
    </p:spTree>
    <p:extLst>
      <p:ext uri="{BB962C8B-B14F-4D97-AF65-F5344CB8AC3E}">
        <p14:creationId xmlns:p14="http://schemas.microsoft.com/office/powerpoint/2010/main" val="7426540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>
            <a:normAutofit/>
          </a:bodyPr>
          <a:lstStyle/>
          <a:p>
            <a:r>
              <a:rPr lang="cs-CZ" sz="4200" dirty="0"/>
              <a:t>Opatření VI. / 100.000-2.000.000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800" dirty="0"/>
              <a:t>Projekt musí přispívat k modernizaci infrastruktury pro realizaci kulturní a umělecké činnosti v Praze. Způsobilými náklady investiční podpory v souladu s čl. 53 odst. 4, písm. e) ONBV jsou: </a:t>
            </a:r>
          </a:p>
          <a:p>
            <a:pPr marL="0" indent="0">
              <a:buNone/>
            </a:pPr>
            <a:endParaRPr lang="cs-CZ" sz="1800" dirty="0"/>
          </a:p>
          <a:p>
            <a:pPr marL="457200" indent="-457200">
              <a:buAutoNum type="alphaLcParenR"/>
            </a:pPr>
            <a:r>
              <a:rPr lang="cs-CZ" sz="1800" dirty="0"/>
              <a:t>náklady na modernizaci, pořízení, zachování nebo zlepšení infrastruktury, jejíž časová či prostorová kapacita se používá nejméně z 80 % ročně pro kulturní účely. </a:t>
            </a:r>
          </a:p>
          <a:p>
            <a:pPr marL="457200" indent="-457200">
              <a:buAutoNum type="alphaLcParenR"/>
            </a:pPr>
            <a:r>
              <a:rPr lang="cs-CZ" sz="1800" dirty="0"/>
              <a:t>náklady na kulturní projekty a činnosti včetně pořízení nebo vylepšení hmotného i nehmotného majetku. 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17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74400" y="936084"/>
            <a:ext cx="8373934" cy="75460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1800" u="sng" dirty="0"/>
              <a:t>Investiční </a:t>
            </a:r>
            <a:r>
              <a:rPr lang="cs-CZ" sz="1800" dirty="0"/>
              <a:t>podpora (jednoletá dotace) </a:t>
            </a:r>
          </a:p>
        </p:txBody>
      </p:sp>
    </p:spTree>
    <p:extLst>
      <p:ext uri="{BB962C8B-B14F-4D97-AF65-F5344CB8AC3E}">
        <p14:creationId xmlns:p14="http://schemas.microsoft.com/office/powerpoint/2010/main" val="1271251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>
            <a:noAutofit/>
          </a:bodyPr>
          <a:lstStyle/>
          <a:p>
            <a:r>
              <a:rPr lang="cs-CZ" sz="4000" dirty="0"/>
              <a:t>Opatření VII. / 200.000-1.500.000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887248"/>
            <a:ext cx="8522465" cy="4391413"/>
          </a:xfrm>
        </p:spPr>
        <p:txBody>
          <a:bodyPr/>
          <a:lstStyle/>
          <a:p>
            <a:pPr>
              <a:buFontTx/>
              <a:buChar char="-"/>
            </a:pPr>
            <a:r>
              <a:rPr lang="cs-CZ" sz="1800" b="1" dirty="0"/>
              <a:t>Podpora Projektů scénického umění</a:t>
            </a:r>
            <a:r>
              <a:rPr lang="cs-CZ" sz="1800" dirty="0"/>
              <a:t>, které doplňují a rozšiřují rozmanitost kulturní infrastruktury pro </a:t>
            </a:r>
            <a:r>
              <a:rPr lang="cs-CZ" sz="1800" b="1" dirty="0"/>
              <a:t>prezentaci živého umění v Praze</a:t>
            </a:r>
            <a:r>
              <a:rPr lang="cs-CZ" sz="1800" dirty="0"/>
              <a:t>. </a:t>
            </a:r>
          </a:p>
          <a:p>
            <a:pPr>
              <a:buFontTx/>
              <a:buChar char="-"/>
            </a:pPr>
            <a:r>
              <a:rPr lang="cs-CZ" sz="1800" dirty="0"/>
              <a:t>Žadatel doloží minimálně </a:t>
            </a:r>
            <a:r>
              <a:rPr lang="cs-CZ" sz="1800" b="1" dirty="0"/>
              <a:t>8.000 ks prodaných vstupenek</a:t>
            </a:r>
            <a:r>
              <a:rPr lang="cs-CZ" sz="1800" dirty="0"/>
              <a:t> (v minimální hodnotě 100 Kč za vstupenku) za rok 2019 </a:t>
            </a:r>
          </a:p>
          <a:p>
            <a:pPr>
              <a:buFontTx/>
              <a:buChar char="-"/>
            </a:pPr>
            <a:r>
              <a:rPr lang="cs-CZ" sz="1800" dirty="0"/>
              <a:t>Dotace bude vypočtena jako násobek počtu doložených vstupenek za rok 2019 částkou 25 Kč. </a:t>
            </a:r>
          </a:p>
          <a:p>
            <a:pPr>
              <a:buFontTx/>
              <a:buChar char="-"/>
            </a:pPr>
            <a:r>
              <a:rPr lang="cs-CZ" sz="1800" dirty="0"/>
              <a:t>Dotace je vázána na naplnění výkonových ukazatelů, kterými pro rok 2022 jsou: minimálně 8.000 ks prodaných vstupenek a </a:t>
            </a:r>
            <a:r>
              <a:rPr lang="cs-CZ" sz="1800" b="1" dirty="0"/>
              <a:t>minimálně deset měsíců činnosti </a:t>
            </a:r>
            <a:r>
              <a:rPr lang="cs-CZ" sz="1800" dirty="0"/>
              <a:t>v daném roce. V případě nenaplnění výkonových ukazatelů, bude podpora krácena.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18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74400" y="816637"/>
            <a:ext cx="8373934" cy="75460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1800" dirty="0"/>
              <a:t>Podpora rozmanitosti kulturní infrastruktury (jednoletá dotace) </a:t>
            </a:r>
          </a:p>
        </p:txBody>
      </p:sp>
    </p:spTree>
    <p:extLst>
      <p:ext uri="{BB962C8B-B14F-4D97-AF65-F5344CB8AC3E}">
        <p14:creationId xmlns:p14="http://schemas.microsoft.com/office/powerpoint/2010/main" val="3735065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Limit počtu podaných žádostí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540329"/>
            <a:ext cx="8534822" cy="4109938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Dohromady může jeden Žadatel podat až </a:t>
            </a:r>
            <a:r>
              <a:rPr lang="cs-CZ" b="1" dirty="0"/>
              <a:t>čtyři Žádosti </a:t>
            </a:r>
            <a:r>
              <a:rPr lang="cs-CZ" dirty="0"/>
              <a:t>v rámci </a:t>
            </a:r>
            <a:r>
              <a:rPr lang="cs-CZ" b="1" dirty="0"/>
              <a:t>Opatření I. - VI. </a:t>
            </a:r>
            <a:r>
              <a:rPr lang="cs-CZ" dirty="0"/>
              <a:t>Nad rámec tohoto limitu Žadatel může podat </a:t>
            </a:r>
            <a:r>
              <a:rPr lang="cs-CZ" b="1" dirty="0"/>
              <a:t>libovolný počet Žádostí na zahraniční spolupráci</a:t>
            </a:r>
            <a:r>
              <a:rPr lang="cs-CZ" dirty="0"/>
              <a:t>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Pokud Žadatel podá Žádost v rámci </a:t>
            </a:r>
            <a:r>
              <a:rPr lang="cs-CZ" b="1" dirty="0"/>
              <a:t>Opatření VII., </a:t>
            </a:r>
            <a:r>
              <a:rPr lang="cs-CZ" dirty="0"/>
              <a:t>nemůže podat žádnou další Žádost v Programu. </a:t>
            </a:r>
          </a:p>
        </p:txBody>
      </p:sp>
    </p:spTree>
    <p:extLst>
      <p:ext uri="{BB962C8B-B14F-4D97-AF65-F5344CB8AC3E}">
        <p14:creationId xmlns:p14="http://schemas.microsoft.com/office/powerpoint/2010/main" val="431511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0C3C4EA-5A84-4D9E-99C0-87471CBD4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prezentace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F1E6C14A-C866-4076-A310-82BE1C234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399" y="1289786"/>
            <a:ext cx="8849113" cy="4109938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cs-CZ" sz="2800" dirty="0"/>
              <a:t>Harmonogram Programu podpory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cs-CZ" sz="2800" dirty="0"/>
              <a:t>Tvorba nového Programu podpory a zásadní změny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cs-CZ" sz="2800" dirty="0"/>
              <a:t>Představení Programu podpory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cs-CZ" sz="2800" dirty="0"/>
              <a:t>Formulář žádosti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cs-CZ" sz="2800" dirty="0"/>
              <a:t>Podání žádosti přes Portál finanční podpory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cs-CZ" sz="2800" dirty="0" smtClean="0"/>
              <a:t>Otázky </a:t>
            </a:r>
            <a:r>
              <a:rPr lang="cs-CZ" sz="2800" dirty="0"/>
              <a:t>a odpovědi</a:t>
            </a:r>
          </a:p>
          <a:p>
            <a:pPr marL="457200" indent="-45720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6061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607" y="205103"/>
            <a:ext cx="8373934" cy="754605"/>
          </a:xfrm>
        </p:spPr>
        <p:txBody>
          <a:bodyPr>
            <a:normAutofit fontScale="90000"/>
          </a:bodyPr>
          <a:lstStyle/>
          <a:p>
            <a:r>
              <a:rPr lang="cs-CZ" dirty="0"/>
              <a:t>Aplikace Blokové výjimky EU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20</a:t>
            </a:fld>
            <a:endParaRPr lang="cs-CZ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794372"/>
              </p:ext>
            </p:extLst>
          </p:nvPr>
        </p:nvGraphicFramePr>
        <p:xfrm>
          <a:off x="222421" y="1062681"/>
          <a:ext cx="8657969" cy="48502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16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334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059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2209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3484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689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Opatření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0" u="none" strike="noStrike" baseline="0" dirty="0">
                          <a:latin typeface="TimesNewRomanPS-BoldMT"/>
                        </a:rPr>
                        <a:t>Režim poskytnutí Dotace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Maximální podíl HMP na způsobilých nákladech Projektu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Minimální požadovaná částka na Projekt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Maximální výše Dotace pro jednoho Žadatele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52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Opatření I. Provozní podpora: Podpora zpřístupňování kultury a umění (víceletá</a:t>
                      </a:r>
                      <a:r>
                        <a:rPr lang="cs-CZ" sz="900" baseline="0" dirty="0">
                          <a:effectLst/>
                        </a:rPr>
                        <a:t> dotace)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rowSpan="3">
                  <a:txBody>
                    <a:bodyPr/>
                    <a:lstStyle/>
                    <a:p>
                      <a:pPr algn="l"/>
                      <a:r>
                        <a:rPr lang="cs-CZ" sz="900" b="0" i="0" u="none" strike="noStrike" baseline="0" dirty="0">
                          <a:latin typeface="+mn-lt"/>
                        </a:rPr>
                        <a:t>podle Článku 53 odst. 7 </a:t>
                      </a:r>
                      <a:r>
                        <a:rPr lang="cs-CZ" sz="900" b="1" i="0" u="none" strike="noStrike" baseline="0" dirty="0">
                          <a:latin typeface="+mn-lt"/>
                        </a:rPr>
                        <a:t>ONBV</a:t>
                      </a:r>
                      <a:r>
                        <a:rPr lang="cs-CZ" sz="900" b="0" i="0" u="none" strike="noStrike" baseline="0" dirty="0">
                          <a:latin typeface="+mn-lt"/>
                        </a:rPr>
                        <a:t> a nesmí přesáhnout </a:t>
                      </a:r>
                      <a:r>
                        <a:rPr lang="pl-PL" sz="900" b="0" i="0" u="none" strike="noStrike" baseline="0" dirty="0">
                          <a:latin typeface="+mn-lt"/>
                        </a:rPr>
                        <a:t>částku, která je nezbytná k pokrytí </a:t>
                      </a:r>
                      <a:r>
                        <a:rPr lang="cs-CZ" sz="900" b="0" i="0" u="none" strike="noStrike" baseline="0" dirty="0">
                          <a:latin typeface="+mn-lt"/>
                        </a:rPr>
                        <a:t>provozních ztrát; </a:t>
                      </a:r>
                      <a:r>
                        <a:rPr lang="cs-CZ" sz="900" b="0" i="0" u="none" strike="noStrike" baseline="0" dirty="0">
                          <a:latin typeface="TimesNewRomanPSMT"/>
                        </a:rPr>
                        <a:t>při vydávání literatury bude </a:t>
                      </a:r>
                      <a:r>
                        <a:rPr lang="pl-PL" sz="900" b="0" i="0" u="none" strike="noStrike" baseline="0" dirty="0">
                          <a:latin typeface="TimesNewRomanPSMT"/>
                        </a:rPr>
                        <a:t>Dotace poskytována podle Článku 53</a:t>
                      </a:r>
                    </a:p>
                    <a:p>
                      <a:pPr algn="l"/>
                      <a:r>
                        <a:rPr lang="cs-CZ" sz="900" b="0" i="0" u="none" strike="noStrike" baseline="0" dirty="0">
                          <a:latin typeface="Times New Roman" panose="02020603050405020304" pitchFamily="18" charset="0"/>
                        </a:rPr>
                        <a:t>odst. 9 ONBV a </a:t>
                      </a:r>
                      <a:r>
                        <a:rPr lang="cs-CZ" sz="900" b="0" i="0" u="none" strike="noStrike" baseline="0" dirty="0">
                          <a:latin typeface="TimesNewRomanPSMT"/>
                        </a:rPr>
                        <a:t>nesmí přesáhnout</a:t>
                      </a:r>
                    </a:p>
                    <a:p>
                      <a:pPr algn="l"/>
                      <a:r>
                        <a:rPr lang="cs-CZ" sz="900" b="0" i="0" u="none" strike="noStrike" baseline="0" dirty="0">
                          <a:latin typeface="TimesNewRomanPSMT"/>
                        </a:rPr>
                        <a:t>rozdíl mezi způsobilými náklady</a:t>
                      </a:r>
                    </a:p>
                    <a:p>
                      <a:pPr algn="l"/>
                      <a:r>
                        <a:rPr lang="cs-CZ" sz="900" b="0" i="0" u="none" strike="noStrike" baseline="0" dirty="0">
                          <a:latin typeface="Times New Roman" panose="02020603050405020304" pitchFamily="18" charset="0"/>
                        </a:rPr>
                        <a:t>a </a:t>
                      </a:r>
                      <a:r>
                        <a:rPr lang="cs-CZ" sz="900" b="0" i="0" u="none" strike="noStrike" baseline="0" dirty="0">
                          <a:latin typeface="TimesNewRomanPSMT"/>
                        </a:rPr>
                        <a:t>diskontovanými výnosy</a:t>
                      </a:r>
                      <a:endParaRPr lang="cs-CZ" sz="9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rowSpan="5">
                  <a:txBody>
                    <a:bodyPr/>
                    <a:lstStyle/>
                    <a:p>
                      <a:pPr algn="l"/>
                      <a:r>
                        <a:rPr lang="cs-CZ" sz="900" b="0" i="0" u="none" strike="noStrike" baseline="0" dirty="0">
                          <a:latin typeface="+mn-lt"/>
                        </a:rPr>
                        <a:t>do výše 70 % způsobilých</a:t>
                      </a:r>
                    </a:p>
                    <a:p>
                      <a:pPr algn="l"/>
                      <a:r>
                        <a:rPr lang="cs-CZ" sz="900" b="0" i="0" u="none" strike="noStrike" baseline="0" dirty="0">
                          <a:latin typeface="+mn-lt"/>
                        </a:rPr>
                        <a:t>nákladů Účelu s výjimkou</a:t>
                      </a:r>
                    </a:p>
                    <a:p>
                      <a:pPr algn="l"/>
                      <a:r>
                        <a:rPr lang="cs-CZ" sz="900" b="0" i="0" u="none" strike="noStrike" baseline="0" dirty="0">
                          <a:latin typeface="+mn-lt"/>
                        </a:rPr>
                        <a:t>Projektu určeného dětem,</a:t>
                      </a:r>
                    </a:p>
                    <a:p>
                      <a:pPr algn="l"/>
                      <a:r>
                        <a:rPr lang="cs-CZ" sz="900" b="0" i="0" u="none" strike="noStrike" baseline="0" dirty="0">
                          <a:latin typeface="+mn-lt"/>
                        </a:rPr>
                        <a:t>občanům v nepříznivé sociální</a:t>
                      </a:r>
                    </a:p>
                    <a:p>
                      <a:pPr algn="l"/>
                      <a:r>
                        <a:rPr lang="pl-PL" sz="900" b="0" i="0" u="none" strike="noStrike" baseline="0" dirty="0">
                          <a:latin typeface="+mn-lt"/>
                        </a:rPr>
                        <a:t>situaci a u Projektu bez</a:t>
                      </a:r>
                    </a:p>
                    <a:p>
                      <a:pPr algn="l"/>
                      <a:r>
                        <a:rPr lang="cs-CZ" sz="900" b="0" i="0" u="none" strike="noStrike" baseline="0" dirty="0">
                          <a:latin typeface="+mn-lt"/>
                        </a:rPr>
                        <a:t>vstupného, kdy Dotace nesmí</a:t>
                      </a:r>
                    </a:p>
                    <a:p>
                      <a:pPr algn="l"/>
                      <a:r>
                        <a:rPr lang="cs-CZ" sz="900" b="0" i="0" u="none" strike="noStrike" baseline="0" dirty="0">
                          <a:latin typeface="+mn-lt"/>
                        </a:rPr>
                        <a:t>přesáhnout částku, která je</a:t>
                      </a:r>
                    </a:p>
                    <a:p>
                      <a:pPr algn="l"/>
                      <a:r>
                        <a:rPr lang="cs-CZ" sz="900" b="0" i="0" u="none" strike="noStrike" baseline="0" dirty="0">
                          <a:latin typeface="+mn-lt"/>
                        </a:rPr>
                        <a:t>nezbytná k pokrytí provozních</a:t>
                      </a:r>
                    </a:p>
                    <a:p>
                      <a:pPr algn="l"/>
                      <a:r>
                        <a:rPr lang="cs-CZ" sz="900" b="0" i="0" u="none" strike="noStrike" baseline="0" dirty="0">
                          <a:latin typeface="+mn-lt"/>
                        </a:rPr>
                        <a:t>ztrát</a:t>
                      </a:r>
                      <a:endParaRPr lang="cs-CZ" sz="9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500.000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není stanoveno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162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Opatření II. Provozní podpora: Podpora zpřístupňování kultury a umění (jednoletá dotace)</a:t>
                      </a:r>
                      <a:endParaRPr kumimoji="0" lang="cs-CZ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500.000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není stanoveno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8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Opatření III. Provozní podpora: Podpora kultury a umění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100.000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500.000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8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Opatření IV. Komunitní umění, neprofesionální kulturní aktivity a rozvoj lokalit 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podle Článku 53 odst. 7 </a:t>
                      </a:r>
                      <a:r>
                        <a:rPr kumimoji="0" lang="cs-CZ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ONBV</a:t>
                      </a:r>
                      <a:r>
                        <a:rPr kumimoji="0" lang="cs-CZ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 nesmí přesáhnout </a:t>
                      </a:r>
                      <a:r>
                        <a:rPr kumimoji="0" lang="pl-PL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částku, která je nezbytná k pokrytí </a:t>
                      </a:r>
                      <a:r>
                        <a:rPr kumimoji="0" lang="cs-CZ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provozních ztrát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30.000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100.000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8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Opatření V. Tematické výzvy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200.000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1.000.000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436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Opatření VI. Investiční podpora 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b="0" i="0" u="none" strike="noStrike" baseline="0" dirty="0">
                          <a:latin typeface="TimesNewRomanPSMT"/>
                        </a:rPr>
                        <a:t>podle Článku </a:t>
                      </a:r>
                      <a:r>
                        <a:rPr lang="pl-PL" sz="900" b="0" i="0" u="none" strike="noStrike" baseline="0" dirty="0">
                          <a:latin typeface="TimesNewRomanPSMT"/>
                        </a:rPr>
                        <a:t>53 odst. 6 </a:t>
                      </a:r>
                      <a:r>
                        <a:rPr lang="pl-PL" sz="900" b="1" i="0" u="none" strike="noStrike" baseline="0" dirty="0">
                          <a:latin typeface="TimesNewRomanPSMT"/>
                        </a:rPr>
                        <a:t>ONBV</a:t>
                      </a:r>
                      <a:r>
                        <a:rPr lang="pl-PL" sz="900" b="0" i="0" u="none" strike="noStrike" baseline="0" dirty="0">
                          <a:latin typeface="TimesNewRomanPSMT"/>
                        </a:rPr>
                        <a:t> s tím, že </a:t>
                      </a:r>
                      <a:r>
                        <a:rPr lang="pl-PL" sz="900" b="0" i="0" u="none" strike="noStrike" baseline="0" dirty="0">
                          <a:latin typeface="Times New Roman" panose="02020603050405020304" pitchFamily="18" charset="0"/>
                        </a:rPr>
                        <a:t>Dotace </a:t>
                      </a:r>
                      <a:r>
                        <a:rPr lang="cs-CZ" sz="900" b="0" i="0" u="none" strike="noStrike" baseline="0" dirty="0">
                          <a:latin typeface="TimesNewRomanPSMT"/>
                        </a:rPr>
                        <a:t>nesmí přesáhnout výši rozdílu mezi způsobilými náklady a </a:t>
                      </a:r>
                      <a:r>
                        <a:rPr lang="cs-CZ" sz="900" b="0" i="0" u="none" strike="noStrike" baseline="0" dirty="0">
                          <a:latin typeface="Times New Roman" panose="02020603050405020304" pitchFamily="18" charset="0"/>
                        </a:rPr>
                        <a:t>p</a:t>
                      </a:r>
                      <a:r>
                        <a:rPr lang="cs-CZ" sz="900" b="0" i="0" u="none" strike="noStrike" baseline="0" dirty="0">
                          <a:latin typeface="TimesNewRomanPSMT"/>
                        </a:rPr>
                        <a:t>rovozním </a:t>
                      </a:r>
                      <a:r>
                        <a:rPr lang="cs-CZ" sz="900" b="0" i="0" u="none" strike="noStrike" baseline="0" dirty="0">
                          <a:latin typeface="Times New Roman" panose="02020603050405020304" pitchFamily="18" charset="0"/>
                        </a:rPr>
                        <a:t>ziskem z investice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do výše rozdílu mezi způsobilými náklady a provozním ziskem z investice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100.000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2.000.000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796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Opatření VII. Podpora rozmanitosti kulturní infrastruktury 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v režimu </a:t>
                      </a:r>
                      <a:r>
                        <a:rPr lang="cs-CZ" sz="900" b="1" dirty="0">
                          <a:effectLst/>
                        </a:rPr>
                        <a:t>de </a:t>
                      </a:r>
                      <a:r>
                        <a:rPr lang="cs-CZ" sz="900" b="1" dirty="0" err="1">
                          <a:effectLst/>
                        </a:rPr>
                        <a:t>minimis</a:t>
                      </a:r>
                      <a:r>
                        <a:rPr lang="cs-CZ" sz="900" b="1" dirty="0">
                          <a:effectLst/>
                        </a:rPr>
                        <a:t> </a:t>
                      </a:r>
                      <a:r>
                        <a:rPr lang="cs-CZ" sz="900" dirty="0">
                          <a:effectLst/>
                        </a:rPr>
                        <a:t>do max. výše 200.000 EUR za tři po sobě jdoucí jednoletá účetní období 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900" b="0" i="0" u="none" strike="noStrike" baseline="0" dirty="0">
                          <a:latin typeface="+mn-lt"/>
                        </a:rPr>
                        <a:t>Pokud by poskytnutím Dotace u </a:t>
                      </a:r>
                      <a:r>
                        <a:rPr lang="cs-CZ" sz="900" b="0" i="0" u="none" strike="noStrike" baseline="0" dirty="0">
                          <a:latin typeface="+mn-lt"/>
                        </a:rPr>
                        <a:t>Žadatele došlo k překročení limitní částky de </a:t>
                      </a:r>
                      <a:r>
                        <a:rPr lang="cs-CZ" sz="900" b="0" i="0" u="none" strike="noStrike" baseline="0" dirty="0" err="1">
                          <a:latin typeface="+mn-lt"/>
                        </a:rPr>
                        <a:t>minimis</a:t>
                      </a:r>
                      <a:r>
                        <a:rPr lang="cs-CZ" sz="900" b="0" i="0" u="none" strike="noStrike" baseline="0" dirty="0">
                          <a:latin typeface="+mn-lt"/>
                        </a:rPr>
                        <a:t>, Dotace nebude</a:t>
                      </a:r>
                    </a:p>
                    <a:p>
                      <a:pPr algn="l"/>
                      <a:r>
                        <a:rPr lang="cs-CZ" sz="900" b="0" i="0" u="none" strike="noStrike" baseline="0" dirty="0">
                          <a:latin typeface="+mn-lt"/>
                        </a:rPr>
                        <a:t>poskytnuta, resp. bude navržena maximálně do výše limitu de </a:t>
                      </a:r>
                      <a:r>
                        <a:rPr lang="cs-CZ" sz="900" b="0" i="0" u="none" strike="noStrike" baseline="0" dirty="0" err="1">
                          <a:latin typeface="+mn-lt"/>
                        </a:rPr>
                        <a:t>minimis</a:t>
                      </a:r>
                      <a:r>
                        <a:rPr lang="cs-CZ" sz="900" b="0" i="0" u="none" strike="noStrike" baseline="0" dirty="0">
                          <a:latin typeface="+mn-lt"/>
                        </a:rPr>
                        <a:t>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200.000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1.500.000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80278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Objem peněžních prostředků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1" y="1764284"/>
            <a:ext cx="8621318" cy="4109938"/>
          </a:xfrm>
        </p:spPr>
        <p:txBody>
          <a:bodyPr/>
          <a:lstStyle/>
          <a:p>
            <a:r>
              <a:rPr lang="cs-CZ" sz="1800" dirty="0"/>
              <a:t>Předpokládaný celkový objem peněžních prostředků vyčleněných v rozpočtu na financování Programu je </a:t>
            </a:r>
            <a:r>
              <a:rPr lang="cs-CZ" sz="1800" b="1" dirty="0"/>
              <a:t>330.000.000 Kč</a:t>
            </a:r>
            <a:r>
              <a:rPr lang="cs-CZ" sz="1800" dirty="0"/>
              <a:t>.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Víceletými Dotacemi je vázáno 239.300.000 Kč, </a:t>
            </a:r>
            <a:r>
              <a:rPr lang="pl-PL" sz="1800" b="1" dirty="0">
                <a:solidFill>
                  <a:srgbClr val="FF0000"/>
                </a:solidFill>
              </a:rPr>
              <a:t>na jednoleté Dotace zbývá rozdělit 90.700.000 Kč. 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Mezi jednotlivá jednoletá Opatření se předpokládá rozdělit z 90.700.000 Kč: </a:t>
            </a:r>
          </a:p>
          <a:p>
            <a:pPr marL="755550" lvl="1" indent="-285750">
              <a:buFont typeface="Wingdings" panose="05000000000000000000" pitchFamily="2" charset="2"/>
              <a:buChar char="Ø"/>
            </a:pPr>
            <a:r>
              <a:rPr lang="cs-CZ" sz="1800" b="1" dirty="0">
                <a:solidFill>
                  <a:schemeClr val="tx1"/>
                </a:solidFill>
              </a:rPr>
              <a:t>Opatření II. 50 % </a:t>
            </a:r>
            <a:r>
              <a:rPr lang="cs-CZ" sz="1800" dirty="0">
                <a:solidFill>
                  <a:schemeClr val="tx1"/>
                </a:solidFill>
              </a:rPr>
              <a:t>(45.350.000 Kč)</a:t>
            </a:r>
            <a:r>
              <a:rPr lang="cs-CZ" sz="1800" b="1" dirty="0">
                <a:solidFill>
                  <a:schemeClr val="tx1"/>
                </a:solidFill>
              </a:rPr>
              <a:t>, Opatření III. 30 % </a:t>
            </a:r>
            <a:r>
              <a:rPr lang="cs-CZ" sz="1800" dirty="0">
                <a:solidFill>
                  <a:schemeClr val="tx1"/>
                </a:solidFill>
              </a:rPr>
              <a:t>(27.210.000 Kč)</a:t>
            </a:r>
            <a:r>
              <a:rPr lang="cs-CZ" sz="1800" b="1" dirty="0">
                <a:solidFill>
                  <a:schemeClr val="tx1"/>
                </a:solidFill>
              </a:rPr>
              <a:t>, Opatření IV. 5 % </a:t>
            </a:r>
            <a:r>
              <a:rPr lang="cs-CZ" sz="1800" dirty="0">
                <a:solidFill>
                  <a:schemeClr val="tx1"/>
                </a:solidFill>
              </a:rPr>
              <a:t>(4.535.000 Kč)</a:t>
            </a:r>
            <a:r>
              <a:rPr lang="cs-CZ" sz="1800" b="1" dirty="0">
                <a:solidFill>
                  <a:schemeClr val="tx1"/>
                </a:solidFill>
              </a:rPr>
              <a:t>, Opatření V. 3 % </a:t>
            </a:r>
            <a:r>
              <a:rPr lang="cs-CZ" sz="1800" dirty="0">
                <a:solidFill>
                  <a:schemeClr val="tx1"/>
                </a:solidFill>
              </a:rPr>
              <a:t>(2.727.000 Kč)</a:t>
            </a:r>
            <a:r>
              <a:rPr lang="cs-CZ" sz="1800" b="1" dirty="0">
                <a:solidFill>
                  <a:schemeClr val="tx1"/>
                </a:solidFill>
              </a:rPr>
              <a:t>, </a:t>
            </a:r>
          </a:p>
          <a:p>
            <a:pPr marL="469800" lvl="1" indent="0">
              <a:buNone/>
            </a:pPr>
            <a:r>
              <a:rPr lang="cs-CZ" sz="1800" b="1" dirty="0">
                <a:solidFill>
                  <a:schemeClr val="tx1"/>
                </a:solidFill>
              </a:rPr>
              <a:t>    Opatření VI. 2 % </a:t>
            </a:r>
            <a:r>
              <a:rPr lang="cs-CZ" sz="1800" dirty="0">
                <a:solidFill>
                  <a:schemeClr val="tx1"/>
                </a:solidFill>
              </a:rPr>
              <a:t>(1.814.000 Kč)</a:t>
            </a:r>
            <a:r>
              <a:rPr lang="cs-CZ" sz="1800" b="1" dirty="0">
                <a:solidFill>
                  <a:schemeClr val="tx1"/>
                </a:solidFill>
              </a:rPr>
              <a:t>, Opatření VII. 10 % </a:t>
            </a:r>
            <a:r>
              <a:rPr lang="cs-CZ" sz="1800" dirty="0">
                <a:solidFill>
                  <a:schemeClr val="tx1"/>
                </a:solidFill>
              </a:rPr>
              <a:t>(9.700.000 Kč)</a:t>
            </a:r>
            <a:r>
              <a:rPr lang="cs-CZ" sz="18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123070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Nezpůsobilé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319441"/>
            <a:ext cx="8373934" cy="4109938"/>
          </a:xfrm>
        </p:spPr>
        <p:txBody>
          <a:bodyPr/>
          <a:lstStyle/>
          <a:p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nákup nemovitých věcí, bytů či nebytových prostor, stavební úpravy, architektonické studie a projektová dokumentace;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náklady související s provozem např. parkoviště, příjezdové cesty, ostatní plochy;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náklady související s pořízením motorového vozidla, jeho technickou údržbou a opravou a náklady související s jeho pojištěním;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náklady na administraci veřejné zakázky, poradenství, právní služby bezprostředně nesouvisející s realizací Projektu,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úhrada finančního leasingu a úvěru;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úhrada DPH;</a:t>
            </a:r>
          </a:p>
        </p:txBody>
      </p:sp>
    </p:spTree>
    <p:extLst>
      <p:ext uri="{BB962C8B-B14F-4D97-AF65-F5344CB8AC3E}">
        <p14:creationId xmlns:p14="http://schemas.microsoft.com/office/powerpoint/2010/main" val="13715343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540329"/>
            <a:ext cx="8373934" cy="410993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nákup volnočasového textilu a obuvi (netýká se rekvizit a kostýmů);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náklady za regenerační, rekondiční a rehabilitační služby, ošetření a léčení zranění;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náklady na vzdělávání, kurzy, vzdělávací semináře, oborové soustředění bezprostředně nesouvisející s realizací Projektu;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pohoštění a občerstvení;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náklady spojené s působením mimo území hl. m. Prahy v ČR;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mzdové náklady na osobní asistenci již hrazenou ze sociálních rozpočtů a jakékoliv náklady nárokovatelné ze sociálního nebo zdravotního systému;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peněžité dary a květinové dary (vyjma finančních cen pro účastníky);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odpisy.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Nezpůsobilé náklady</a:t>
            </a:r>
          </a:p>
        </p:txBody>
      </p:sp>
    </p:spTree>
    <p:extLst>
      <p:ext uri="{BB962C8B-B14F-4D97-AF65-F5344CB8AC3E}">
        <p14:creationId xmlns:p14="http://schemas.microsoft.com/office/powerpoint/2010/main" val="24286967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Podmínky poskytnutí Dotace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Podmínkou poskytnutí Dotace je, že Žadatel nepodal a nepodá Žádost na stejný Účel na tomto či jiném odboru Magistrátu HMP nebo v jiném programu vyhlašovaném HMP. </a:t>
            </a:r>
          </a:p>
          <a:p>
            <a:endParaRPr lang="cs-CZ" dirty="0"/>
          </a:p>
          <a:p>
            <a:r>
              <a:rPr lang="cs-CZ" dirty="0"/>
              <a:t>Účel může být spolufinancován z obecních a krajských rozpočtů, státního rozpočtu, z prostředků evropských fondů a z jiných zdrojů (tzv. vícezdrojové financování). Duplicitní úhrada stejných výdajů z různých veřejných i jiných zdrojů není dovolena.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42065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399" y="1344155"/>
            <a:ext cx="8683103" cy="4109938"/>
          </a:xfrm>
        </p:spPr>
        <p:txBody>
          <a:bodyPr/>
          <a:lstStyle/>
          <a:p>
            <a:endParaRPr lang="cs-CZ" sz="1800" dirty="0"/>
          </a:p>
          <a:p>
            <a:r>
              <a:rPr lang="cs-CZ" sz="1800" b="1" dirty="0"/>
              <a:t>Odbor KUC </a:t>
            </a:r>
            <a:r>
              <a:rPr lang="cs-CZ" sz="1800" dirty="0"/>
              <a:t>posoudí, zda Žádost splňuje </a:t>
            </a:r>
            <a:r>
              <a:rPr lang="cs-CZ" sz="1800" b="1" dirty="0"/>
              <a:t>formální náležitosti</a:t>
            </a:r>
            <a:r>
              <a:rPr lang="cs-CZ" sz="1800" dirty="0"/>
              <a:t>, pokud je Žadatel nesplní Odbor KUC navrhne neposkytnutí Dotace na základě takové Žádosti. </a:t>
            </a:r>
          </a:p>
          <a:p>
            <a:endParaRPr lang="cs-CZ" sz="1800" dirty="0"/>
          </a:p>
          <a:p>
            <a:r>
              <a:rPr lang="cs-CZ" sz="1800" b="1" dirty="0"/>
              <a:t>Ekonomičtí hodnotitelé </a:t>
            </a:r>
            <a:r>
              <a:rPr lang="cs-CZ" sz="1800" dirty="0"/>
              <a:t>vypracují </a:t>
            </a:r>
            <a:r>
              <a:rPr lang="cs-CZ" sz="1800" b="1" dirty="0"/>
              <a:t>ekonomický posudek </a:t>
            </a:r>
            <a:r>
              <a:rPr lang="cs-CZ" sz="1800" dirty="0"/>
              <a:t>každé Žádosti s požadovanou částkou </a:t>
            </a:r>
            <a:r>
              <a:rPr lang="cs-CZ" sz="1800" b="1" dirty="0"/>
              <a:t>nad 1.000.000 Kč </a:t>
            </a:r>
            <a:r>
              <a:rPr lang="cs-CZ" sz="1800" dirty="0"/>
              <a:t>(součet požadované částky všech Žádostí v případě podání více Žádostí jedním Žadatelem) a každé Žádosti o </a:t>
            </a:r>
            <a:r>
              <a:rPr lang="cs-CZ" sz="1800" b="1" dirty="0"/>
              <a:t>víceletou Dotaci</a:t>
            </a:r>
            <a:r>
              <a:rPr lang="cs-CZ" sz="1800" dirty="0"/>
              <a:t>.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Věcné hodnocení provádí ve dvou kolech </a:t>
            </a:r>
            <a:r>
              <a:rPr lang="cs-CZ" sz="1800" b="1" dirty="0"/>
              <a:t>dva členové Komise Rady HMP </a:t>
            </a:r>
            <a:r>
              <a:rPr lang="cs-CZ" sz="1800" dirty="0"/>
              <a:t>a </a:t>
            </a:r>
            <a:r>
              <a:rPr lang="cs-CZ" sz="1800" b="1" dirty="0"/>
              <a:t>tři expertní hodnotitelé </a:t>
            </a:r>
            <a:r>
              <a:rPr lang="cs-CZ" sz="1800" dirty="0"/>
              <a:t>(dále jen „hodnotitelé“). </a:t>
            </a:r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4935485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>
            <a:normAutofit/>
          </a:bodyPr>
          <a:lstStyle/>
          <a:p>
            <a:r>
              <a:rPr lang="cs-CZ" dirty="0"/>
              <a:t>1. a 2. kolo hodnocení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046205"/>
            <a:ext cx="8559535" cy="4663260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/>
              <a:t>- V aplikaci hodnocení bude u každé Žádosti spočítán průměr bodového hodnocení.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Tx/>
              <a:buChar char="-"/>
            </a:pPr>
            <a:r>
              <a:rPr lang="cs-CZ" sz="1800" b="1" dirty="0"/>
              <a:t>Minimální bodová hranice </a:t>
            </a:r>
            <a:r>
              <a:rPr lang="cs-CZ" sz="1800" dirty="0"/>
              <a:t>pro poskytnutí </a:t>
            </a:r>
            <a:r>
              <a:rPr lang="cs-CZ" sz="1800" b="1" dirty="0">
                <a:solidFill>
                  <a:srgbClr val="FF0000"/>
                </a:solidFill>
              </a:rPr>
              <a:t>jednoleté Dotace</a:t>
            </a:r>
            <a:r>
              <a:rPr lang="cs-CZ" sz="1800" b="1" dirty="0"/>
              <a:t> </a:t>
            </a:r>
            <a:r>
              <a:rPr lang="cs-CZ" sz="1800" dirty="0"/>
              <a:t>je </a:t>
            </a:r>
            <a:r>
              <a:rPr lang="cs-CZ" sz="1800" b="1" dirty="0">
                <a:solidFill>
                  <a:srgbClr val="FF0000"/>
                </a:solidFill>
              </a:rPr>
              <a:t>75 bodů </a:t>
            </a:r>
            <a:r>
              <a:rPr lang="cs-CZ" sz="1800" b="1" dirty="0"/>
              <a:t>v Opatření II., V., VI.</a:t>
            </a:r>
            <a:r>
              <a:rPr lang="cs-CZ" sz="1800" dirty="0"/>
              <a:t> a </a:t>
            </a:r>
            <a:r>
              <a:rPr lang="cs-CZ" sz="1800" b="1" dirty="0"/>
              <a:t>65 bodů v Opatření III. a IV. </a:t>
            </a:r>
            <a:r>
              <a:rPr lang="cs-CZ" sz="1800" dirty="0"/>
              <a:t>V případě, že Žádost o jednoletou Dotaci v </a:t>
            </a:r>
            <a:r>
              <a:rPr lang="cs-CZ" sz="1800" b="1" dirty="0"/>
              <a:t>Opatření II. získá </a:t>
            </a:r>
            <a:r>
              <a:rPr lang="cs-CZ" sz="1800" b="1" dirty="0">
                <a:solidFill>
                  <a:srgbClr val="FF0000"/>
                </a:solidFill>
              </a:rPr>
              <a:t>65 až 74 bodů</a:t>
            </a:r>
            <a:r>
              <a:rPr lang="cs-CZ" sz="1800" dirty="0"/>
              <a:t>, </a:t>
            </a:r>
            <a:r>
              <a:rPr lang="cs-CZ" sz="1800" b="1" dirty="0"/>
              <a:t>bude přeřazena do Opatření III. </a:t>
            </a:r>
            <a:r>
              <a:rPr lang="cs-CZ" sz="1800" dirty="0"/>
              <a:t>a podpora jí bude navržena v rámci tohoto Opatření. Žádost o jednoletou Dotaci, která obdrží </a:t>
            </a:r>
            <a:r>
              <a:rPr lang="cs-CZ" sz="1800" b="1" dirty="0">
                <a:solidFill>
                  <a:srgbClr val="FF0000"/>
                </a:solidFill>
              </a:rPr>
              <a:t>0 – 64 bodů </a:t>
            </a:r>
            <a:r>
              <a:rPr lang="cs-CZ" sz="1800" dirty="0"/>
              <a:t>bude navržena k </a:t>
            </a:r>
            <a:r>
              <a:rPr lang="cs-CZ" sz="1800" b="1" dirty="0"/>
              <a:t>neposkytnutí Dotace</a:t>
            </a:r>
            <a:r>
              <a:rPr lang="cs-CZ" sz="1800" dirty="0"/>
              <a:t>. </a:t>
            </a:r>
          </a:p>
          <a:p>
            <a:pPr>
              <a:buFontTx/>
              <a:buChar char="-"/>
            </a:pPr>
            <a:r>
              <a:rPr lang="cs-CZ" sz="1800" b="1" dirty="0"/>
              <a:t>Minimální bodová hranice </a:t>
            </a:r>
            <a:r>
              <a:rPr lang="cs-CZ" sz="1800" dirty="0"/>
              <a:t>pro poskytnutí </a:t>
            </a:r>
            <a:r>
              <a:rPr lang="cs-CZ" sz="1800" b="1" dirty="0">
                <a:solidFill>
                  <a:srgbClr val="FF0000"/>
                </a:solidFill>
              </a:rPr>
              <a:t>víceleté Dotace </a:t>
            </a:r>
            <a:r>
              <a:rPr lang="cs-CZ" sz="1800" b="1" dirty="0"/>
              <a:t>v Opatření I.</a:t>
            </a:r>
            <a:r>
              <a:rPr lang="cs-CZ" sz="1800" dirty="0"/>
              <a:t> je </a:t>
            </a:r>
            <a:r>
              <a:rPr lang="cs-CZ" sz="1800" b="1" dirty="0">
                <a:solidFill>
                  <a:srgbClr val="FF0000"/>
                </a:solidFill>
              </a:rPr>
              <a:t>75 bodů. </a:t>
            </a:r>
            <a:r>
              <a:rPr lang="cs-CZ" sz="1800" dirty="0"/>
              <a:t>Žádost o víceletou Dotaci, která obdrží </a:t>
            </a:r>
            <a:r>
              <a:rPr lang="cs-CZ" sz="1800" b="1" dirty="0">
                <a:solidFill>
                  <a:srgbClr val="FF0000"/>
                </a:solidFill>
              </a:rPr>
              <a:t>0 – 74 bodů </a:t>
            </a:r>
            <a:r>
              <a:rPr lang="cs-CZ" sz="1800" dirty="0"/>
              <a:t>bude navržena k </a:t>
            </a:r>
            <a:r>
              <a:rPr lang="cs-CZ" sz="1800" b="1" dirty="0"/>
              <a:t>neposkytnutí Dotace. </a:t>
            </a:r>
          </a:p>
          <a:p>
            <a:pPr>
              <a:buFontTx/>
              <a:buChar char="-"/>
            </a:pPr>
            <a:r>
              <a:rPr lang="cs-CZ" sz="1800" dirty="0"/>
              <a:t>V případě, že Žádost obdrží </a:t>
            </a:r>
            <a:r>
              <a:rPr lang="cs-CZ" sz="1800" b="1" dirty="0"/>
              <a:t>v jakémkoli kritériu </a:t>
            </a:r>
            <a:r>
              <a:rPr lang="cs-CZ" sz="1800" b="1" dirty="0">
                <a:solidFill>
                  <a:srgbClr val="FF0000"/>
                </a:solidFill>
              </a:rPr>
              <a:t>0 až 4 body</a:t>
            </a:r>
            <a:r>
              <a:rPr lang="cs-CZ" sz="1800" dirty="0"/>
              <a:t>, bude navržena k </a:t>
            </a:r>
            <a:r>
              <a:rPr lang="cs-CZ" sz="1800" b="1" dirty="0"/>
              <a:t>neposkytnutí Dotace</a:t>
            </a:r>
            <a:r>
              <a:rPr lang="cs-CZ" sz="1800" dirty="0"/>
              <a:t>. V případě, že Žádost obdrží </a:t>
            </a:r>
            <a:r>
              <a:rPr lang="cs-CZ" sz="1800" b="1" dirty="0"/>
              <a:t>v jakémkoli kritériu </a:t>
            </a:r>
            <a:r>
              <a:rPr lang="cs-CZ" sz="1800" b="1" dirty="0">
                <a:solidFill>
                  <a:srgbClr val="FF0000"/>
                </a:solidFill>
              </a:rPr>
              <a:t>5 až 10 bodů</a:t>
            </a:r>
            <a:r>
              <a:rPr lang="cs-CZ" sz="1800" dirty="0"/>
              <a:t>, může být Žádosti navržena a poskytnuta </a:t>
            </a:r>
            <a:r>
              <a:rPr lang="cs-CZ" sz="1800" b="1" dirty="0"/>
              <a:t>nižší Dotace</a:t>
            </a:r>
            <a:r>
              <a:rPr lang="cs-CZ" sz="1800" dirty="0"/>
              <a:t>, než by odpovídala jeho pořadí podle průměru přidělených bodů.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24656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>
            <a:normAutofit/>
          </a:bodyPr>
          <a:lstStyle/>
          <a:p>
            <a:r>
              <a:rPr lang="cs-CZ" dirty="0"/>
              <a:t>Body vs. navržená podpora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3064" y="1516183"/>
            <a:ext cx="8596605" cy="4109938"/>
          </a:xfrm>
        </p:spPr>
        <p:txBody>
          <a:bodyPr/>
          <a:lstStyle/>
          <a:p>
            <a:pPr>
              <a:buFontTx/>
              <a:buChar char="-"/>
            </a:pPr>
            <a:r>
              <a:rPr lang="cs-CZ" sz="1800" b="1" dirty="0"/>
              <a:t>O konečném návrhu výše Dotace rozhoduje Dotační komise ve 2. kole hodnocení</a:t>
            </a:r>
            <a:r>
              <a:rPr lang="cs-CZ" sz="1800" dirty="0"/>
              <a:t>, a to podle matematického návrhu Odboru KUC, celkové kvality a počtu Žádostí v jednotlivých Opatřeních, systematické podpoře Účelu a celkovém objemu peněžních prostředků s tím, že </a:t>
            </a:r>
            <a:r>
              <a:rPr lang="cs-CZ" sz="1800" b="1" dirty="0"/>
              <a:t>může snížit návrh výše Dotace v daném Opatření u všech Žádostí, které dosáhly 85 bodů a více až na 50 % z požadované částky,</a:t>
            </a:r>
            <a:r>
              <a:rPr lang="cs-CZ" sz="1800" dirty="0"/>
              <a:t> </a:t>
            </a:r>
            <a:r>
              <a:rPr lang="cs-CZ" sz="1800" b="1" dirty="0"/>
              <a:t>u všech Žádostí, které dosáhly 65 až 84 bodů až na 40 % z požadované částky</a:t>
            </a:r>
            <a:r>
              <a:rPr lang="cs-CZ" sz="1800" dirty="0"/>
              <a:t> až do vyčerpání alokace pro dané Opatření, </a:t>
            </a:r>
            <a:r>
              <a:rPr lang="cs-CZ" sz="1800" b="1" dirty="0"/>
              <a:t>nebo navrhnout neposkytnutí Dotace včetně odůvodnění</a:t>
            </a:r>
            <a:r>
              <a:rPr lang="cs-CZ" sz="1800" dirty="0"/>
              <a:t>.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Tx/>
              <a:buChar char="-"/>
            </a:pPr>
            <a:r>
              <a:rPr lang="cs-CZ" sz="1800" dirty="0"/>
              <a:t>Obě kola hodnocení jsou neveřejná.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b="1" dirty="0"/>
              <a:t>O poskytnutí nebo neposkytnutí Dotace se nepodávají žádné informace až do projednání ve Výboru Zastupitelstva HMP. </a:t>
            </a:r>
          </a:p>
          <a:p>
            <a:pPr>
              <a:buFontTx/>
              <a:buChar char="-"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16606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Formulář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393582"/>
            <a:ext cx="8373934" cy="4109938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Žádost musí být podána </a:t>
            </a:r>
            <a:r>
              <a:rPr lang="cs-CZ" b="1" dirty="0"/>
              <a:t>současně v elektronické a tištěné formě. </a:t>
            </a:r>
            <a:r>
              <a:rPr lang="cs-CZ" dirty="0"/>
              <a:t>Obě verze Žádosti musejí být identické, s výjimkou příloh. </a:t>
            </a:r>
          </a:p>
          <a:p>
            <a:endParaRPr lang="cs-CZ" dirty="0"/>
          </a:p>
          <a:p>
            <a:r>
              <a:rPr lang="cs-CZ" dirty="0"/>
              <a:t>Žádost musí být podána </a:t>
            </a:r>
            <a:r>
              <a:rPr lang="cs-CZ" b="1" dirty="0"/>
              <a:t>v elektronické formě </a:t>
            </a:r>
            <a:r>
              <a:rPr lang="cs-CZ" dirty="0"/>
              <a:t>prostřednictvím buď </a:t>
            </a:r>
            <a:r>
              <a:rPr lang="cs-CZ" b="1" dirty="0">
                <a:solidFill>
                  <a:srgbClr val="FF0000"/>
                </a:solidFill>
              </a:rPr>
              <a:t>Portálu finanční podpory hl. m. Prahy </a:t>
            </a:r>
            <a:r>
              <a:rPr lang="cs-CZ" dirty="0"/>
              <a:t>(použitím formuláře Softwaru602 </a:t>
            </a:r>
            <a:r>
              <a:rPr lang="cs-CZ" dirty="0" err="1"/>
              <a:t>Form</a:t>
            </a:r>
            <a:r>
              <a:rPr lang="cs-CZ" dirty="0"/>
              <a:t> Filler, </a:t>
            </a:r>
            <a:r>
              <a:rPr lang="cs-CZ" b="1" dirty="0"/>
              <a:t>max. 50 MB</a:t>
            </a:r>
            <a:r>
              <a:rPr lang="cs-CZ" dirty="0" smtClean="0"/>
              <a:t>). </a:t>
            </a:r>
            <a:endParaRPr lang="cs-CZ" dirty="0"/>
          </a:p>
          <a:p>
            <a:endParaRPr lang="cs-CZ" dirty="0"/>
          </a:p>
          <a:p>
            <a:r>
              <a:rPr lang="cs-CZ" dirty="0"/>
              <a:t>Za rovnocenný způsob k tištěné formě podání se považuje i odeslání žádosti prostřednictvím datové schránky se zaručeným elektronickým podpisem.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06356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Formulář žádosti</a:t>
            </a:r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xmlns="" id="{799EF51C-0630-40D1-B61B-4D624C20C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467723"/>
            <a:ext cx="8373934" cy="4109938"/>
          </a:xfrm>
        </p:spPr>
        <p:txBody>
          <a:bodyPr>
            <a:normAutofit/>
          </a:bodyPr>
          <a:lstStyle/>
          <a:p>
            <a:r>
              <a:rPr lang="cs-CZ" b="1" dirty="0"/>
              <a:t>Typy formulářů: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Program podpory v oblasti kultury a umění pro </a:t>
            </a:r>
            <a:r>
              <a:rPr lang="cs-CZ" dirty="0">
                <a:solidFill>
                  <a:srgbClr val="FF0000"/>
                </a:solidFill>
              </a:rPr>
              <a:t>jednoleté dotace</a:t>
            </a:r>
            <a:r>
              <a:rPr lang="cs-CZ" dirty="0">
                <a:solidFill>
                  <a:schemeClr val="tx1"/>
                </a:solidFill>
              </a:rPr>
              <a:t> na rok 2022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Program podpory v oblasti kultury a umění pro </a:t>
            </a:r>
            <a:r>
              <a:rPr lang="cs-CZ" dirty="0">
                <a:solidFill>
                  <a:srgbClr val="FF0000"/>
                </a:solidFill>
              </a:rPr>
              <a:t>víceleté dotace</a:t>
            </a:r>
            <a:r>
              <a:rPr lang="cs-CZ" dirty="0">
                <a:solidFill>
                  <a:schemeClr val="tx1"/>
                </a:solidFill>
              </a:rPr>
              <a:t> na léta 2023 – 2026</a:t>
            </a:r>
          </a:p>
          <a:p>
            <a:endParaRPr lang="cs-CZ" b="1" dirty="0"/>
          </a:p>
          <a:p>
            <a:r>
              <a:rPr lang="cs-CZ" b="1" dirty="0"/>
              <a:t>Varianty: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FF0000"/>
                </a:solidFill>
              </a:rPr>
              <a:t>online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err="1">
                <a:solidFill>
                  <a:srgbClr val="FF0000"/>
                </a:solidFill>
              </a:rPr>
              <a:t>offline</a:t>
            </a:r>
            <a:r>
              <a:rPr lang="cs-CZ" dirty="0">
                <a:solidFill>
                  <a:schemeClr val="tx1"/>
                </a:solidFill>
              </a:rPr>
              <a:t> (ZFO formuláře)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3700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9090876" cy="1248729"/>
          </a:xfrm>
        </p:spPr>
        <p:txBody>
          <a:bodyPr>
            <a:normAutofit/>
          </a:bodyPr>
          <a:lstStyle/>
          <a:p>
            <a:r>
              <a:rPr lang="cs-CZ" sz="4400" dirty="0"/>
              <a:t>Harmonogram Programu podpory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025459"/>
            <a:ext cx="8028319" cy="41099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cs-CZ" sz="1800" dirty="0"/>
              <a:t> </a:t>
            </a:r>
            <a:r>
              <a:rPr lang="cs-CZ" sz="1800" b="1" dirty="0"/>
              <a:t>7. 6. </a:t>
            </a:r>
            <a:r>
              <a:rPr lang="cs-CZ" sz="1800" dirty="0"/>
              <a:t>zveřejnění Programu podpory v oblasti kultury a umění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sz="1800" dirty="0"/>
              <a:t> </a:t>
            </a:r>
            <a:r>
              <a:rPr lang="cs-CZ" sz="1800" b="1" dirty="0"/>
              <a:t>2. 8. – 6. 9. do 18:00 hod. </a:t>
            </a:r>
            <a:r>
              <a:rPr lang="cs-CZ" sz="1800" dirty="0"/>
              <a:t>lhůta pro podání žádostí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sz="1800" dirty="0"/>
              <a:t> </a:t>
            </a:r>
            <a:r>
              <a:rPr lang="cs-CZ" sz="1800" b="1" dirty="0"/>
              <a:t>do 3. 9. </a:t>
            </a:r>
            <a:r>
              <a:rPr lang="cs-CZ" sz="1800" dirty="0"/>
              <a:t>možnost individuální konzultace pro žadatele o dotaci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sz="1800" dirty="0"/>
              <a:t> </a:t>
            </a:r>
            <a:r>
              <a:rPr lang="cs-CZ" sz="1800" b="1" dirty="0"/>
              <a:t>do 15. 12. </a:t>
            </a:r>
            <a:r>
              <a:rPr lang="cs-CZ" sz="1800" dirty="0"/>
              <a:t>projednání návrhu Dotační komise na udělení jednoletých a víceletých dotací na Výboru KUL ZHMP a jeho zveřejnění 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sz="1800" dirty="0"/>
              <a:t> </a:t>
            </a:r>
            <a:r>
              <a:rPr lang="cs-CZ" sz="1800" b="1" dirty="0"/>
              <a:t>do 31. 1. 2022 </a:t>
            </a:r>
            <a:r>
              <a:rPr lang="cs-CZ" sz="1800" dirty="0"/>
              <a:t>schválení návrhu na poskytnutí dotací Radou HMP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sz="1800" dirty="0"/>
              <a:t> </a:t>
            </a:r>
            <a:r>
              <a:rPr lang="cs-CZ" sz="1800" b="1" dirty="0"/>
              <a:t>do 1. 2. 2022 </a:t>
            </a:r>
            <a:r>
              <a:rPr lang="cs-CZ" sz="1800" dirty="0"/>
              <a:t>zveřejnění výsledků dotačního řízení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sz="1800" dirty="0"/>
              <a:t> </a:t>
            </a:r>
            <a:r>
              <a:rPr lang="cs-CZ" sz="1800" b="1" dirty="0"/>
              <a:t>od 1. 2. 2022 </a:t>
            </a:r>
            <a:r>
              <a:rPr lang="cs-CZ" sz="1800" dirty="0"/>
              <a:t>uzavírání veřejnoprávních smluv a finanční úhrada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sz="1800" dirty="0"/>
              <a:t> </a:t>
            </a:r>
            <a:r>
              <a:rPr lang="cs-CZ" sz="1800" b="1" dirty="0"/>
              <a:t>do 31. 3. 2022 </a:t>
            </a:r>
            <a:r>
              <a:rPr lang="cs-CZ" sz="1800" dirty="0"/>
              <a:t>schválení návrhu na poskytnutí dotací Zastupitelstvem HMP</a:t>
            </a:r>
          </a:p>
        </p:txBody>
      </p:sp>
    </p:spTree>
    <p:extLst>
      <p:ext uri="{BB962C8B-B14F-4D97-AF65-F5344CB8AC3E}">
        <p14:creationId xmlns:p14="http://schemas.microsoft.com/office/powerpoint/2010/main" val="35752187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328670"/>
            <a:ext cx="8769600" cy="1248729"/>
          </a:xfrm>
        </p:spPr>
        <p:txBody>
          <a:bodyPr>
            <a:noAutofit/>
          </a:bodyPr>
          <a:lstStyle/>
          <a:p>
            <a:r>
              <a:rPr lang="cs-CZ" sz="4400" dirty="0"/>
              <a:t>Výběr Opatření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346886"/>
            <a:ext cx="8373934" cy="4601477"/>
          </a:xfrm>
        </p:spPr>
        <p:txBody>
          <a:bodyPr/>
          <a:lstStyle/>
          <a:p>
            <a:r>
              <a:rPr lang="cs-CZ" dirty="0"/>
              <a:t>Žadatel vybere jedno ze sedmi možných Opatření.</a:t>
            </a:r>
          </a:p>
          <a:p>
            <a:r>
              <a:rPr lang="cs-CZ" dirty="0"/>
              <a:t>Nelze žádat v jedné žádosti o více Opatření najednou. </a:t>
            </a:r>
          </a:p>
          <a:p>
            <a:r>
              <a:rPr lang="cs-CZ" dirty="0"/>
              <a:t>Žadatel musí pro každé Opatření vyplnit samostatnou žádost (až 4 žádosti v Opatření I. až VI.). </a:t>
            </a:r>
          </a:p>
          <a:p>
            <a:r>
              <a:rPr lang="cs-CZ" dirty="0"/>
              <a:t>Pro zahraniční spolupráci může podat libovolný počet žádostí. </a:t>
            </a:r>
          </a:p>
          <a:p>
            <a:r>
              <a:rPr lang="cs-CZ" dirty="0"/>
              <a:t>V  Opatření VII. – pouze 1 žádost, nelze podat v Opatření I. až VI.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DABF6712-3299-4934-AEE1-BDE5B87C6C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65" t="11564" r="2118" b="66803"/>
          <a:stretch/>
        </p:blipFill>
        <p:spPr>
          <a:xfrm>
            <a:off x="99759" y="4160108"/>
            <a:ext cx="8923215" cy="121160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5" name="Šipka: dolů 9">
            <a:extLst>
              <a:ext uri="{FF2B5EF4-FFF2-40B4-BE49-F238E27FC236}">
                <a16:creationId xmlns:a16="http://schemas.microsoft.com/office/drawing/2014/main" xmlns="" id="{6653FD14-AB81-406E-846F-08DC8647DED2}"/>
              </a:ext>
            </a:extLst>
          </p:cNvPr>
          <p:cNvSpPr/>
          <p:nvPr/>
        </p:nvSpPr>
        <p:spPr>
          <a:xfrm rot="3700939">
            <a:off x="3153418" y="4213090"/>
            <a:ext cx="486904" cy="91406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869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728CD19-1522-468A-ADF3-D66AEC29C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/>
              <a:t>Výběr zařazení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B7A28D7D-A6D0-42DE-B9A4-CF80D06FD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400432"/>
            <a:ext cx="8373934" cy="4547931"/>
          </a:xfrm>
        </p:spPr>
        <p:txBody>
          <a:bodyPr/>
          <a:lstStyle/>
          <a:p>
            <a:endParaRPr lang="cs-CZ" dirty="0"/>
          </a:p>
          <a:p>
            <a:pPr>
              <a:lnSpc>
                <a:spcPct val="100000"/>
              </a:lnSpc>
            </a:pPr>
            <a:r>
              <a:rPr lang="cs-CZ" dirty="0"/>
              <a:t>V rámci Opatření I. až V. žadatel vybere jedno konkrétní zařazení Projektu.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6FBBCCE0-AAB6-4D8A-91E5-E13CB946C7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85" t="28571" r="26479" b="53878"/>
          <a:stretch/>
        </p:blipFill>
        <p:spPr>
          <a:xfrm>
            <a:off x="98854" y="3761402"/>
            <a:ext cx="8765059" cy="140167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6" name="Šipka: dolů 5">
            <a:extLst>
              <a:ext uri="{FF2B5EF4-FFF2-40B4-BE49-F238E27FC236}">
                <a16:creationId xmlns:a16="http://schemas.microsoft.com/office/drawing/2014/main" xmlns="" id="{74331261-6328-44B6-947A-858B500582D9}"/>
              </a:ext>
            </a:extLst>
          </p:cNvPr>
          <p:cNvSpPr/>
          <p:nvPr/>
        </p:nvSpPr>
        <p:spPr>
          <a:xfrm rot="3700939">
            <a:off x="3392104" y="3705981"/>
            <a:ext cx="477479" cy="101053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8106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A4757D8-A4CC-4383-85A1-52915208C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Výběr oboru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86FFA38-9F23-4578-A0BA-DC132D5CD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360998"/>
            <a:ext cx="8373934" cy="4109938"/>
          </a:xfrm>
        </p:spPr>
        <p:txBody>
          <a:bodyPr>
            <a:normAutofit/>
          </a:bodyPr>
          <a:lstStyle/>
          <a:p>
            <a:r>
              <a:rPr lang="cs-CZ" dirty="0"/>
              <a:t>Lze vybrat pouze 1 obor: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A. divadlo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B. hudba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C. tanec, nonverbální umění a nový cirkus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D. vizuální umění a rezidenční pobyty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E. literatura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F. audiovize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G. mezioborové projekty</a:t>
            </a:r>
          </a:p>
          <a:p>
            <a:endParaRPr lang="cs-CZ" sz="2400" dirty="0"/>
          </a:p>
          <a:p>
            <a:endParaRPr lang="cs-CZ" sz="2400" dirty="0"/>
          </a:p>
        </p:txBody>
      </p:sp>
      <p:pic>
        <p:nvPicPr>
          <p:cNvPr id="4" name="Zástupný obsah 4">
            <a:extLst>
              <a:ext uri="{FF2B5EF4-FFF2-40B4-BE49-F238E27FC236}">
                <a16:creationId xmlns:a16="http://schemas.microsoft.com/office/drawing/2014/main" xmlns="" id="{E290CB3A-D532-4202-9115-658B5C2E55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07" t="28378" r="26606" b="47177"/>
          <a:stretch/>
        </p:blipFill>
        <p:spPr>
          <a:xfrm>
            <a:off x="691246" y="4757352"/>
            <a:ext cx="7307695" cy="164224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5" name="Šipka: dolů 4">
            <a:extLst>
              <a:ext uri="{FF2B5EF4-FFF2-40B4-BE49-F238E27FC236}">
                <a16:creationId xmlns:a16="http://schemas.microsoft.com/office/drawing/2014/main" xmlns="" id="{CD8530EE-8743-4C02-9693-049AECF6F33F}"/>
              </a:ext>
            </a:extLst>
          </p:cNvPr>
          <p:cNvSpPr/>
          <p:nvPr/>
        </p:nvSpPr>
        <p:spPr>
          <a:xfrm rot="3700939">
            <a:off x="4057967" y="5125901"/>
            <a:ext cx="574251" cy="90514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6086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2978309-9851-45FA-B068-04A1FA975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Charakteristika Projektu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21C770CD-4E4A-4463-9B51-588BCE642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599528"/>
            <a:ext cx="8373934" cy="4109938"/>
          </a:xfrm>
        </p:spPr>
        <p:txBody>
          <a:bodyPr/>
          <a:lstStyle/>
          <a:p>
            <a:r>
              <a:rPr lang="cs-CZ" dirty="0"/>
              <a:t>Charakteristika Projektu – tato část žádosti bude publikována na webu a bude součástí usnesení RHMP a ZHMP!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DD100D5F-5B0D-4C80-B162-9E9FFF4EF2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92" t="17025" r="9335" b="28520"/>
          <a:stretch/>
        </p:blipFill>
        <p:spPr>
          <a:xfrm>
            <a:off x="473497" y="2636106"/>
            <a:ext cx="8175739" cy="318721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6" name="Šipka: dolů 5">
            <a:extLst>
              <a:ext uri="{FF2B5EF4-FFF2-40B4-BE49-F238E27FC236}">
                <a16:creationId xmlns:a16="http://schemas.microsoft.com/office/drawing/2014/main" xmlns="" id="{BA9D3679-D5B1-4783-8C09-D26379D92493}"/>
              </a:ext>
            </a:extLst>
          </p:cNvPr>
          <p:cNvSpPr/>
          <p:nvPr/>
        </p:nvSpPr>
        <p:spPr>
          <a:xfrm rot="3700939">
            <a:off x="4354696" y="2286972"/>
            <a:ext cx="589176" cy="105894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4798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34D650B-84CC-40A0-B486-CEF839AC3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Webové stránky Projektu</a:t>
            </a:r>
            <a:endParaRPr lang="cs-CZ" sz="1350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xmlns="" id="{7DFA3954-B40A-45B5-9E4D-E6BDC8920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647568"/>
            <a:ext cx="8373934" cy="4300795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- web Projektu je povinným údajem Žádosti </a:t>
            </a:r>
            <a:br>
              <a:rPr lang="cs-CZ" dirty="0"/>
            </a:br>
            <a:r>
              <a:rPr lang="cs-CZ" dirty="0"/>
              <a:t>- </a:t>
            </a:r>
            <a:r>
              <a:rPr lang="cs-CZ" sz="2100" dirty="0"/>
              <a:t>pouze pro Opatření IV. je vyplnění nepovinné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xmlns="" id="{81386CC0-6FE0-4A02-92BE-1C8672C520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04" t="12788" r="18417" b="57534"/>
          <a:stretch/>
        </p:blipFill>
        <p:spPr>
          <a:xfrm>
            <a:off x="1070687" y="3277620"/>
            <a:ext cx="6417129" cy="15264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Šipka: dolů 10">
            <a:extLst>
              <a:ext uri="{FF2B5EF4-FFF2-40B4-BE49-F238E27FC236}">
                <a16:creationId xmlns:a16="http://schemas.microsoft.com/office/drawing/2014/main" xmlns="" id="{B808DB12-86AA-40A7-9A83-C5733A973B19}"/>
              </a:ext>
            </a:extLst>
          </p:cNvPr>
          <p:cNvSpPr/>
          <p:nvPr/>
        </p:nvSpPr>
        <p:spPr>
          <a:xfrm rot="2544303">
            <a:off x="6657774" y="3833278"/>
            <a:ext cx="495222" cy="84418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rgbClr val="FF0000"/>
              </a:solidFill>
            </a:endParaRPr>
          </a:p>
        </p:txBody>
      </p:sp>
      <p:sp>
        <p:nvSpPr>
          <p:cNvPr id="12" name="Šipka: dolů 11">
            <a:extLst>
              <a:ext uri="{FF2B5EF4-FFF2-40B4-BE49-F238E27FC236}">
                <a16:creationId xmlns:a16="http://schemas.microsoft.com/office/drawing/2014/main" xmlns="" id="{308A9497-1583-47AB-8C2B-852EC4DF7023}"/>
              </a:ext>
            </a:extLst>
          </p:cNvPr>
          <p:cNvSpPr/>
          <p:nvPr/>
        </p:nvSpPr>
        <p:spPr>
          <a:xfrm rot="2544303">
            <a:off x="2651827" y="2661345"/>
            <a:ext cx="586124" cy="93445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1913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4483911-6CC6-4054-9AE0-97C6360C5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AFF37F20-AF81-4C13-85DE-F0993E9AC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Formulář nabídne v závislosti na výběru Opatření a zařazení Projektu jednu ze tří variant rozpočtu:</a:t>
            </a:r>
          </a:p>
          <a:p>
            <a:endParaRPr lang="cs-CZ" dirty="0"/>
          </a:p>
          <a:p>
            <a:pPr marL="469800" lvl="1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A/ PROVOZNÍ PODPORA</a:t>
            </a:r>
          </a:p>
          <a:p>
            <a:pPr marL="469800" lvl="1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B/ PROVOZNÍ PODPORA PRO VYDÁVÁNÍ HUDBY A LITERATURY</a:t>
            </a:r>
          </a:p>
          <a:p>
            <a:pPr marL="469800" lvl="1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C/ INVESTIČNÍ PODPORA</a:t>
            </a:r>
          </a:p>
        </p:txBody>
      </p:sp>
    </p:spTree>
    <p:extLst>
      <p:ext uri="{BB962C8B-B14F-4D97-AF65-F5344CB8AC3E}">
        <p14:creationId xmlns:p14="http://schemas.microsoft.com/office/powerpoint/2010/main" val="32974232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230B9BA-4638-4342-B446-A0B328141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684" y="415166"/>
            <a:ext cx="8373934" cy="1248729"/>
          </a:xfrm>
        </p:spPr>
        <p:txBody>
          <a:bodyPr>
            <a:normAutofit fontScale="90000"/>
          </a:bodyPr>
          <a:lstStyle/>
          <a:p>
            <a:r>
              <a:rPr lang="cs-CZ" dirty="0"/>
              <a:t>Rozpočet Projektu - Provozní podpora 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xmlns="" id="{03A828A8-56E9-4626-B8A3-476D0E876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684" y="2007186"/>
            <a:ext cx="3968559" cy="3412733"/>
          </a:xfrm>
        </p:spPr>
        <p:txBody>
          <a:bodyPr/>
          <a:lstStyle/>
          <a:p>
            <a:pPr>
              <a:buFontTx/>
              <a:buChar char="-"/>
            </a:pPr>
            <a:r>
              <a:rPr lang="cs-CZ" sz="1600" dirty="0"/>
              <a:t>Do tabulky rozpočtu žadatel </a:t>
            </a:r>
            <a:br>
              <a:rPr lang="cs-CZ" sz="1600" dirty="0"/>
            </a:br>
            <a:r>
              <a:rPr lang="cs-CZ" sz="1600" dirty="0"/>
              <a:t>vyplní veškeré plánované způsobilé náklady projektu a v dalším sloupci tabulky uvede, které způsobilé náklady Projektu požaduje po HMP.</a:t>
            </a:r>
          </a:p>
          <a:p>
            <a:pPr marL="0" indent="0">
              <a:buNone/>
            </a:pPr>
            <a:endParaRPr lang="cs-CZ" sz="1600" dirty="0"/>
          </a:p>
          <a:p>
            <a:pPr>
              <a:buFontTx/>
              <a:buChar char="-"/>
            </a:pPr>
            <a:r>
              <a:rPr lang="cs-CZ" sz="1600" dirty="0"/>
              <a:t>Žlutá pole jsou editovatelná, symbolem „+“ lze přidat další položky rozpočtu.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xmlns="" id="{F2871793-A293-4226-9EA9-48CDC5876E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09" t="22177" r="48189" b="8570"/>
          <a:stretch/>
        </p:blipFill>
        <p:spPr>
          <a:xfrm>
            <a:off x="4625651" y="1857959"/>
            <a:ext cx="3666930" cy="35619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14245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B7C70A9-D75E-4A0B-BA74-667B00DEB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280" y="332024"/>
            <a:ext cx="8432541" cy="994172"/>
          </a:xfrm>
        </p:spPr>
        <p:txBody>
          <a:bodyPr>
            <a:normAutofit fontScale="90000"/>
          </a:bodyPr>
          <a:lstStyle/>
          <a:p>
            <a:r>
              <a:rPr lang="cs-CZ" dirty="0"/>
              <a:t>Rozpočet Projektu - Provozní podpora pro vydávání hudby a literatury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xmlns="" id="{77D07328-5F57-4BC6-9DF7-169B06FC1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280" y="2448700"/>
            <a:ext cx="3413888" cy="3263504"/>
          </a:xfrm>
        </p:spPr>
        <p:txBody>
          <a:bodyPr/>
          <a:lstStyle/>
          <a:p>
            <a:r>
              <a:rPr lang="cs-CZ" sz="1800" dirty="0"/>
              <a:t>Lze editovat každý způsobilý náklad Projektu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Nezpůsobilé náklady Projektu se do formuláře neuvádí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Limit požadované částky po HMP je nastaven v závislosti na výběru Opatření a režimu poskytnutí dotace</a:t>
            </a:r>
          </a:p>
          <a:p>
            <a:pPr marL="0" indent="0">
              <a:buNone/>
            </a:pPr>
            <a:endParaRPr lang="cs-CZ" sz="1800" dirty="0"/>
          </a:p>
          <a:p>
            <a:endParaRPr lang="cs-CZ" sz="1800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xmlns="" id="{509D78D1-2B4C-4CDD-98FF-943D47FAEA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21" t="26621" r="48342" b="27347"/>
          <a:stretch/>
        </p:blipFill>
        <p:spPr>
          <a:xfrm>
            <a:off x="3932853" y="2508523"/>
            <a:ext cx="4866968" cy="32036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22183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F572183-FFAD-430C-890F-D0F97231D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Rozpočet Projektu – investiční podpora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6C4D4FE9-701C-4A8A-9C3F-79D711E23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839285"/>
            <a:ext cx="8444892" cy="1111755"/>
          </a:xfrm>
        </p:spPr>
        <p:txBody>
          <a:bodyPr/>
          <a:lstStyle/>
          <a:p>
            <a:r>
              <a:rPr lang="cs-CZ" dirty="0"/>
              <a:t>Poskytnutá dotace nesmí přesáhnout výši rozdílu mezi způsobilými náklady a provozním ziskem z investice.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883F1857-0408-452A-BD00-D0C5FDDF25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21" t="26620" r="48801" b="44218"/>
          <a:stretch/>
        </p:blipFill>
        <p:spPr>
          <a:xfrm>
            <a:off x="1619290" y="3250290"/>
            <a:ext cx="5031083" cy="21227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46887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F165698-11A6-4C78-B300-CDEB7A6F2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Rozpočet Projektu - výnosy</a:t>
            </a:r>
            <a:br>
              <a:rPr lang="cs-CZ" dirty="0"/>
            </a:br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xmlns="" id="{7A64E952-5DFE-4189-8C7E-C95D72AEF1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966" t="58586" r="48709" b="13083"/>
          <a:stretch/>
        </p:blipFill>
        <p:spPr>
          <a:xfrm>
            <a:off x="440719" y="2426593"/>
            <a:ext cx="8241296" cy="33398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Zástupný obsah 2">
            <a:extLst>
              <a:ext uri="{FF2B5EF4-FFF2-40B4-BE49-F238E27FC236}">
                <a16:creationId xmlns:a16="http://schemas.microsoft.com/office/drawing/2014/main" xmlns="" id="{42E366E8-69AE-4B01-9893-2C75FDFE86D9}"/>
              </a:ext>
            </a:extLst>
          </p:cNvPr>
          <p:cNvSpPr txBox="1">
            <a:spLocks/>
          </p:cNvSpPr>
          <p:nvPr/>
        </p:nvSpPr>
        <p:spPr>
          <a:xfrm>
            <a:off x="374400" y="1540329"/>
            <a:ext cx="7764584" cy="39883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16000" indent="-216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lang="cs-CZ" sz="23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cs-CZ" sz="2300" kern="1200" smtClean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2pPr>
            <a:lvl3pPr marL="11430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cs-CZ" sz="2300" kern="1200" smtClean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3pPr>
            <a:lvl4pPr marL="16002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cs-CZ" sz="2300" kern="1200" smtClean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4pPr>
            <a:lvl5pPr marL="20574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en-US" sz="2300" kern="1200" dirty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dirty="0"/>
              <a:t>- </a:t>
            </a:r>
            <a:r>
              <a:rPr lang="cs-CZ" sz="2400" dirty="0"/>
              <a:t>Lze editovat poslední kategorii výnosů</a:t>
            </a:r>
          </a:p>
        </p:txBody>
      </p:sp>
    </p:spTree>
    <p:extLst>
      <p:ext uri="{BB962C8B-B14F-4D97-AF65-F5344CB8AC3E}">
        <p14:creationId xmlns:p14="http://schemas.microsoft.com/office/powerpoint/2010/main" val="3497554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Návaznosti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Koncepce kulturní politiky hl. m. Prahy 2017 – 2021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b="1" dirty="0"/>
              <a:t>Strategický plán hl. m. Prahy</a:t>
            </a:r>
          </a:p>
          <a:p>
            <a:endParaRPr lang="cs-CZ" b="1" dirty="0"/>
          </a:p>
          <a:p>
            <a:r>
              <a:rPr lang="cs-CZ" b="1" dirty="0"/>
              <a:t>Zásady pro poskytování dotací hlavním městem Prahou </a:t>
            </a:r>
            <a:r>
              <a:rPr lang="cs-CZ" dirty="0"/>
              <a:t>(schváleno usnesením RHMP v srpnu 2020)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Dotační systém hlavního města Prahy v oblasti kultury a umění na léta 2022 – 2027</a:t>
            </a:r>
            <a:r>
              <a:rPr lang="cs-CZ" dirty="0"/>
              <a:t> (schváleno Výborem pro kulturu ZHMP a Radou HMP v březnu 2021)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855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>
            <a:normAutofit/>
          </a:bodyPr>
          <a:lstStyle/>
          <a:p>
            <a:r>
              <a:rPr lang="cs-CZ" dirty="0"/>
              <a:t>Odůvodnění žádosti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40</a:t>
            </a:fld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577910" y="3319331"/>
            <a:ext cx="2483712" cy="64633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Pro hodnocení přibyl 4. parametr – kvalita zpracování žádosti a srozumitelnost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577910" y="5159727"/>
            <a:ext cx="2483712" cy="64633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Pro hodnocení přibyl 4. parametr – srozumitelnost a transparentnost rozpočtu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00" y="1243913"/>
            <a:ext cx="6128035" cy="55152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12193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41</a:t>
            </a:fld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359361" y="1020978"/>
            <a:ext cx="2467382" cy="64633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Pro hodnocení přibyl 4. parametr – odpovídající naplnění výkonových ukazatelů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359361" y="5145491"/>
            <a:ext cx="2467382" cy="64633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Pro hodnocení přibyl 4. parametr – reálnost a proveditelnost projektu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91" y="1020978"/>
            <a:ext cx="5719108" cy="165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91" y="2676303"/>
            <a:ext cx="5719108" cy="40065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374400" y="266374"/>
            <a:ext cx="8373934" cy="75460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/>
              <a:t>Odůvodnění žádosti</a:t>
            </a:r>
          </a:p>
        </p:txBody>
      </p:sp>
    </p:spTree>
    <p:extLst>
      <p:ext uri="{BB962C8B-B14F-4D97-AF65-F5344CB8AC3E}">
        <p14:creationId xmlns:p14="http://schemas.microsoft.com/office/powerpoint/2010/main" val="27100428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563EF74-1D9D-40D6-BA4E-C7055EA88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Opatření VII.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2E366E8-69AE-4B01-9893-2C75FDFE8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433196"/>
            <a:ext cx="4617730" cy="3263504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/>
              <a:t>-  Velmi stručný formulář</a:t>
            </a:r>
          </a:p>
          <a:p>
            <a:pPr>
              <a:buFontTx/>
              <a:buChar char="-"/>
            </a:pPr>
            <a:r>
              <a:rPr lang="cs-CZ" sz="1800" dirty="0"/>
              <a:t>Žádost musí splnit formální náležitosti</a:t>
            </a:r>
          </a:p>
          <a:p>
            <a:pPr>
              <a:buFontTx/>
              <a:buChar char="-"/>
            </a:pPr>
            <a:r>
              <a:rPr lang="cs-CZ" sz="1800" dirty="0"/>
              <a:t>Projekt nepodléhá věcnému hodnocení   Dotační komise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6EE37E68-4DCC-46CE-82D4-70F736EE08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21" t="12517" r="48877" b="7756"/>
          <a:stretch/>
        </p:blipFill>
        <p:spPr>
          <a:xfrm>
            <a:off x="4992130" y="1433196"/>
            <a:ext cx="3547966" cy="41008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30230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Formulář pro víceletou dotaci na léta 2023 – 2026</a:t>
            </a:r>
            <a:br>
              <a:rPr lang="cs-CZ" dirty="0"/>
            </a:b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724" t="17319" r="28169" b="36127"/>
          <a:stretch/>
        </p:blipFill>
        <p:spPr>
          <a:xfrm>
            <a:off x="3821072" y="2183220"/>
            <a:ext cx="4998356" cy="32635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Obdélník 6"/>
          <p:cNvSpPr/>
          <p:nvPr/>
        </p:nvSpPr>
        <p:spPr>
          <a:xfrm>
            <a:off x="321215" y="2183220"/>
            <a:ext cx="3127804" cy="3824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lnSpc>
                <a:spcPct val="90000"/>
              </a:lnSpc>
              <a:spcBef>
                <a:spcPts val="750"/>
              </a:spcBef>
              <a:buFontTx/>
              <a:buChar char="-"/>
            </a:pPr>
            <a:r>
              <a:rPr lang="cs-CZ" dirty="0">
                <a:solidFill>
                  <a:prstClr val="black"/>
                </a:solidFill>
              </a:rPr>
              <a:t>O víceletou dotaci lze žádat v rámci Opatření I. </a:t>
            </a:r>
            <a:br>
              <a:rPr lang="cs-CZ" dirty="0">
                <a:solidFill>
                  <a:prstClr val="black"/>
                </a:solidFill>
              </a:rPr>
            </a:br>
            <a:r>
              <a:rPr lang="cs-CZ" dirty="0">
                <a:solidFill>
                  <a:prstClr val="black"/>
                </a:solidFill>
              </a:rPr>
              <a:t>a je poskytována s ročním předstihem.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FontTx/>
              <a:buChar char="-"/>
            </a:pPr>
            <a:endParaRPr lang="cs-CZ" dirty="0">
              <a:solidFill>
                <a:prstClr val="black"/>
              </a:solidFill>
            </a:endParaRP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FontTx/>
              <a:buChar char="-"/>
            </a:pPr>
            <a:r>
              <a:rPr lang="cs-CZ" dirty="0">
                <a:solidFill>
                  <a:prstClr val="black"/>
                </a:solidFill>
              </a:rPr>
              <a:t>Pouze na toto konkrétní zařazení Projektu. 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FontTx/>
              <a:buChar char="-"/>
            </a:pPr>
            <a:r>
              <a:rPr lang="cs-CZ" dirty="0">
                <a:solidFill>
                  <a:prstClr val="black"/>
                </a:solidFill>
              </a:rPr>
              <a:t>Možnost vybrat ze 4 zařazení.</a:t>
            </a:r>
            <a:br>
              <a:rPr lang="cs-CZ" dirty="0">
                <a:solidFill>
                  <a:prstClr val="black"/>
                </a:solidFill>
              </a:rPr>
            </a:br>
            <a:r>
              <a:rPr lang="cs-CZ" sz="900" dirty="0">
                <a:solidFill>
                  <a:prstClr val="black"/>
                </a:solidFill>
              </a:rPr>
              <a:t>(rozbalená nabídka – modrá část formuláře vpravo)</a:t>
            </a:r>
          </a:p>
          <a:p>
            <a:pPr>
              <a:lnSpc>
                <a:spcPct val="90000"/>
              </a:lnSpc>
              <a:spcBef>
                <a:spcPts val="750"/>
              </a:spcBef>
            </a:pPr>
            <a:endParaRPr lang="cs-CZ" dirty="0">
              <a:solidFill>
                <a:prstClr val="black"/>
              </a:solidFill>
            </a:endParaRP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FontTx/>
              <a:buChar char="-"/>
            </a:pPr>
            <a:endParaRPr lang="cs-CZ" dirty="0">
              <a:solidFill>
                <a:prstClr val="black"/>
              </a:solidFill>
            </a:endParaRP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FontTx/>
              <a:buChar char="-"/>
            </a:pPr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3" name="Šipka: dolů 2">
            <a:extLst>
              <a:ext uri="{FF2B5EF4-FFF2-40B4-BE49-F238E27FC236}">
                <a16:creationId xmlns:a16="http://schemas.microsoft.com/office/drawing/2014/main" xmlns="" id="{5FF96D37-76C2-4FEB-B8E4-3FACD0A20932}"/>
              </a:ext>
            </a:extLst>
          </p:cNvPr>
          <p:cNvSpPr/>
          <p:nvPr/>
        </p:nvSpPr>
        <p:spPr>
          <a:xfrm rot="14054280">
            <a:off x="3155435" y="3341568"/>
            <a:ext cx="587166" cy="10816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13173573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2300" y="216403"/>
            <a:ext cx="8343332" cy="4081913"/>
          </a:xfrm>
        </p:spPr>
        <p:txBody>
          <a:bodyPr>
            <a:normAutofit/>
          </a:bodyPr>
          <a:lstStyle/>
          <a:p>
            <a:r>
              <a:rPr lang="cs-CZ" dirty="0"/>
              <a:t>Rozpočet víceleté dotace</a:t>
            </a:r>
            <a:br>
              <a:rPr lang="cs-CZ" dirty="0"/>
            </a:br>
            <a:endParaRPr lang="cs-CZ" sz="27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494" t="17465" r="28631" b="7851"/>
          <a:stretch/>
        </p:blipFill>
        <p:spPr>
          <a:xfrm>
            <a:off x="4273466" y="1118802"/>
            <a:ext cx="4527377" cy="47697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Obdélník 4"/>
          <p:cNvSpPr/>
          <p:nvPr/>
        </p:nvSpPr>
        <p:spPr>
          <a:xfrm>
            <a:off x="163522" y="1118802"/>
            <a:ext cx="4109944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lnSpc>
                <a:spcPct val="90000"/>
              </a:lnSpc>
              <a:spcBef>
                <a:spcPts val="750"/>
              </a:spcBef>
              <a:buFontTx/>
              <a:buChar char="-"/>
            </a:pPr>
            <a:r>
              <a:rPr lang="cs-CZ" sz="2800" dirty="0"/>
              <a:t>Pro každý rok se rozbalí 2 sloupce, žadatel uvádí plánované způsobilé náklady Projektu pro každý rok trvání víceleté dotace zvlášť</a:t>
            </a:r>
            <a:r>
              <a:rPr lang="cs-CZ" sz="2800" dirty="0">
                <a:solidFill>
                  <a:prstClr val="black"/>
                </a:solidFill>
              </a:rPr>
              <a:t>).</a:t>
            </a:r>
          </a:p>
          <a:p>
            <a:pPr>
              <a:lnSpc>
                <a:spcPct val="90000"/>
              </a:lnSpc>
              <a:spcBef>
                <a:spcPts val="750"/>
              </a:spcBef>
            </a:pPr>
            <a:endParaRPr lang="cs-CZ" dirty="0">
              <a:solidFill>
                <a:prstClr val="black"/>
              </a:solidFill>
            </a:endParaRP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FontTx/>
              <a:buChar char="-"/>
            </a:pPr>
            <a:endParaRPr lang="cs-CZ" dirty="0">
              <a:solidFill>
                <a:prstClr val="black"/>
              </a:solidFill>
            </a:endParaRP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FontTx/>
              <a:buChar char="-"/>
            </a:pPr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3978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947" y="275124"/>
            <a:ext cx="8176477" cy="1248729"/>
          </a:xfrm>
        </p:spPr>
        <p:txBody>
          <a:bodyPr>
            <a:normAutofit/>
          </a:bodyPr>
          <a:lstStyle/>
          <a:p>
            <a:r>
              <a:rPr lang="cs-CZ" sz="4000" dirty="0"/>
              <a:t>Portál finanční podpory - registrace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0259" y="1021751"/>
            <a:ext cx="8563655" cy="4109938"/>
          </a:xfrm>
        </p:spPr>
        <p:txBody>
          <a:bodyPr/>
          <a:lstStyle/>
          <a:p>
            <a:r>
              <a:rPr lang="cs-CZ" dirty="0"/>
              <a:t>Přístup na Portál finanční podpory MHMP - </a:t>
            </a:r>
            <a:r>
              <a:rPr lang="cs-CZ" u="sng" dirty="0">
                <a:hlinkClick r:id="rId2"/>
              </a:rPr>
              <a:t>granty.praha.eu</a:t>
            </a:r>
            <a:endParaRPr lang="cs-CZ" u="sng" dirty="0"/>
          </a:p>
          <a:p>
            <a:r>
              <a:rPr lang="cs-CZ" dirty="0"/>
              <a:t>Pro technické dotazy lze využít Hot-line Portálu finanční podpory: </a:t>
            </a:r>
            <a:r>
              <a:rPr lang="cs-CZ" dirty="0">
                <a:hlinkClick r:id="rId3"/>
              </a:rPr>
              <a:t>hot-line_granty@asd-software.cz</a:t>
            </a:r>
            <a:r>
              <a:rPr lang="cs-CZ" dirty="0"/>
              <a:t>, tel.: 583 300 722     v pracovní dny v čase od 7 do 17hod.</a:t>
            </a:r>
          </a:p>
          <a:p>
            <a:endParaRPr lang="cs-CZ" dirty="0"/>
          </a:p>
          <a:p>
            <a:endParaRPr lang="cs-CZ" dirty="0"/>
          </a:p>
        </p:txBody>
      </p:sp>
      <p:grpSp>
        <p:nvGrpSpPr>
          <p:cNvPr id="4" name="Skupina 3"/>
          <p:cNvGrpSpPr/>
          <p:nvPr/>
        </p:nvGrpSpPr>
        <p:grpSpPr>
          <a:xfrm>
            <a:off x="1010696" y="2627870"/>
            <a:ext cx="6764978" cy="4057994"/>
            <a:chOff x="1078832" y="1135998"/>
            <a:chExt cx="9793705" cy="5525152"/>
          </a:xfrm>
        </p:grpSpPr>
        <p:pic>
          <p:nvPicPr>
            <p:cNvPr id="5" name="Obrázek 4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078832" y="1135998"/>
              <a:ext cx="9793705" cy="552515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6" name="Obdélník 5"/>
            <p:cNvSpPr/>
            <p:nvPr/>
          </p:nvSpPr>
          <p:spPr>
            <a:xfrm>
              <a:off x="1309034" y="2242686"/>
              <a:ext cx="972152" cy="22138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42274426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2628" y="2378697"/>
            <a:ext cx="6516226" cy="41759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Portál finanční podpory - registrace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374400" y="1204109"/>
            <a:ext cx="8373934" cy="41099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16000" indent="-216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lang="cs-CZ" sz="23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cs-CZ" sz="2300" kern="1200" smtClean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2pPr>
            <a:lvl3pPr marL="11430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cs-CZ" sz="2300" kern="1200" smtClean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3pPr>
            <a:lvl4pPr marL="16002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cs-CZ" sz="2300" kern="1200" smtClean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4pPr>
            <a:lvl5pPr marL="20574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en-US" sz="2300" kern="1200" dirty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cs-CZ" sz="1600" dirty="0"/>
              <a:t>Tlačítkem Získat ověřovací kód bude na uvedenou e-mailovou adresu zaslán ověřovací kód nutný pro dokončení registrace. Po zadání ověřovacího kódu a nastavení přihlašovacího hesla může být provedeno Dokončení registrace a následně se lze přihlásit.</a:t>
            </a:r>
          </a:p>
        </p:txBody>
      </p:sp>
    </p:spTree>
    <p:extLst>
      <p:ext uri="{BB962C8B-B14F-4D97-AF65-F5344CB8AC3E}">
        <p14:creationId xmlns:p14="http://schemas.microsoft.com/office/powerpoint/2010/main" val="38186186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1" y="1273391"/>
            <a:ext cx="8373934" cy="1091176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Registrovaný uživatel provede Přihlášení zadáním aktuálně platného </a:t>
            </a:r>
            <a:r>
              <a:rPr lang="cs-CZ" sz="1500" b="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Přihlašovacího e-mailu a Hesla</a:t>
            </a: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V případě zapomenutého hesla lze volbou Zapomenuté heslo získat dočasné heslo pro možnost přihlásit se a nastavit si nové heslo.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cs-CZ" sz="1500" b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9" name="Skupina 8"/>
          <p:cNvGrpSpPr/>
          <p:nvPr/>
        </p:nvGrpSpPr>
        <p:grpSpPr>
          <a:xfrm>
            <a:off x="1059147" y="2242034"/>
            <a:ext cx="7004440" cy="4208362"/>
            <a:chOff x="1530417" y="1454901"/>
            <a:chExt cx="9054597" cy="522277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0417" y="1454901"/>
              <a:ext cx="9054597" cy="522277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8" name="Obrázek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67739" y="3442391"/>
              <a:ext cx="4300036" cy="178382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7" name="Nadpis 1"/>
          <p:cNvSpPr txBox="1">
            <a:spLocks/>
          </p:cNvSpPr>
          <p:nvPr/>
        </p:nvSpPr>
        <p:spPr>
          <a:xfrm>
            <a:off x="374400" y="291600"/>
            <a:ext cx="8373934" cy="124872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4000" dirty="0"/>
              <a:t>Portál finanční podpory - přihlášení</a:t>
            </a:r>
          </a:p>
        </p:txBody>
      </p:sp>
    </p:spTree>
    <p:extLst>
      <p:ext uri="{BB962C8B-B14F-4D97-AF65-F5344CB8AC3E}">
        <p14:creationId xmlns:p14="http://schemas.microsoft.com/office/powerpoint/2010/main" val="16226959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1345076"/>
            <a:ext cx="8678305" cy="1091176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Uživateli se po přihlášení zpřístupní nové položky menu Moji žadatelé a Moje formuláře. Uživatel založí nový profil žadatele v části Moji žadatelé. Pro založení profilu žadatele slouží tlačítko Přidat.</a:t>
            </a:r>
          </a:p>
        </p:txBody>
      </p:sp>
      <p:pic>
        <p:nvPicPr>
          <p:cNvPr id="7" name="Obrázek 6"/>
          <p:cNvPicPr/>
          <p:nvPr/>
        </p:nvPicPr>
        <p:blipFill>
          <a:blip r:embed="rId2"/>
          <a:stretch>
            <a:fillRect/>
          </a:stretch>
        </p:blipFill>
        <p:spPr>
          <a:xfrm>
            <a:off x="278595" y="2240999"/>
            <a:ext cx="8565543" cy="29958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Nadpis 1"/>
          <p:cNvSpPr txBox="1">
            <a:spLocks/>
          </p:cNvSpPr>
          <p:nvPr/>
        </p:nvSpPr>
        <p:spPr>
          <a:xfrm>
            <a:off x="374400" y="291600"/>
            <a:ext cx="8469738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3300" dirty="0"/>
              <a:t>Portál finanční podpory – vytvoření žadatele</a:t>
            </a:r>
          </a:p>
        </p:txBody>
      </p:sp>
    </p:spTree>
    <p:extLst>
      <p:ext uri="{BB962C8B-B14F-4D97-AF65-F5344CB8AC3E}">
        <p14:creationId xmlns:p14="http://schemas.microsoft.com/office/powerpoint/2010/main" val="9293612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1105665"/>
            <a:ext cx="8678305" cy="1371599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Uživatel vybere právní formu a následně vyplní základní údaje o subjektu.  Po vyplnění IČO lze údaje o subjektu načíst z ARES (volba Načíst údaje z ARES). Touto volbou se naplnění či aktualizují údaje o subjektu v rozsahu právní forma, obchodní název a adresa sídla. 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Uložení profilu žadatele se dokončí tlačítkem Uložit/Uložit a zpět.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 plnění adres žadatele lze využit načtení údajů z RÚIAN.</a:t>
            </a:r>
          </a:p>
        </p:txBody>
      </p:sp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279649" y="3127643"/>
            <a:ext cx="8564489" cy="25338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374400" y="291600"/>
            <a:ext cx="8469738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3300" dirty="0"/>
              <a:t>Portál finanční podpory – vyplnění údajů</a:t>
            </a:r>
          </a:p>
        </p:txBody>
      </p:sp>
    </p:spTree>
    <p:extLst>
      <p:ext uri="{BB962C8B-B14F-4D97-AF65-F5344CB8AC3E}">
        <p14:creationId xmlns:p14="http://schemas.microsoft.com/office/powerpoint/2010/main" val="1977322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tvorby a projednání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399" y="1838425"/>
            <a:ext cx="8596605" cy="4109938"/>
          </a:xfrm>
        </p:spPr>
        <p:txBody>
          <a:bodyPr/>
          <a:lstStyle/>
          <a:p>
            <a:r>
              <a:rPr lang="cs-CZ" dirty="0"/>
              <a:t>září 2020 – projednání návrhů na úpravy s Dotační komisí</a:t>
            </a:r>
          </a:p>
          <a:p>
            <a:r>
              <a:rPr lang="cs-CZ" dirty="0"/>
              <a:t>říjen – listopad 2020 – konzultace s expertkou Zorou </a:t>
            </a:r>
            <a:r>
              <a:rPr lang="cs-CZ" dirty="0" err="1"/>
              <a:t>Jaurovou</a:t>
            </a:r>
            <a:endParaRPr lang="cs-CZ" dirty="0"/>
          </a:p>
          <a:p>
            <a:r>
              <a:rPr lang="cs-CZ" dirty="0"/>
              <a:t>prosinec 2020 – online debata s odbornou veřejností</a:t>
            </a:r>
          </a:p>
          <a:p>
            <a:r>
              <a:rPr lang="cs-CZ" dirty="0"/>
              <a:t>leden 2021 – vypořádání připomínek odborné veřejnosti</a:t>
            </a:r>
          </a:p>
          <a:p>
            <a:r>
              <a:rPr lang="cs-CZ" dirty="0"/>
              <a:t>leden – březen 2021 – interní projednání s Odborem legislativy MHMP</a:t>
            </a:r>
          </a:p>
          <a:p>
            <a:r>
              <a:rPr lang="cs-CZ" dirty="0"/>
              <a:t>březen 2021 – jednání Dotační komise</a:t>
            </a:r>
          </a:p>
          <a:p>
            <a:r>
              <a:rPr lang="cs-CZ" dirty="0"/>
              <a:t>březen 2021 – jednání s ITI a druhá online debata s odbornou veřejností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46233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402995" y="2394886"/>
            <a:ext cx="8404255" cy="21399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Obrázek 4"/>
          <p:cNvPicPr/>
          <p:nvPr/>
        </p:nvPicPr>
        <p:blipFill>
          <a:blip r:embed="rId3"/>
          <a:stretch>
            <a:fillRect/>
          </a:stretch>
        </p:blipFill>
        <p:spPr>
          <a:xfrm>
            <a:off x="886477" y="3394502"/>
            <a:ext cx="6626431" cy="228071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265971" y="1023287"/>
            <a:ext cx="8678305" cy="1371599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Uživatel nastaví preferované oblasti (volbou Vybrat), ze kterých se mu budou nabízet formuláře žádosti o dotaci/vyúčtování. 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Upozornění: po nastavení preferovaných oblastí </a:t>
            </a:r>
            <a:r>
              <a:rPr lang="cs-CZ" sz="1500" b="0" i="1" u="sng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 nutné změny Uložit.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70254" y="260454"/>
            <a:ext cx="8469738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800" dirty="0"/>
              <a:t>Portál finanční podpory – nastavení oblasti dotace</a:t>
            </a:r>
          </a:p>
        </p:txBody>
      </p:sp>
    </p:spTree>
    <p:extLst>
      <p:ext uri="{BB962C8B-B14F-4D97-AF65-F5344CB8AC3E}">
        <p14:creationId xmlns:p14="http://schemas.microsoft.com/office/powerpoint/2010/main" val="35381973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709265" y="2432836"/>
            <a:ext cx="7800007" cy="34412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74400" y="1184107"/>
            <a:ext cx="8678305" cy="1371599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 záložce Formuláře ke stažení jsou pro žadatele z oblasti Kultura nabízeny varianty: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cs-CZ" sz="15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offline</a:t>
            </a:r>
            <a:r>
              <a:rPr lang="cs-CZ" sz="15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formuláře (ZFO) </a:t>
            </a: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 vyplnění v aplikaci Filler pro Windows 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cs-CZ" sz="15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online formuláře </a:t>
            </a: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 vyplnění v internetovém prohlížeči</a:t>
            </a:r>
            <a:endParaRPr lang="cs-CZ" sz="1500" b="0" i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74400" y="291600"/>
            <a:ext cx="8469738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3300" dirty="0"/>
              <a:t>Portál finanční podpory – přehled formulářů</a:t>
            </a:r>
          </a:p>
        </p:txBody>
      </p:sp>
    </p:spTree>
    <p:extLst>
      <p:ext uri="{BB962C8B-B14F-4D97-AF65-F5344CB8AC3E}">
        <p14:creationId xmlns:p14="http://schemas.microsoft.com/office/powerpoint/2010/main" val="6901769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65969" y="1030505"/>
            <a:ext cx="8678305" cy="1371599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Kliknutím na odkaz Stáhnout dojde ke stažení ZFO souboru formuláře, který je naplněn údaji o žadateli. Tento formulář lze vyplňovat prostřednictvím aplikace </a:t>
            </a:r>
            <a:r>
              <a:rPr lang="cs-CZ" sz="1500" b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FormFiller</a:t>
            </a: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bez nutnosti připojení k internetu. </a:t>
            </a:r>
            <a:r>
              <a:rPr lang="cs-CZ" sz="1500" b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Offline</a:t>
            </a: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formulář je uložen v PC uživatele.</a:t>
            </a:r>
            <a:r>
              <a:rPr lang="cs-CZ" sz="150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cs-CZ" sz="150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endParaRPr lang="cs-CZ" sz="1500" i="1" dirty="0">
              <a:solidFill>
                <a:schemeClr val="accent5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Skupina 1"/>
          <p:cNvGrpSpPr/>
          <p:nvPr/>
        </p:nvGrpSpPr>
        <p:grpSpPr>
          <a:xfrm>
            <a:off x="265969" y="2022990"/>
            <a:ext cx="8678305" cy="3569324"/>
            <a:chOff x="354625" y="1905801"/>
            <a:chExt cx="11571073" cy="4759098"/>
          </a:xfrm>
        </p:grpSpPr>
        <p:pic>
          <p:nvPicPr>
            <p:cNvPr id="6" name="Obrázek 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354625" y="1905801"/>
              <a:ext cx="8808626" cy="429074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7" name="Obrázek 6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6562195" y="4440157"/>
              <a:ext cx="5363503" cy="222474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8" name="Nadpis 1"/>
          <p:cNvSpPr txBox="1">
            <a:spLocks/>
          </p:cNvSpPr>
          <p:nvPr/>
        </p:nvSpPr>
        <p:spPr>
          <a:xfrm>
            <a:off x="374400" y="291600"/>
            <a:ext cx="8469738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3300" dirty="0"/>
              <a:t>Portál finanční podpory – vyplnění </a:t>
            </a:r>
            <a:r>
              <a:rPr lang="cs-CZ" sz="3300" dirty="0" err="1"/>
              <a:t>offline</a:t>
            </a:r>
            <a:endParaRPr lang="cs-CZ" sz="3300" dirty="0"/>
          </a:p>
        </p:txBody>
      </p:sp>
    </p:spTree>
    <p:extLst>
      <p:ext uri="{BB962C8B-B14F-4D97-AF65-F5344CB8AC3E}">
        <p14:creationId xmlns:p14="http://schemas.microsoft.com/office/powerpoint/2010/main" val="34363307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65968" y="1030505"/>
            <a:ext cx="8678305" cy="1371599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Kliknutím na odkaz Otevřít dojde k otevření formuláře v nové záložce webového prohlížeče. Formulář je </a:t>
            </a:r>
            <a:r>
              <a:rPr lang="cs-CZ" sz="1500" b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přednaplněn</a:t>
            </a: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údaji o žadateli. Tento formulář lze vyplňovat pouze v prostředí internetu.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Volba Uložit na portál uloží rozpracovaný formulář do profilu žadatele (viz záložka Rozpracované a podané formuláře).</a:t>
            </a:r>
            <a:r>
              <a:rPr lang="cs-CZ" sz="150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cs-CZ" sz="150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endParaRPr lang="cs-CZ" sz="1500" i="1" dirty="0">
              <a:solidFill>
                <a:schemeClr val="accent5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Obrázek 7"/>
          <p:cNvPicPr/>
          <p:nvPr/>
        </p:nvPicPr>
        <p:blipFill>
          <a:blip r:embed="rId2"/>
          <a:stretch>
            <a:fillRect/>
          </a:stretch>
        </p:blipFill>
        <p:spPr>
          <a:xfrm>
            <a:off x="309290" y="2106320"/>
            <a:ext cx="8591660" cy="23988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Obrázek 8"/>
          <p:cNvPicPr/>
          <p:nvPr/>
        </p:nvPicPr>
        <p:blipFill>
          <a:blip r:embed="rId3"/>
          <a:stretch>
            <a:fillRect/>
          </a:stretch>
        </p:blipFill>
        <p:spPr>
          <a:xfrm>
            <a:off x="533612" y="3208013"/>
            <a:ext cx="4320540" cy="21255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374400" y="291600"/>
            <a:ext cx="8469738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3300" dirty="0"/>
              <a:t>Portál finanční podpory – vyplnění online</a:t>
            </a:r>
          </a:p>
        </p:txBody>
      </p:sp>
    </p:spTree>
    <p:extLst>
      <p:ext uri="{BB962C8B-B14F-4D97-AF65-F5344CB8AC3E}">
        <p14:creationId xmlns:p14="http://schemas.microsoft.com/office/powerpoint/2010/main" val="13254021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74399" y="1350589"/>
            <a:ext cx="8678305" cy="1371599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Rozpracovaný formulář online žádosti lze editovat přes volbu Otevřít a provádět úpravy.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 seznamu se zobrazuje pouze poslední uložená verze rozpracovaného formuláře.</a:t>
            </a:r>
          </a:p>
        </p:txBody>
      </p:sp>
      <p:pic>
        <p:nvPicPr>
          <p:cNvPr id="6" name="Obrázek 5"/>
          <p:cNvPicPr/>
          <p:nvPr/>
        </p:nvPicPr>
        <p:blipFill>
          <a:blip r:embed="rId2"/>
          <a:stretch>
            <a:fillRect/>
          </a:stretch>
        </p:blipFill>
        <p:spPr>
          <a:xfrm>
            <a:off x="243921" y="2196159"/>
            <a:ext cx="8661068" cy="21729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Nadpis 1"/>
          <p:cNvSpPr txBox="1">
            <a:spLocks/>
          </p:cNvSpPr>
          <p:nvPr/>
        </p:nvSpPr>
        <p:spPr>
          <a:xfrm>
            <a:off x="374399" y="291600"/>
            <a:ext cx="9848757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800" dirty="0"/>
              <a:t>Portál finanční podpory – editace online formuláře</a:t>
            </a:r>
          </a:p>
        </p:txBody>
      </p:sp>
    </p:spTree>
    <p:extLst>
      <p:ext uri="{BB962C8B-B14F-4D97-AF65-F5344CB8AC3E}">
        <p14:creationId xmlns:p14="http://schemas.microsoft.com/office/powerpoint/2010/main" val="36962099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65968" y="1125250"/>
            <a:ext cx="8678305" cy="1371599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 závěru obou variant formulářů žádosti (</a:t>
            </a:r>
            <a:r>
              <a:rPr lang="cs-CZ" sz="1500" b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offline</a:t>
            </a: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/online) lze provést kontrolu vyplněných údajů volbou Provést kontrolu.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 podání finální verze formuláře žádosti slouží volba </a:t>
            </a:r>
            <a:r>
              <a:rPr lang="cs-CZ" sz="15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Odeslání elektronické žádosti </a:t>
            </a: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 MHMP.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 úspěšném odeslání žádosti se objeví záznam o tomto podání na záložce Rozpracované a podané formuláře s naplněným kódem a datem podání a stavem Podaný. </a:t>
            </a:r>
            <a:endParaRPr lang="cs-CZ" sz="1500" b="0" i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4705930" y="2787399"/>
            <a:ext cx="4118919" cy="17282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Obrázek 6"/>
          <p:cNvPicPr/>
          <p:nvPr/>
        </p:nvPicPr>
        <p:blipFill>
          <a:blip r:embed="rId3"/>
          <a:stretch>
            <a:fillRect/>
          </a:stretch>
        </p:blipFill>
        <p:spPr>
          <a:xfrm>
            <a:off x="265968" y="2787399"/>
            <a:ext cx="4166467" cy="17282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Obrázek 7"/>
          <p:cNvPicPr/>
          <p:nvPr/>
        </p:nvPicPr>
        <p:blipFill>
          <a:blip r:embed="rId4"/>
          <a:stretch>
            <a:fillRect/>
          </a:stretch>
        </p:blipFill>
        <p:spPr>
          <a:xfrm>
            <a:off x="2444850" y="4886064"/>
            <a:ext cx="4320540" cy="15268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143739" y="210335"/>
            <a:ext cx="9848757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3600" dirty="0"/>
              <a:t>Portál finanční podpory – podání formuláře</a:t>
            </a:r>
          </a:p>
        </p:txBody>
      </p:sp>
    </p:spTree>
    <p:extLst>
      <p:ext uri="{BB962C8B-B14F-4D97-AF65-F5344CB8AC3E}">
        <p14:creationId xmlns:p14="http://schemas.microsoft.com/office/powerpoint/2010/main" val="6369138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Doručení formuláře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540329"/>
            <a:ext cx="8373934" cy="4109938"/>
          </a:xfrm>
        </p:spPr>
        <p:txBody>
          <a:bodyPr/>
          <a:lstStyle/>
          <a:p>
            <a:pPr>
              <a:buFont typeface="Arial" panose="020B0604020202020204" pitchFamily="34" charset="0"/>
              <a:buChar char="–"/>
            </a:pPr>
            <a:r>
              <a:rPr lang="cs-CZ" sz="2400" b="1" dirty="0"/>
              <a:t>Písemnou formou </a:t>
            </a:r>
            <a:r>
              <a:rPr lang="cs-CZ" sz="2400" dirty="0"/>
              <a:t>a to vytištěním vygenerovaného PDF z online/</a:t>
            </a:r>
            <a:r>
              <a:rPr lang="cs-CZ" sz="2400" dirty="0" err="1"/>
              <a:t>offline</a:t>
            </a:r>
            <a:r>
              <a:rPr lang="cs-CZ" sz="2400" dirty="0"/>
              <a:t> formuláře, podepsáním a doručením či zasláním formuláře na podatelnu MHMP nebo </a:t>
            </a:r>
            <a:r>
              <a:rPr lang="cs-CZ" sz="2400" b="1" dirty="0"/>
              <a:t>Elektronickou formou, </a:t>
            </a:r>
            <a:r>
              <a:rPr lang="cs-CZ" sz="2400" dirty="0"/>
              <a:t>a to připojením elektronického podpisu k vygenerovanému PDF z online/</a:t>
            </a:r>
            <a:r>
              <a:rPr lang="cs-CZ" sz="2400" dirty="0" err="1"/>
              <a:t>offline</a:t>
            </a:r>
            <a:r>
              <a:rPr lang="cs-CZ" sz="2400" dirty="0"/>
              <a:t> formuláře a zaslání elektronicky podepsaného PDF na e-podatelnu MHMP nebo </a:t>
            </a:r>
            <a:r>
              <a:rPr lang="cs-CZ" sz="2400" b="1" dirty="0"/>
              <a:t>prostřednictvím datové schránky žadatele.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24024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000" dirty="0"/>
              <a:t>Děkujeme za pozornost.</a:t>
            </a:r>
          </a:p>
        </p:txBody>
      </p:sp>
    </p:spTree>
    <p:extLst>
      <p:ext uri="{BB962C8B-B14F-4D97-AF65-F5344CB8AC3E}">
        <p14:creationId xmlns:p14="http://schemas.microsoft.com/office/powerpoint/2010/main" val="2167437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Nejdůležitější změny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5739" y="1957676"/>
            <a:ext cx="8402595" cy="4109938"/>
          </a:xfrm>
        </p:spPr>
        <p:txBody>
          <a:bodyPr/>
          <a:lstStyle/>
          <a:p>
            <a:r>
              <a:rPr lang="cs-CZ" dirty="0"/>
              <a:t>Dotační podpora formou </a:t>
            </a:r>
            <a:r>
              <a:rPr lang="cs-CZ" b="1" dirty="0"/>
              <a:t>7 opatření</a:t>
            </a:r>
            <a:r>
              <a:rPr lang="cs-CZ" dirty="0"/>
              <a:t>, která definují konkrétní cíle a parametry podpory (při zachování jednotlivých oborů)</a:t>
            </a:r>
          </a:p>
          <a:p>
            <a:r>
              <a:rPr lang="cs-CZ" b="1" dirty="0"/>
              <a:t>1 opatření pro víceletou dotaci</a:t>
            </a:r>
            <a:r>
              <a:rPr lang="cs-CZ" dirty="0"/>
              <a:t>, </a:t>
            </a:r>
            <a:r>
              <a:rPr lang="cs-CZ" b="1" dirty="0"/>
              <a:t>6 opatření pro jednoletou dotaci</a:t>
            </a:r>
          </a:p>
          <a:p>
            <a:r>
              <a:rPr lang="cs-CZ" dirty="0"/>
              <a:t>Přibližná alokace financí pro jednotlivá opatření (v případě jednoletých dotací)</a:t>
            </a:r>
          </a:p>
          <a:p>
            <a:r>
              <a:rPr lang="cs-CZ" b="1" dirty="0"/>
              <a:t>Limit podaných žádostí </a:t>
            </a:r>
            <a:r>
              <a:rPr lang="cs-CZ" dirty="0"/>
              <a:t>(4 žádosti v Opatření I. - VI., libovolný počet žádostí na zahraniční spolupráci; v případě žádosti v Opatření VII. nemůže podat žádnou další Žádost v Programu.)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2195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7200" y="1772865"/>
            <a:ext cx="8769600" cy="4109938"/>
          </a:xfrm>
        </p:spPr>
        <p:txBody>
          <a:bodyPr/>
          <a:lstStyle/>
          <a:p>
            <a:r>
              <a:rPr lang="cs-CZ" b="1" dirty="0"/>
              <a:t>Upravená kritéria hodnocení</a:t>
            </a:r>
          </a:p>
          <a:p>
            <a:r>
              <a:rPr lang="cs-CZ" dirty="0"/>
              <a:t>Provázání bodového hodnocení a poměru návrhu dotace vůči žádané částce</a:t>
            </a:r>
          </a:p>
          <a:p>
            <a:r>
              <a:rPr lang="cs-CZ" dirty="0"/>
              <a:t>Z toho vyplývající </a:t>
            </a:r>
            <a:r>
              <a:rPr lang="cs-CZ" b="1" dirty="0"/>
              <a:t>preference vysoce hodnocených projektů </a:t>
            </a:r>
            <a:r>
              <a:rPr lang="cs-CZ" dirty="0"/>
              <a:t>– v 2. kole hodnocení nemusí stačit prostředky na všechny projekty, které do 2. kola postoupily</a:t>
            </a:r>
          </a:p>
          <a:p>
            <a:r>
              <a:rPr lang="cs-CZ" b="1" dirty="0"/>
              <a:t>Upravený formulář žádosti</a:t>
            </a:r>
            <a:r>
              <a:rPr lang="cs-CZ" dirty="0"/>
              <a:t> v souladu s kritérii a zároveň jeho </a:t>
            </a:r>
            <a:r>
              <a:rPr lang="cs-CZ" b="1" dirty="0"/>
              <a:t>provázání s formulářem hodnocení</a:t>
            </a:r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Nejdůležitější změny</a:t>
            </a:r>
          </a:p>
        </p:txBody>
      </p:sp>
    </p:spTree>
    <p:extLst>
      <p:ext uri="{BB962C8B-B14F-4D97-AF65-F5344CB8AC3E}">
        <p14:creationId xmlns:p14="http://schemas.microsoft.com/office/powerpoint/2010/main" val="2930040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56BE7EB-918A-425D-85BC-791FBE990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Účel Dotace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CEEB1625-B29F-426A-B073-D860808E3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297831"/>
            <a:ext cx="8373934" cy="4109938"/>
          </a:xfrm>
        </p:spPr>
        <p:txBody>
          <a:bodyPr/>
          <a:lstStyle/>
          <a:p>
            <a:pPr algn="l"/>
            <a:r>
              <a:rPr lang="pl-PL" sz="180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D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osažení Účelu jednoleté dotace od 1. 1. 2022 až do 31. 12. 2022,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víceleté dotace na dva až čtyři roky od 1. 1. 2023 až do 31. 12. 2026 </a:t>
            </a:r>
          </a:p>
          <a:p>
            <a:pPr algn="l"/>
            <a:r>
              <a:rPr lang="pl-PL" sz="180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Žádá se v rámci Opatření, ne oboru</a:t>
            </a:r>
            <a:endParaRPr lang="pl-PL" sz="1800" b="1" i="0" u="none" strike="noStrike" baseline="0" dirty="0">
              <a:solidFill>
                <a:srgbClr val="000000"/>
              </a:solidFill>
              <a:latin typeface="+mj-lt"/>
              <a:cs typeface="Calibri" panose="020F0502020204030204" pitchFamily="34" charset="0"/>
            </a:endParaRPr>
          </a:p>
          <a:p>
            <a:pPr algn="l"/>
            <a:r>
              <a:rPr lang="pl-PL" sz="180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Dotace v oborech:</a:t>
            </a:r>
            <a:endParaRPr lang="cs-CZ" sz="1800" b="0" i="0" u="none" strike="noStrike" baseline="0" dirty="0">
              <a:solidFill>
                <a:srgbClr val="000000"/>
              </a:solidFill>
              <a:latin typeface="+mj-lt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A. divadlo,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B. hudba (</a:t>
            </a:r>
            <a:r>
              <a:rPr lang="cs-CZ" sz="1800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prezentace hudby, vydávání hudby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C. tanec, nonverbální umění a nový cirkus,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D. vizuální umění a rezidenční pobyty (výstavní projekty, festivaly, přehlídky a soutěže, fotografie, nová média, účast na mezinárodních veletrzích výtvarného umění, neinvestiční/neprojektová/neaplikovaná architektura, cykly přednášek)</a:t>
            </a:r>
          </a:p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+mj-lt"/>
              <a:cs typeface="Calibri" panose="020F0502020204030204" pitchFamily="34" charset="0"/>
            </a:endParaRP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+mj-lt"/>
              <a:cs typeface="Calibri" panose="020F0502020204030204" pitchFamily="34" charset="0"/>
            </a:endParaRPr>
          </a:p>
          <a:p>
            <a:endParaRPr lang="cs-CZ" sz="1800" i="0" u="none" strike="noStrike" baseline="0" dirty="0">
              <a:solidFill>
                <a:srgbClr val="000000"/>
              </a:solidFill>
              <a:latin typeface="+mj-lt"/>
              <a:cs typeface="Calibri" panose="020F0502020204030204" pitchFamily="34" charset="0"/>
            </a:endParaRPr>
          </a:p>
          <a:p>
            <a:endParaRPr lang="cs-CZ" dirty="0">
              <a:latin typeface="+mj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917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FF64DE6F-809A-47A2-BF4B-7DE60D6F9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650" y="1006404"/>
            <a:ext cx="8261600" cy="4109938"/>
          </a:xfrm>
        </p:spPr>
        <p:txBody>
          <a:bodyPr/>
          <a:lstStyle/>
          <a:p>
            <a:pPr lvl="2" algn="just">
              <a:buFont typeface="Wingdings" panose="05000000000000000000" pitchFamily="2" charset="2"/>
              <a:buChar char="q"/>
            </a:pPr>
            <a:r>
              <a:rPr lang="cs-CZ" sz="1800" b="0" i="0" u="none" strike="noStrike" baseline="0" dirty="0">
                <a:solidFill>
                  <a:srgbClr val="000000"/>
                </a:solidFill>
              </a:rPr>
              <a:t>E. literatura (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prezentace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literatury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 </a:t>
            </a:r>
            <a:r>
              <a:rPr lang="cs-CZ" sz="1800" i="0" u="none" strike="noStrike" baseline="0" dirty="0">
                <a:solidFill>
                  <a:srgbClr val="000000"/>
                </a:solidFill>
              </a:rPr>
              <a:t> - 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festivaly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, 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přehlídky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, 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literární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pořady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, 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soutěže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apod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.</a:t>
            </a:r>
            <a:r>
              <a:rPr lang="cs-CZ" sz="1800" dirty="0">
                <a:solidFill>
                  <a:srgbClr val="000000"/>
                </a:solidFill>
              </a:rPr>
              <a:t>; </a:t>
            </a:r>
            <a:r>
              <a:rPr lang="cs-CZ" sz="1800" i="0" u="none" strike="noStrike" baseline="0" dirty="0">
                <a:solidFill>
                  <a:srgbClr val="000000"/>
                </a:solidFill>
              </a:rPr>
              <a:t>vydání hotového autorského díla </a:t>
            </a:r>
            <a:r>
              <a:rPr lang="cs-CZ" sz="1800" b="0" i="0" u="none" strike="noStrike" baseline="0" dirty="0">
                <a:solidFill>
                  <a:srgbClr val="000000"/>
                </a:solidFill>
              </a:rPr>
              <a:t>s obsahovou vazbou k Praze/</a:t>
            </a:r>
            <a:r>
              <a:rPr lang="cs-CZ" sz="1800" b="0" i="0" u="none" strike="noStrike" baseline="0" dirty="0" err="1">
                <a:solidFill>
                  <a:srgbClr val="000000"/>
                </a:solidFill>
              </a:rPr>
              <a:t>pragensie</a:t>
            </a:r>
            <a:r>
              <a:rPr lang="cs-CZ" sz="1800" b="0" i="0" u="none" strike="noStrike" baseline="0" dirty="0">
                <a:solidFill>
                  <a:srgbClr val="000000"/>
                </a:solidFill>
              </a:rPr>
              <a:t>, příp. další k vydání připravené publikace tematicky zaměřené na pražskou kulturu a umění, odborné i vědeckopopularizační a kulturně poznávací publikace znamenající původní a fundovaný přínos k poznání historie, kultury, urbanistického a architektonického vývoje Prahy),</a:t>
            </a: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cs-CZ" sz="1800" b="0" i="0" u="none" strike="noStrike" baseline="0" dirty="0">
                <a:solidFill>
                  <a:srgbClr val="000000"/>
                </a:solidFill>
              </a:rPr>
              <a:t>F. audiovize, </a:t>
            </a: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cs-CZ" sz="1800" b="0" i="0" u="none" strike="noStrike" baseline="0" dirty="0">
                <a:solidFill>
                  <a:srgbClr val="000000"/>
                </a:solidFill>
              </a:rPr>
              <a:t>G. mezioborové projekty – nejednoznačně zařaditelné kulturní projekty (víceoborové projekty a festivaly, kulturně-sociální projekty a festivaly, kreativně společenské projekty, móda, designová tvorba a její prezentace, intermediální projekty, cykly přednášek) a další. </a:t>
            </a:r>
            <a:endParaRPr lang="cs-CZ" sz="1800" dirty="0">
              <a:solidFill>
                <a:srgbClr val="000000"/>
              </a:solidFill>
            </a:endParaRPr>
          </a:p>
          <a:p>
            <a:pPr marL="325800" lvl="1" indent="0" algn="just">
              <a:buNone/>
            </a:pPr>
            <a:r>
              <a:rPr lang="cs-CZ" sz="1800" dirty="0">
                <a:solidFill>
                  <a:srgbClr val="000000"/>
                </a:solidFill>
              </a:rPr>
              <a:t>Dotace </a:t>
            </a:r>
            <a:r>
              <a:rPr lang="cs-CZ" sz="1800" b="1" dirty="0">
                <a:solidFill>
                  <a:srgbClr val="000000"/>
                </a:solidFill>
              </a:rPr>
              <a:t>není určena na realizaci filmu</a:t>
            </a:r>
            <a:r>
              <a:rPr lang="cs-CZ" sz="1800" dirty="0">
                <a:solidFill>
                  <a:srgbClr val="000000"/>
                </a:solidFill>
              </a:rPr>
              <a:t>; dále ani na </a:t>
            </a:r>
            <a:r>
              <a:rPr lang="cs-CZ" sz="1800" b="1" dirty="0">
                <a:solidFill>
                  <a:srgbClr val="000000"/>
                </a:solidFill>
              </a:rPr>
              <a:t>vydávání novin a časopisů </a:t>
            </a:r>
            <a:r>
              <a:rPr lang="cs-CZ" sz="1800" dirty="0">
                <a:solidFill>
                  <a:srgbClr val="000000"/>
                </a:solidFill>
              </a:rPr>
              <a:t>v tištěné ani digitální podobě; ani </a:t>
            </a:r>
            <a:r>
              <a:rPr lang="pl-PL" sz="1800" dirty="0">
                <a:solidFill>
                  <a:srgbClr val="000000"/>
                </a:solidFill>
              </a:rPr>
              <a:t>na </a:t>
            </a:r>
            <a:r>
              <a:rPr lang="pl-PL" sz="1800" b="1" dirty="0">
                <a:solidFill>
                  <a:srgbClr val="000000"/>
                </a:solidFill>
              </a:rPr>
              <a:t>realizaci Účelu mimo území hl. m. Prahy</a:t>
            </a:r>
            <a:r>
              <a:rPr lang="pl-PL" sz="1800" dirty="0">
                <a:solidFill>
                  <a:srgbClr val="000000"/>
                </a:solidFill>
              </a:rPr>
              <a:t>, s výjimkou zahraniční prezentace.</a:t>
            </a:r>
            <a:endParaRPr lang="cs-CZ" sz="1800" b="0" i="0" u="none" strike="noStrike" baseline="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xmlns="" id="{50B36B44-36DB-4036-97A0-B2B013F17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50" y="292100"/>
            <a:ext cx="8374063" cy="1247775"/>
          </a:xfrm>
        </p:spPr>
        <p:txBody>
          <a:bodyPr/>
          <a:lstStyle/>
          <a:p>
            <a:r>
              <a:rPr lang="cs-CZ" dirty="0"/>
              <a:t>Účel Dotace</a:t>
            </a:r>
          </a:p>
        </p:txBody>
      </p:sp>
    </p:spTree>
    <p:extLst>
      <p:ext uri="{BB962C8B-B14F-4D97-AF65-F5344CB8AC3E}">
        <p14:creationId xmlns:p14="http://schemas.microsoft.com/office/powerpoint/2010/main" val="2030919503"/>
      </p:ext>
    </p:extLst>
  </p:cSld>
  <p:clrMapOvr>
    <a:masterClrMapping/>
  </p:clrMapOvr>
</p:sld>
</file>

<file path=ppt/theme/theme1.xml><?xml version="1.0" encoding="utf-8"?>
<a:theme xmlns:a="http://schemas.openxmlformats.org/drawingml/2006/main" name="Tmava">
  <a:themeElements>
    <a:clrScheme name="PrahaPPT_pos">
      <a:dk1>
        <a:srgbClr val="000000"/>
      </a:dk1>
      <a:lt1>
        <a:srgbClr val="FFFFFF"/>
      </a:lt1>
      <a:dk2>
        <a:srgbClr val="001871"/>
      </a:dk2>
      <a:lt2>
        <a:srgbClr val="FFFFFF"/>
      </a:lt2>
      <a:accent1>
        <a:srgbClr val="C81428"/>
      </a:accent1>
      <a:accent2>
        <a:srgbClr val="EF9600"/>
      </a:accent2>
      <a:accent3>
        <a:srgbClr val="6A2C3E"/>
      </a:accent3>
      <a:accent4>
        <a:srgbClr val="00B140"/>
      </a:accent4>
      <a:accent5>
        <a:srgbClr val="0057B8"/>
      </a:accent5>
      <a:accent6>
        <a:srgbClr val="C83737"/>
      </a:accent6>
      <a:hlink>
        <a:srgbClr val="0096FF"/>
      </a:hlink>
      <a:folHlink>
        <a:srgbClr val="75787B"/>
      </a:folHlink>
    </a:clrScheme>
    <a:fontScheme name="Nordic_negati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39A0D0D7-44C4-46E2-BE30-9C1B800E9981}" vid="{E474D25C-F3B5-4610-9821-BDCFF3B5703C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Tmava</Template>
  <TotalTime>1096</TotalTime>
  <Words>3564</Words>
  <Application>Microsoft Office PowerPoint</Application>
  <PresentationFormat>Předvádění na obrazovce (4:3)</PresentationFormat>
  <Paragraphs>347</Paragraphs>
  <Slides>57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57</vt:i4>
      </vt:variant>
    </vt:vector>
  </HeadingPairs>
  <TitlesOfParts>
    <vt:vector size="66" baseType="lpstr">
      <vt:lpstr>Arial</vt:lpstr>
      <vt:lpstr>Calibri</vt:lpstr>
      <vt:lpstr>Georgia</vt:lpstr>
      <vt:lpstr>Times New Roman</vt:lpstr>
      <vt:lpstr>TimesNewRomanPS-BoldMT</vt:lpstr>
      <vt:lpstr>TimesNewRomanPSMT</vt:lpstr>
      <vt:lpstr>Verdana</vt:lpstr>
      <vt:lpstr>Wingdings</vt:lpstr>
      <vt:lpstr>Tmava</vt:lpstr>
      <vt:lpstr>Program podpory v oblasti kultury a umění hl. m. Prahy</vt:lpstr>
      <vt:lpstr>Program prezentace</vt:lpstr>
      <vt:lpstr>Harmonogram Programu podpory</vt:lpstr>
      <vt:lpstr>Návaznosti</vt:lpstr>
      <vt:lpstr>Proces tvorby a projednání</vt:lpstr>
      <vt:lpstr>Nejdůležitější změny</vt:lpstr>
      <vt:lpstr>Nejdůležitější změny</vt:lpstr>
      <vt:lpstr>Účel Dotace</vt:lpstr>
      <vt:lpstr>Účel Dotace</vt:lpstr>
      <vt:lpstr>Způsobilý Žadatel</vt:lpstr>
      <vt:lpstr>Způsobilý Žadatel</vt:lpstr>
      <vt:lpstr>Opatření I. / nad 500.000 Kč</vt:lpstr>
      <vt:lpstr>Opatření II. / nad 500.000 Kč</vt:lpstr>
      <vt:lpstr>Opatření III. / 100.000-500.000 Kč</vt:lpstr>
      <vt:lpstr>Opatření IV. / 30.000-100.000 Kč</vt:lpstr>
      <vt:lpstr>Opatření V. / 200.000-1.000.000 Kč</vt:lpstr>
      <vt:lpstr>Opatření VI. / 100.000-2.000.000 Kč</vt:lpstr>
      <vt:lpstr>Opatření VII. / 200.000-1.500.000 Kč</vt:lpstr>
      <vt:lpstr>Limit počtu podaných žádostí</vt:lpstr>
      <vt:lpstr>Aplikace Blokové výjimky EU</vt:lpstr>
      <vt:lpstr>Objem peněžních prostředků</vt:lpstr>
      <vt:lpstr>Nezpůsobilé náklady</vt:lpstr>
      <vt:lpstr>Nezpůsobilé náklady</vt:lpstr>
      <vt:lpstr>Podmínky poskytnutí Dotace</vt:lpstr>
      <vt:lpstr>Proces hodnocení</vt:lpstr>
      <vt:lpstr>1. a 2. kolo hodnocení</vt:lpstr>
      <vt:lpstr>Body vs. navržená podpora</vt:lpstr>
      <vt:lpstr>Formulář žádosti</vt:lpstr>
      <vt:lpstr>Formulář žádosti</vt:lpstr>
      <vt:lpstr>Výběr Opatření</vt:lpstr>
      <vt:lpstr>Výběr zařazení Projektu</vt:lpstr>
      <vt:lpstr>Výběr oboru </vt:lpstr>
      <vt:lpstr>Charakteristika Projektu </vt:lpstr>
      <vt:lpstr>Webové stránky Projektu</vt:lpstr>
      <vt:lpstr>Rozpočet Projektu</vt:lpstr>
      <vt:lpstr>Rozpočet Projektu - Provozní podpora </vt:lpstr>
      <vt:lpstr>Rozpočet Projektu - Provozní podpora pro vydávání hudby a literatury</vt:lpstr>
      <vt:lpstr>Rozpočet Projektu – investiční podpora</vt:lpstr>
      <vt:lpstr>Rozpočet Projektu - výnosy </vt:lpstr>
      <vt:lpstr>Odůvodnění žádosti</vt:lpstr>
      <vt:lpstr>Prezentace aplikace PowerPoint</vt:lpstr>
      <vt:lpstr>Opatření VII.</vt:lpstr>
      <vt:lpstr>Formulář pro víceletou dotaci na léta 2023 – 2026 </vt:lpstr>
      <vt:lpstr>Rozpočet víceleté dotace </vt:lpstr>
      <vt:lpstr>Portál finanční podpory - registrace</vt:lpstr>
      <vt:lpstr>Portál finanční podpory - registrace</vt:lpstr>
      <vt:lpstr>Registrovaný uživatel provede Přihlášení zadáním aktuálně platného Přihlašovacího e-mailu a Hesla. V případě zapomenutého hesla lze volbou Zapomenuté heslo získat dočasné heslo pro možnost přihlásit se a nastavit si nové heslo. </vt:lpstr>
      <vt:lpstr>Uživateli se po přihlášení zpřístupní nové položky menu Moji žadatelé a Moje formuláře. Uživatel založí nový profil žadatele v části Moji žadatelé. Pro založení profilu žadatele slouží tlačítko Přidat.</vt:lpstr>
      <vt:lpstr>Uživatel vybere právní formu a následně vyplní základní údaje o subjektu.  Po vyplnění IČO lze údaje o subjektu načíst z ARES (volba Načíst údaje z ARES). Touto volbou se naplnění či aktualizují údaje o subjektu v rozsahu právní forma, obchodní název a adresa sídla.   Uložení profilu žadatele se dokončí tlačítkem Uložit/Uložit a zpět. Pro plnění adres žadatele lze využit načtení údajů z RÚIAN.</vt:lpstr>
      <vt:lpstr>Uživatel nastaví preferované oblasti (volbou Vybrat), ze kterých se mu budou nabízet formuláře žádosti o dotaci/vyúčtování.   Upozornění: po nastavení preferovaných oblastí je nutné změny Uložit.</vt:lpstr>
      <vt:lpstr>V záložce Formuláře ke stažení jsou pro žadatele z oblasti Kultura nabízeny varianty:  - offline formuláře (ZFO) pro vyplnění v aplikaci Filler pro Windows  - online formuláře pro vyplnění v internetovém prohlížeči</vt:lpstr>
      <vt:lpstr>Kliknutím na odkaz Stáhnout dojde ke stažení ZFO souboru formuláře, který je naplněn údaji o žadateli. Tento formulář lze vyplňovat prostřednictvím aplikace FormFiller bez nutnosti připojení k internetu. Offline formulář je uložen v PC uživatele. </vt:lpstr>
      <vt:lpstr>Kliknutím na odkaz Otevřít dojde k otevření formuláře v nové záložce webového prohlížeče. Formulář je přednaplněn údaji o žadateli. Tento formulář lze vyplňovat pouze v prostředí internetu. Volba Uložit na portál uloží rozpracovaný formulář do profilu žadatele (viz záložka Rozpracované a podané formuláře). </vt:lpstr>
      <vt:lpstr>Rozpracovaný formulář online žádosti lze editovat přes volbu Otevřít a provádět úpravy. V seznamu se zobrazuje pouze poslední uložená verze rozpracovaného formuláře.</vt:lpstr>
      <vt:lpstr>V závěru obou variant formulářů žádosti (offline/online) lze provést kontrolu vyplněných údajů volbou Provést kontrolu. Pro podání finální verze formuláře žádosti slouží volba Odeslání elektronické žádosti na MHMP. Po úspěšném odeslání žádosti se objeví záznam o tomto podání na záložce Rozpracované a podané formuláře s naplněným kódem a datem podání a stavem Podaný. </vt:lpstr>
      <vt:lpstr>Doručení formuláře žádosti</vt:lpstr>
      <vt:lpstr>Děkujeme za pozornost.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Vítězslav Mareš</dc:creator>
  <cp:lastModifiedBy>Tužová Lucie (MHMP, KUC)</cp:lastModifiedBy>
  <cp:revision>77</cp:revision>
  <cp:lastPrinted>2021-06-22T07:53:16Z</cp:lastPrinted>
  <dcterms:created xsi:type="dcterms:W3CDTF">2020-01-10T10:06:52Z</dcterms:created>
  <dcterms:modified xsi:type="dcterms:W3CDTF">2021-08-02T12:37:50Z</dcterms:modified>
</cp:coreProperties>
</file>