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74"/>
  </p:notesMasterIdLst>
  <p:handoutMasterIdLst>
    <p:handoutMasterId r:id="rId75"/>
  </p:handoutMasterIdLst>
  <p:sldIdLst>
    <p:sldId id="276" r:id="rId2"/>
    <p:sldId id="368" r:id="rId3"/>
    <p:sldId id="317" r:id="rId4"/>
    <p:sldId id="257" r:id="rId5"/>
    <p:sldId id="291" r:id="rId6"/>
    <p:sldId id="292" r:id="rId7"/>
    <p:sldId id="308" r:id="rId8"/>
    <p:sldId id="309" r:id="rId9"/>
    <p:sldId id="310" r:id="rId10"/>
    <p:sldId id="321" r:id="rId11"/>
    <p:sldId id="323" r:id="rId12"/>
    <p:sldId id="293" r:id="rId13"/>
    <p:sldId id="306" r:id="rId14"/>
    <p:sldId id="295" r:id="rId15"/>
    <p:sldId id="296" r:id="rId16"/>
    <p:sldId id="297" r:id="rId17"/>
    <p:sldId id="298" r:id="rId18"/>
    <p:sldId id="299" r:id="rId19"/>
    <p:sldId id="320" r:id="rId20"/>
    <p:sldId id="302" r:id="rId21"/>
    <p:sldId id="311" r:id="rId22"/>
    <p:sldId id="318" r:id="rId23"/>
    <p:sldId id="319" r:id="rId24"/>
    <p:sldId id="322" r:id="rId25"/>
    <p:sldId id="312" r:id="rId26"/>
    <p:sldId id="300" r:id="rId27"/>
    <p:sldId id="301" r:id="rId28"/>
    <p:sldId id="324" r:id="rId29"/>
    <p:sldId id="356" r:id="rId30"/>
    <p:sldId id="325" r:id="rId31"/>
    <p:sldId id="326" r:id="rId32"/>
    <p:sldId id="327" r:id="rId33"/>
    <p:sldId id="328" r:id="rId34"/>
    <p:sldId id="349" r:id="rId35"/>
    <p:sldId id="350" r:id="rId36"/>
    <p:sldId id="351" r:id="rId37"/>
    <p:sldId id="352" r:id="rId38"/>
    <p:sldId id="353" r:id="rId39"/>
    <p:sldId id="354" r:id="rId40"/>
    <p:sldId id="303" r:id="rId41"/>
    <p:sldId id="304" r:id="rId42"/>
    <p:sldId id="355" r:id="rId43"/>
    <p:sldId id="357" r:id="rId44"/>
    <p:sldId id="358" r:id="rId45"/>
    <p:sldId id="337" r:id="rId46"/>
    <p:sldId id="338" r:id="rId47"/>
    <p:sldId id="340" r:id="rId48"/>
    <p:sldId id="341" r:id="rId49"/>
    <p:sldId id="342" r:id="rId50"/>
    <p:sldId id="343" r:id="rId51"/>
    <p:sldId id="344" r:id="rId52"/>
    <p:sldId id="345" r:id="rId53"/>
    <p:sldId id="346" r:id="rId54"/>
    <p:sldId id="347" r:id="rId55"/>
    <p:sldId id="348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29" r:id="rId65"/>
    <p:sldId id="330" r:id="rId66"/>
    <p:sldId id="331" r:id="rId67"/>
    <p:sldId id="332" r:id="rId68"/>
    <p:sldId id="333" r:id="rId69"/>
    <p:sldId id="334" r:id="rId70"/>
    <p:sldId id="335" r:id="rId71"/>
    <p:sldId id="336" r:id="rId72"/>
    <p:sldId id="278" r:id="rId7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FFFF00"/>
    <a:srgbClr val="7A283C"/>
    <a:srgbClr val="00B331"/>
    <a:srgbClr val="0056BC"/>
    <a:srgbClr val="E90C24"/>
    <a:srgbClr val="FF9700"/>
    <a:srgbClr val="FF0000"/>
    <a:srgbClr val="FFC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80" autoAdjust="0"/>
    <p:restoredTop sz="94654" autoAdjust="0"/>
  </p:normalViewPr>
  <p:slideViewPr>
    <p:cSldViewPr snapToGrid="0" showGuides="1">
      <p:cViewPr varScale="1">
        <p:scale>
          <a:sx n="80" d="100"/>
          <a:sy n="80" d="100"/>
        </p:scale>
        <p:origin x="7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1" d="100"/>
          <a:sy n="111" d="100"/>
        </p:scale>
        <p:origin x="48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0502E7A6-1905-4E90-B56D-52359CA496D7}" type="datetimeFigureOut">
              <a:rPr lang="cs-CZ" smtClean="0"/>
              <a:t>29.06.2021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642CAD74-09DE-4AB6-8DBC-E3CC91A806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36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29.06.2021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9" tIns="47780" rIns="95559" bIns="477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59" tIns="47780" rIns="95559" bIns="477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4D9AE55-4E98-3B43-9FC7-3CF68C21E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154ED0A-3360-084C-9D43-F0DF424EB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901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0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dirty="0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hot-line_granty@asd-software.cz" TargetMode="External"/><Relationship Id="rId2" Type="http://schemas.openxmlformats.org/officeDocument/2006/relationships/hyperlink" Target="https://granty.praha.eu/Granty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prazana.cz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Program podpory v oblasti kultury a umění hl. m. Prahy</a:t>
            </a:r>
          </a:p>
        </p:txBody>
      </p:sp>
    </p:spTree>
    <p:extLst>
      <p:ext uri="{BB962C8B-B14F-4D97-AF65-F5344CB8AC3E}">
        <p14:creationId xmlns:p14="http://schemas.microsoft.com/office/powerpoint/2010/main" val="41935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800457"/>
            <a:ext cx="8769600" cy="4109938"/>
          </a:xfrm>
        </p:spPr>
        <p:txBody>
          <a:bodyPr/>
          <a:lstStyle/>
          <a:p>
            <a:endParaRPr lang="cs-CZ" dirty="0"/>
          </a:p>
          <a:p>
            <a:r>
              <a:rPr lang="pl-PL" sz="2000" dirty="0"/>
              <a:t>O Dotaci mohou žádat tito Žadatelé: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právnická osoba podle zákona č. 89/2012 Sb., občanský zákoník, ve znění pozdějších předpisů (dále jen „občanský zákoník“), tj. spolek, nadace či nadační fond a ústav,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církev a náboženská společnost podle zákona č. 3/2002 Sb., o svobodě náboženského vyznání a postavení církví a náboženských společností a o změně některých zákonů (zákon o církvích a náboženských společnostech),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obecně prospěšná společnost podle Občanského zákoníku,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veřejnoprávní instituce (veřejná vysoká škola, akademie věd apod.), </a:t>
            </a:r>
          </a:p>
          <a:p>
            <a:pPr marL="783000" lvl="1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</a:rPr>
              <a:t>podnikající fyzická osoba (pouze s IČO)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obchodní korporace podle zákona č. 90/2012 Sb., o obchodních korporacích, ve znění pozdějších předpisů, </a:t>
            </a:r>
          </a:p>
          <a:p>
            <a:pPr marL="783000" lvl="1" indent="-457200">
              <a:buAutoNum type="alphaLcParenR"/>
            </a:pPr>
            <a:r>
              <a:rPr lang="cs-CZ" sz="2000" dirty="0">
                <a:solidFill>
                  <a:schemeClr val="tx1"/>
                </a:solidFill>
              </a:rPr>
              <a:t>subjekt, který vznikl na základě mezinárodní dohody.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391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443009"/>
            <a:ext cx="769456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Pořadatel veřejných kulturních akcí (produkcí)</a:t>
            </a:r>
          </a:p>
          <a:p>
            <a:endParaRPr lang="cs-CZ" dirty="0"/>
          </a:p>
          <a:p>
            <a:r>
              <a:rPr lang="cs-CZ" dirty="0"/>
              <a:t>Opakovaně plní povinnosti podle zákona č. 563/1991 Sb., o účetnictví, ve znění pozdějších předpisů, tzn. zejména vyhotovuje a zároveň </a:t>
            </a:r>
            <a:r>
              <a:rPr lang="cs-CZ" b="1" dirty="0"/>
              <a:t>ve veřejných rejstřících zveřejňuje účetní závěrky</a:t>
            </a:r>
            <a:r>
              <a:rPr lang="cs-CZ" dirty="0"/>
              <a:t>, popř. výroční zprávy. </a:t>
            </a:r>
          </a:p>
          <a:p>
            <a:endParaRPr lang="cs-CZ" dirty="0"/>
          </a:p>
          <a:p>
            <a:r>
              <a:rPr lang="cs-CZ" dirty="0"/>
              <a:t>Žadatel o víceletou Dotaci musí vykazovat nejméně čtyřletou činnost kontinuálního charakteru.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Způsobilý Žadatel</a:t>
            </a:r>
          </a:p>
        </p:txBody>
      </p:sp>
    </p:spTree>
    <p:extLst>
      <p:ext uri="{BB962C8B-B14F-4D97-AF65-F5344CB8AC3E}">
        <p14:creationId xmlns:p14="http://schemas.microsoft.com/office/powerpoint/2010/main" val="3375146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221" y="1988072"/>
            <a:ext cx="7846291" cy="3810644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Velké festivaly, výběrové přehlídky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Podpora spoluúčasti na mezinárodních zahraničních projektech, podpora projektů s účastí zahraničních umělců na území HMP, umělecké rezidence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>
              <a:latin typeface="+mj-lt"/>
            </a:endParaRP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Projekt musí mít významný dopad na dostupnost veřejné kulturní služby v Praze (návštěvnost, společenská reflexe), nebo musí mít významné znaky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+mj-lt"/>
              </a:rPr>
              <a:t>umělecké a organizační excelence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(kvalitní umělecké výsledky a efektivní management). </a:t>
            </a: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zpřístupňování kultury a umění (</a:t>
            </a:r>
            <a:r>
              <a:rPr lang="cs-CZ" u="sng" dirty="0"/>
              <a:t>víceletá dotace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379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/>
          <a:lstStyle/>
          <a:p>
            <a:r>
              <a:rPr lang="cs-CZ" dirty="0"/>
              <a:t>Opatření II. / nad 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189" y="1688502"/>
            <a:ext cx="8373934" cy="4106661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Provozování kulturního zařízení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Celoroční činnost souboru, uměleckého tělesa, produkční jednotky (v oborech A, B, C, D).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Velké festivaly, výběrové přehlídky a oborové umělecké ceny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>
                <a:latin typeface="+mj-lt"/>
              </a:rPr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>
              <a:buNone/>
            </a:pPr>
            <a:r>
              <a:rPr lang="cs-CZ" sz="1800" dirty="0">
                <a:latin typeface="+mj-lt"/>
              </a:rPr>
              <a:t> 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Projekt musí mít významný dopad na dostupnost veřejné kulturní služby v Praze (návštěvnost, společenská reflexe), nebo musí mít významné znaky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+mj-lt"/>
              </a:rPr>
              <a:t>umělecké a organizační excelence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</a:rPr>
              <a:t>(kvalitní umělecké výsledky a efektivní management). </a:t>
            </a: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sz="1800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zpřístupňování kultury a umění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1504784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400" dirty="0"/>
              <a:t>Opatření III. / 100.000-500.000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/>
              <a:t>Celoroční činnost uměleckých souborů, těles a produkčních jednotek, provozování kulturních zařízení, jednorázové projekty (nastudování, reprízování), malé festivaly, cykly a soutěže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Vydávání hudby a literatury, včetně e-knih.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Prezentace na zahraničních festivalech a přehlídkách, podpora spoluúčasti na mezinárodních zahraničních projektech, podpora projektů s účastí zahraničních umělců na území HMP, umělecké rezidence (ve všech oborech).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Výsledkem Projektu musí být vznik či realizace kvalitního uměleckého díla nebo musí být Projekt </a:t>
            </a:r>
            <a:r>
              <a:rPr lang="cs-CZ" sz="1800" b="1" dirty="0"/>
              <a:t>inovativní</a:t>
            </a:r>
            <a:r>
              <a:rPr lang="cs-CZ" sz="1800" dirty="0"/>
              <a:t> tematicky, formálně, nebo způsobem zpřístupnění veřejnosti.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 fontScale="400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Podpora kultury a umění – nastudování, prezentace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3789718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Opatření IV. / 30.000-100.000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1800" dirty="0"/>
              <a:t>Oborové neprofesionální přehlídky a soutěže (ve všech oborech).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Činnost zájmových kulturních těles, včetně činnosti pěveckých sborů (ve všech oborech).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Umění a kultura v lokalitách, rozvoj komunit (ve všech oborech).</a:t>
            </a:r>
          </a:p>
          <a:p>
            <a:pPr marL="457200" indent="-457200">
              <a:buFont typeface="+mj-lt"/>
              <a:buAutoNum type="alphaLcParenR"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Projekt musí rozvíjet kulturu v lokalitách na </a:t>
            </a:r>
            <a:r>
              <a:rPr lang="cs-CZ" sz="1800" b="1" dirty="0"/>
              <a:t>neprofesionální/dobrovolnické bázi</a:t>
            </a:r>
            <a:r>
              <a:rPr lang="cs-CZ" sz="1800" dirty="0"/>
              <a:t>, nebo musí podporovat rozvoj kreativity a participace nejširší veřejnosti.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Komunitní umění, neprofesionální kulturní aktivity a rozvoj lokalit (jednoletá dotace)</a:t>
            </a:r>
          </a:p>
        </p:txBody>
      </p:sp>
    </p:spTree>
    <p:extLst>
      <p:ext uri="{BB962C8B-B14F-4D97-AF65-F5344CB8AC3E}">
        <p14:creationId xmlns:p14="http://schemas.microsoft.com/office/powerpoint/2010/main" val="900478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300" dirty="0"/>
              <a:t>Opatření V. / 200.000-1.000.000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sz="2000" dirty="0"/>
              <a:t>Podpora inovativních Projektů, které umělecky reagují na období zasažené </a:t>
            </a:r>
            <a:r>
              <a:rPr lang="cs-CZ" sz="2000" dirty="0" err="1"/>
              <a:t>koronavirem</a:t>
            </a:r>
            <a:r>
              <a:rPr lang="cs-CZ" sz="2000" dirty="0"/>
              <a:t> COVID-19.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/>
              <a:t>Projekty zaměřené na předsednictví ČR v Radě EU.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Tematické výzvy na rok 2022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742654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sz="4200" dirty="0"/>
              <a:t>Opatření VI. / 100.000-2.000.000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/>
              <a:t>Projekt musí přispívat k modernizaci infrastruktury pro realizaci kulturní a umělecké činnosti v Praze. Způsobilými náklady investiční podpory v souladu s čl. 53 odst. 4, písm. e) ONBV jsou: </a:t>
            </a:r>
          </a:p>
          <a:p>
            <a:pPr marL="0" indent="0">
              <a:buNone/>
            </a:pPr>
            <a:endParaRPr lang="cs-CZ" sz="1800" dirty="0"/>
          </a:p>
          <a:p>
            <a:pPr marL="457200" indent="-457200">
              <a:buAutoNum type="alphaLcParenR"/>
            </a:pPr>
            <a:r>
              <a:rPr lang="cs-CZ" sz="1800" dirty="0"/>
              <a:t>náklady na modernizaci, pořízení, zachování nebo zlepšení infrastruktury, jejíž časová či prostorová kapacita se používá nejméně z 80 % ročně pro kulturní účely. </a:t>
            </a:r>
          </a:p>
          <a:p>
            <a:pPr marL="457200" indent="-457200">
              <a:buAutoNum type="alphaLcParenR"/>
            </a:pPr>
            <a:r>
              <a:rPr lang="cs-CZ" sz="1800" dirty="0"/>
              <a:t>náklady na kulturní projekty a činnosti včetně pořízení nebo vylepšení hmotného i nehmotného majetku.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93608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u="sng" dirty="0"/>
              <a:t>Investiční </a:t>
            </a:r>
            <a:r>
              <a:rPr lang="cs-CZ" sz="1800" dirty="0"/>
              <a:t>podpora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1271251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Autofit/>
          </a:bodyPr>
          <a:lstStyle/>
          <a:p>
            <a:r>
              <a:rPr lang="cs-CZ" sz="4000" dirty="0"/>
              <a:t>Opatření VII. / 200.000-1.500.000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887248"/>
            <a:ext cx="8522465" cy="439141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800" b="1" dirty="0"/>
              <a:t>Podpora Projektů scénického umění</a:t>
            </a:r>
            <a:r>
              <a:rPr lang="cs-CZ" sz="1800" dirty="0"/>
              <a:t>, které doplňují a rozšiřují rozmanitost kulturní infrastruktury pro </a:t>
            </a:r>
            <a:r>
              <a:rPr lang="cs-CZ" sz="1800" b="1" dirty="0"/>
              <a:t>prezentaci živého umění v Praze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dirty="0"/>
              <a:t>Žadatel doloží minimálně </a:t>
            </a:r>
            <a:r>
              <a:rPr lang="cs-CZ" sz="1800" b="1" dirty="0"/>
              <a:t>8.000 ks prodaných vstupenek</a:t>
            </a:r>
            <a:r>
              <a:rPr lang="cs-CZ" sz="1800" dirty="0"/>
              <a:t> (v minimální hodnotě 100 Kč za vstupenku) za rok 2019 </a:t>
            </a:r>
          </a:p>
          <a:p>
            <a:pPr>
              <a:buFontTx/>
              <a:buChar char="-"/>
            </a:pPr>
            <a:r>
              <a:rPr lang="cs-CZ" sz="1800" dirty="0"/>
              <a:t>Dotace bude vypočtena jako násobek počtu doložených vstupenek za rok 2019 částkou 25 Kč. </a:t>
            </a:r>
          </a:p>
          <a:p>
            <a:pPr>
              <a:buFontTx/>
              <a:buChar char="-"/>
            </a:pPr>
            <a:r>
              <a:rPr lang="cs-CZ" sz="1800" dirty="0"/>
              <a:t>Dotace je vázána na naplnění výkonových ukazatelů, kterými pro rok 2022 jsou: minimálně 8.000 ks prodaných vstupenek a </a:t>
            </a:r>
            <a:r>
              <a:rPr lang="cs-CZ" sz="1800" b="1" dirty="0"/>
              <a:t>minimálně deset měsíců činnosti </a:t>
            </a:r>
            <a:r>
              <a:rPr lang="cs-CZ" sz="1800" dirty="0"/>
              <a:t>v daném roce. V případě nenaplnění výkonových ukazatelů, bude podpora krácena.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74400" y="816637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1800" dirty="0"/>
              <a:t>Podpora rozmanitosti kulturní infrastruktury (jednoletá dotace) </a:t>
            </a:r>
          </a:p>
        </p:txBody>
      </p:sp>
    </p:spTree>
    <p:extLst>
      <p:ext uri="{BB962C8B-B14F-4D97-AF65-F5344CB8AC3E}">
        <p14:creationId xmlns:p14="http://schemas.microsoft.com/office/powerpoint/2010/main" val="3735065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Limit počtu podaných žádostí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534822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Dohromady může jeden Žadatel podat až </a:t>
            </a:r>
            <a:r>
              <a:rPr lang="cs-CZ" b="1" dirty="0"/>
              <a:t>čtyři Žádosti </a:t>
            </a:r>
            <a:r>
              <a:rPr lang="cs-CZ" dirty="0"/>
              <a:t>v rámci </a:t>
            </a:r>
            <a:r>
              <a:rPr lang="cs-CZ" b="1" dirty="0"/>
              <a:t>Opatření I. - VI. </a:t>
            </a:r>
            <a:r>
              <a:rPr lang="cs-CZ" dirty="0"/>
              <a:t>Nad rámec tohoto limitu Žadatel může podat </a:t>
            </a:r>
            <a:r>
              <a:rPr lang="cs-CZ" b="1" dirty="0"/>
              <a:t>libovolný počet Žádostí na zahraniční spolupráci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Pokud Žadatel podá Žádost v rámci </a:t>
            </a:r>
            <a:r>
              <a:rPr lang="cs-CZ" b="1" dirty="0"/>
              <a:t>Opatření VII., </a:t>
            </a:r>
            <a:r>
              <a:rPr lang="cs-CZ" dirty="0"/>
              <a:t>nemůže podat žádnou další Žádost v Programu. </a:t>
            </a:r>
          </a:p>
        </p:txBody>
      </p:sp>
    </p:spTree>
    <p:extLst>
      <p:ext uri="{BB962C8B-B14F-4D97-AF65-F5344CB8AC3E}">
        <p14:creationId xmlns:p14="http://schemas.microsoft.com/office/powerpoint/2010/main" val="43151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3C4EA-5A84-4D9E-99C0-87471CBD4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E6C14A-C866-4076-A310-82BE1C234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399" y="1289786"/>
            <a:ext cx="8849113" cy="4109938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Harmonogram Programu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Tvorba nového Programu podpory a zásadní změny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Představení Programu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Formulář žádosti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Podání žádosti přes Portál finanční podpory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Podání žádosti přes Portál Pražana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Otázky a odpovědi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06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607" y="205103"/>
            <a:ext cx="8373934" cy="754605"/>
          </a:xfrm>
        </p:spPr>
        <p:txBody>
          <a:bodyPr>
            <a:normAutofit fontScale="90000"/>
          </a:bodyPr>
          <a:lstStyle/>
          <a:p>
            <a:r>
              <a:rPr lang="cs-CZ" dirty="0"/>
              <a:t>Aplikace Blokové výjimky EU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794372"/>
              </p:ext>
            </p:extLst>
          </p:nvPr>
        </p:nvGraphicFramePr>
        <p:xfrm>
          <a:off x="222421" y="1062681"/>
          <a:ext cx="8657969" cy="4850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1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2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8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baseline="0" dirty="0">
                          <a:latin typeface="TimesNewRomanPS-BoldMT"/>
                        </a:rPr>
                        <a:t>Režim poskytnutí Dotace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Maximální podíl HMP na způsobilých nákladech Projektu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Minimální požadovaná částka na Projekt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Maximální výše Dotace pro jednoho Žadatele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I. Provozní podpora: Podpora zpřístupňování kultury a umění (víceletá</a:t>
                      </a:r>
                      <a:r>
                        <a:rPr lang="cs-CZ" sz="900" baseline="0" dirty="0">
                          <a:effectLst/>
                        </a:rPr>
                        <a:t> dotace)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podle Článku 53 odst. 7 </a:t>
                      </a:r>
                      <a:r>
                        <a:rPr lang="cs-CZ" sz="900" b="1" i="0" u="none" strike="noStrike" baseline="0" dirty="0">
                          <a:latin typeface="+mn-lt"/>
                        </a:rPr>
                        <a:t>ONBV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 a nesmí přesáhnout </a:t>
                      </a:r>
                      <a:r>
                        <a:rPr lang="pl-PL" sz="900" b="0" i="0" u="none" strike="noStrike" baseline="0" dirty="0">
                          <a:latin typeface="+mn-lt"/>
                        </a:rPr>
                        <a:t>částku, která je nezbytná k pokrytí 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provozních ztrát;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při vydávání literatury bude 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Dotace poskytována podle Článku 53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odst. 9 ONBV a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nesmí přesáhnout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NewRomanPSMT"/>
                        </a:rPr>
                        <a:t>rozdíl mezi způsobilými náklady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a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diskontovanými výnosy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do výše 70 % způsobilých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nákladů Účelu s výjimkou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Projektu určeného dětem,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občanům v nepříznivé sociální</a:t>
                      </a:r>
                    </a:p>
                    <a:p>
                      <a:pPr algn="l"/>
                      <a:r>
                        <a:rPr lang="pl-PL" sz="900" b="0" i="0" u="none" strike="noStrike" baseline="0" dirty="0">
                          <a:latin typeface="+mn-lt"/>
                        </a:rPr>
                        <a:t>situaci a u Projektu bez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vstupného, kdy Dotace nesmí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přesáhnout částku, která je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nezbytná k pokrytí provozních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ztrát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Opatření II. Provozní podpora: Podpora zpřístupňování kultury a umění (jednoletá dotace)</a:t>
                      </a:r>
                      <a:endParaRPr kumimoji="0" lang="cs-CZ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není stanoveno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III. Provozní podpora: Podpora kultury a umění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IV. Komunitní umění, neprofesionální kulturní aktivity a rozvoj lokalit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podle Článku 53 odst. 7 </a:t>
                      </a:r>
                      <a:r>
                        <a:rPr kumimoji="0" lang="cs-CZ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ONBV</a:t>
                      </a: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 nesmí přesáhnout </a:t>
                      </a: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částku, která je nezbytná k pokrytí </a:t>
                      </a:r>
                      <a:r>
                        <a:rPr kumimoji="0" lang="cs-CZ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provozních ztrát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30.000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V. Tematické výzvy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1.000.000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VI. Investiční podpora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b="0" i="0" u="none" strike="noStrike" baseline="0" dirty="0">
                          <a:latin typeface="TimesNewRomanPSMT"/>
                        </a:rPr>
                        <a:t>podle Článku 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53 odst. 6 </a:t>
                      </a:r>
                      <a:r>
                        <a:rPr lang="pl-PL" sz="900" b="1" i="0" u="none" strike="noStrike" baseline="0" dirty="0">
                          <a:latin typeface="TimesNewRomanPSMT"/>
                        </a:rPr>
                        <a:t>ONBV</a:t>
                      </a:r>
                      <a:r>
                        <a:rPr lang="pl-PL" sz="900" b="0" i="0" u="none" strike="noStrike" baseline="0" dirty="0">
                          <a:latin typeface="TimesNewRomanPSMT"/>
                        </a:rPr>
                        <a:t> s tím, že </a:t>
                      </a:r>
                      <a:r>
                        <a:rPr lang="pl-PL" sz="900" b="0" i="0" u="none" strike="noStrike" baseline="0" dirty="0">
                          <a:latin typeface="Times New Roman" panose="02020603050405020304" pitchFamily="18" charset="0"/>
                        </a:rPr>
                        <a:t>Dotace 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nesmí přesáhnout výši rozdílu mezi způsobilými náklady a </a:t>
                      </a:r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p</a:t>
                      </a:r>
                      <a:r>
                        <a:rPr lang="cs-CZ" sz="900" b="0" i="0" u="none" strike="noStrike" baseline="0" dirty="0">
                          <a:latin typeface="TimesNewRomanPSMT"/>
                        </a:rPr>
                        <a:t>rovozním </a:t>
                      </a:r>
                      <a:r>
                        <a:rPr lang="cs-CZ" sz="900" b="0" i="0" u="none" strike="noStrike" baseline="0" dirty="0">
                          <a:latin typeface="Times New Roman" panose="02020603050405020304" pitchFamily="18" charset="0"/>
                        </a:rPr>
                        <a:t>ziskem z investice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do výše rozdílu mezi způsobilými náklady a provozním ziskem z investice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2.000.000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Opatření VII. Podpora rozmanitosti kulturní infrastruktury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v režimu </a:t>
                      </a:r>
                      <a:r>
                        <a:rPr lang="cs-CZ" sz="900" b="1" dirty="0">
                          <a:effectLst/>
                        </a:rPr>
                        <a:t>de </a:t>
                      </a:r>
                      <a:r>
                        <a:rPr lang="cs-CZ" sz="900" b="1" dirty="0" err="1">
                          <a:effectLst/>
                        </a:rPr>
                        <a:t>minimis</a:t>
                      </a:r>
                      <a:r>
                        <a:rPr lang="cs-CZ" sz="900" b="1" dirty="0">
                          <a:effectLst/>
                        </a:rPr>
                        <a:t> </a:t>
                      </a:r>
                      <a:r>
                        <a:rPr lang="cs-CZ" sz="900" dirty="0">
                          <a:effectLst/>
                        </a:rPr>
                        <a:t>do max. výše 200.000 EUR za tři po sobě jdoucí jednoletá účetní období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900" b="0" i="0" u="none" strike="noStrike" baseline="0" dirty="0">
                          <a:latin typeface="+mn-lt"/>
                        </a:rPr>
                        <a:t>Pokud by poskytnutím Dotace u 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Žadatele došlo k překročení limitní částky de </a:t>
                      </a:r>
                      <a:r>
                        <a:rPr lang="cs-CZ" sz="900" b="0" i="0" u="none" strike="noStrike" baseline="0" dirty="0" err="1">
                          <a:latin typeface="+mn-lt"/>
                        </a:rPr>
                        <a:t>minimis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, Dotace nebude</a:t>
                      </a:r>
                    </a:p>
                    <a:p>
                      <a:pPr algn="l"/>
                      <a:r>
                        <a:rPr lang="cs-CZ" sz="900" b="0" i="0" u="none" strike="noStrike" baseline="0" dirty="0">
                          <a:latin typeface="+mn-lt"/>
                        </a:rPr>
                        <a:t>poskytnuta, resp. bude navržena maximálně do výše limitu de </a:t>
                      </a:r>
                      <a:r>
                        <a:rPr lang="cs-CZ" sz="900" b="0" i="0" u="none" strike="noStrike" baseline="0" dirty="0" err="1">
                          <a:latin typeface="+mn-lt"/>
                        </a:rPr>
                        <a:t>minimis</a:t>
                      </a:r>
                      <a:r>
                        <a:rPr lang="cs-CZ" sz="900" b="0" i="0" u="none" strike="noStrike" baseline="0" dirty="0">
                          <a:latin typeface="+mn-lt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200.000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1.500.000 Kč</a:t>
                      </a:r>
                      <a:endParaRPr lang="cs-CZ" sz="1100" b="1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4331" marR="6433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027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Objem peněžních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1" y="1764284"/>
            <a:ext cx="8621318" cy="4109938"/>
          </a:xfrm>
        </p:spPr>
        <p:txBody>
          <a:bodyPr/>
          <a:lstStyle/>
          <a:p>
            <a:r>
              <a:rPr lang="cs-CZ" sz="1800" dirty="0"/>
              <a:t>Předpokládaný celkový objem peněžních prostředků vyčleněných v rozpočtu na financování Programu je </a:t>
            </a:r>
            <a:r>
              <a:rPr lang="cs-CZ" sz="1800" b="1" dirty="0"/>
              <a:t>330.000.000 Kč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Víceletými Dotacemi je vázáno 239.300.000 Kč, </a:t>
            </a:r>
            <a:r>
              <a:rPr lang="pl-PL" sz="1800" b="1" dirty="0">
                <a:solidFill>
                  <a:srgbClr val="FF0000"/>
                </a:solidFill>
              </a:rPr>
              <a:t>na jednoleté Dotace zbývá rozdělit 90.700.000 Kč.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Mezi jednotlivá jednoletá Opatření se předpokládá rozdělit z 90.700.000 Kč: </a:t>
            </a:r>
          </a:p>
          <a:p>
            <a:pPr marL="755550" lvl="1" indent="-285750">
              <a:buFont typeface="Wingdings" panose="05000000000000000000" pitchFamily="2" charset="2"/>
              <a:buChar char="Ø"/>
            </a:pPr>
            <a:r>
              <a:rPr lang="cs-CZ" sz="1800" b="1" dirty="0">
                <a:solidFill>
                  <a:schemeClr val="tx1"/>
                </a:solidFill>
              </a:rPr>
              <a:t>Opatření II. 50 % </a:t>
            </a:r>
            <a:r>
              <a:rPr lang="cs-CZ" sz="1800" dirty="0">
                <a:solidFill>
                  <a:schemeClr val="tx1"/>
                </a:solidFill>
              </a:rPr>
              <a:t>(45.350.000 Kč)</a:t>
            </a:r>
            <a:r>
              <a:rPr lang="cs-CZ" sz="1800" b="1" dirty="0">
                <a:solidFill>
                  <a:schemeClr val="tx1"/>
                </a:solidFill>
              </a:rPr>
              <a:t>, Opatření III. 30 % </a:t>
            </a:r>
            <a:r>
              <a:rPr lang="cs-CZ" sz="1800" dirty="0">
                <a:solidFill>
                  <a:schemeClr val="tx1"/>
                </a:solidFill>
              </a:rPr>
              <a:t>(27.210.000 Kč)</a:t>
            </a:r>
            <a:r>
              <a:rPr lang="cs-CZ" sz="1800" b="1" dirty="0">
                <a:solidFill>
                  <a:schemeClr val="tx1"/>
                </a:solidFill>
              </a:rPr>
              <a:t>, Opatření IV. 5 % </a:t>
            </a:r>
            <a:r>
              <a:rPr lang="cs-CZ" sz="1800" dirty="0">
                <a:solidFill>
                  <a:schemeClr val="tx1"/>
                </a:solidFill>
              </a:rPr>
              <a:t>(4.535.000 Kč)</a:t>
            </a:r>
            <a:r>
              <a:rPr lang="cs-CZ" sz="1800" b="1" dirty="0">
                <a:solidFill>
                  <a:schemeClr val="tx1"/>
                </a:solidFill>
              </a:rPr>
              <a:t>, Opatření V. 3 % </a:t>
            </a:r>
            <a:r>
              <a:rPr lang="cs-CZ" sz="1800" dirty="0">
                <a:solidFill>
                  <a:schemeClr val="tx1"/>
                </a:solidFill>
              </a:rPr>
              <a:t>(2.727.000 Kč)</a:t>
            </a:r>
            <a:r>
              <a:rPr lang="cs-CZ" sz="1800" b="1" dirty="0">
                <a:solidFill>
                  <a:schemeClr val="tx1"/>
                </a:solidFill>
              </a:rPr>
              <a:t>, </a:t>
            </a:r>
          </a:p>
          <a:p>
            <a:pPr marL="469800" lvl="1" indent="0">
              <a:buNone/>
            </a:pPr>
            <a:r>
              <a:rPr lang="cs-CZ" sz="1800" b="1" dirty="0">
                <a:solidFill>
                  <a:schemeClr val="tx1"/>
                </a:solidFill>
              </a:rPr>
              <a:t>    Opatření VI. 2 % </a:t>
            </a:r>
            <a:r>
              <a:rPr lang="cs-CZ" sz="1800" dirty="0">
                <a:solidFill>
                  <a:schemeClr val="tx1"/>
                </a:solidFill>
              </a:rPr>
              <a:t>(1.814.000 Kč)</a:t>
            </a:r>
            <a:r>
              <a:rPr lang="cs-CZ" sz="1800" b="1" dirty="0">
                <a:solidFill>
                  <a:schemeClr val="tx1"/>
                </a:solidFill>
              </a:rPr>
              <a:t>, Opatření VII. 10 % </a:t>
            </a:r>
            <a:r>
              <a:rPr lang="cs-CZ" sz="1800" dirty="0">
                <a:solidFill>
                  <a:schemeClr val="tx1"/>
                </a:solidFill>
              </a:rPr>
              <a:t>(9.700.000 Kč)</a:t>
            </a:r>
            <a:r>
              <a:rPr lang="cs-CZ" sz="18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2307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19441"/>
            <a:ext cx="8373934" cy="4109938"/>
          </a:xfrm>
        </p:spPr>
        <p:txBody>
          <a:bodyPr/>
          <a:lstStyle/>
          <a:p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nemovitých věcí, bytů či nebytových prostor, stavební úpravy, architektonické studie a projektová dokumentace;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provozem např. parkoviště, příjezdové cesty, ostatní plochy;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související s pořízením motorového vozidla, jeho technickou údržbou a opravou a náklady související s jeho pojištěním;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administraci veřejné zakázky, poradenství, právní služby bezprostředně nesouvisející s realizací Projektu,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úhrada finančního leasingu a úvěru;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úhrada DPH;</a:t>
            </a:r>
          </a:p>
        </p:txBody>
      </p:sp>
    </p:spTree>
    <p:extLst>
      <p:ext uri="{BB962C8B-B14F-4D97-AF65-F5344CB8AC3E}">
        <p14:creationId xmlns:p14="http://schemas.microsoft.com/office/powerpoint/2010/main" val="1371534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volnočasového textilu a obuvi (netýká se rekvizit a kostýmů);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za regenerační, rekondiční a rehabilitační služby, ošetření a léčení zranění;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na vzdělávání, kurzy, vzdělávací semináře, oborové soustředění bezprostředně nesouvisející s realizací Projektu;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pohoštění a občerstvení;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náklady spojené s působením mimo území hl. m. Prahy v ČR;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mzdové náklady na osobní asistenci již hrazenou ze sociálních rozpočtů a jakékoliv náklady nárokovatelné ze sociálního nebo zdravotního systému;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peněžité dary a květinové dary (vyjma finančních cen pro účastníky);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odpisy.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náklady</a:t>
            </a:r>
          </a:p>
        </p:txBody>
      </p:sp>
    </p:spTree>
    <p:extLst>
      <p:ext uri="{BB962C8B-B14F-4D97-AF65-F5344CB8AC3E}">
        <p14:creationId xmlns:p14="http://schemas.microsoft.com/office/powerpoint/2010/main" val="2428696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Podmínky 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Podmínkou poskytnutí Dotace je, že Žadatel nepodal a nepodá Žádost na stejný Účel na tomto či jiném odboru Magistrátu HMP nebo v jiném programu vyhlašovaném HMP. </a:t>
            </a:r>
          </a:p>
          <a:p>
            <a:endParaRPr lang="cs-CZ" dirty="0"/>
          </a:p>
          <a:p>
            <a:r>
              <a:rPr lang="cs-CZ" dirty="0"/>
              <a:t>Účel může být spolufinancován z obecních a krajských rozpočtů, státního rozpočtu, z prostředků evropských fondů a z jiných zdrojů (tzv. vícezdrojové financování). Duplicitní úhrada stejných výdajů z různých veřejných i jiných zdrojů není dovolena.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206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399" y="1344155"/>
            <a:ext cx="8683103" cy="4109938"/>
          </a:xfrm>
        </p:spPr>
        <p:txBody>
          <a:bodyPr/>
          <a:lstStyle/>
          <a:p>
            <a:endParaRPr lang="cs-CZ" sz="1800" dirty="0"/>
          </a:p>
          <a:p>
            <a:r>
              <a:rPr lang="cs-CZ" sz="1800" b="1" dirty="0"/>
              <a:t>Odbor KUC </a:t>
            </a:r>
            <a:r>
              <a:rPr lang="cs-CZ" sz="1800" dirty="0"/>
              <a:t>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 Odbor KUC navrhne neposkytnutí Dotace na základě takové Žádosti. </a:t>
            </a:r>
          </a:p>
          <a:p>
            <a:endParaRPr lang="cs-CZ" sz="1800" dirty="0"/>
          </a:p>
          <a:p>
            <a:r>
              <a:rPr lang="cs-CZ" sz="1800" b="1" dirty="0"/>
              <a:t>Ekonomičtí hodnotitelé </a:t>
            </a:r>
            <a:r>
              <a:rPr lang="cs-CZ" sz="1800" dirty="0"/>
              <a:t>vypracují </a:t>
            </a:r>
            <a:r>
              <a:rPr lang="cs-CZ" sz="1800" b="1" dirty="0"/>
              <a:t>ekonomický posudek </a:t>
            </a:r>
            <a:r>
              <a:rPr lang="cs-CZ" sz="1800" dirty="0"/>
              <a:t>každé Žádosti s požadovanou částkou </a:t>
            </a:r>
            <a:r>
              <a:rPr lang="cs-CZ" sz="1800" b="1" dirty="0"/>
              <a:t>nad 1.000.000 Kč </a:t>
            </a:r>
            <a:r>
              <a:rPr lang="cs-CZ" sz="1800" dirty="0"/>
              <a:t>(součet požadované částky všech Žádostí v případě podání více Žádostí jedním Žadatelem) a každé Žádosti o </a:t>
            </a:r>
            <a:r>
              <a:rPr lang="cs-CZ" sz="1800" b="1" dirty="0"/>
              <a:t>víceletou Dotaci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Věcné hodnocení provádí ve dvou kolech </a:t>
            </a:r>
            <a:r>
              <a:rPr lang="cs-CZ" sz="1800" b="1" dirty="0"/>
              <a:t>dva členové Komise Rady HMP </a:t>
            </a:r>
            <a:r>
              <a:rPr lang="cs-CZ" sz="1800" dirty="0"/>
              <a:t>a </a:t>
            </a:r>
            <a:r>
              <a:rPr lang="cs-CZ" sz="1800" b="1" dirty="0"/>
              <a:t>tři expertní hodnotitelé </a:t>
            </a:r>
            <a:r>
              <a:rPr lang="cs-CZ" sz="1800" dirty="0"/>
              <a:t>(dále jen „hodnotitelé“). 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93548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1. a 2. kolo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46205"/>
            <a:ext cx="8559535" cy="466326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- V aplikaci hodnocení bude u každé Žádosti spočítán průměr bodového hodnocení.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</a:t>
            </a:r>
            <a:r>
              <a:rPr lang="cs-CZ" sz="1800" b="1" dirty="0">
                <a:solidFill>
                  <a:srgbClr val="FF0000"/>
                </a:solidFill>
              </a:rPr>
              <a:t>jednoleté Dotace</a:t>
            </a:r>
            <a:r>
              <a:rPr lang="cs-CZ" sz="1800" b="1" dirty="0"/>
              <a:t> </a:t>
            </a:r>
            <a:r>
              <a:rPr lang="cs-CZ" sz="1800" dirty="0"/>
              <a:t>je </a:t>
            </a:r>
            <a:r>
              <a:rPr lang="cs-CZ" sz="1800" b="1" dirty="0">
                <a:solidFill>
                  <a:srgbClr val="FF0000"/>
                </a:solidFill>
              </a:rPr>
              <a:t>75 bodů </a:t>
            </a:r>
            <a:r>
              <a:rPr lang="cs-CZ" sz="1800" b="1" dirty="0"/>
              <a:t>v Opatření II., V., VI.</a:t>
            </a:r>
            <a:r>
              <a:rPr lang="cs-CZ" sz="1800" dirty="0"/>
              <a:t> a </a:t>
            </a:r>
            <a:r>
              <a:rPr lang="cs-CZ" sz="1800" b="1" dirty="0"/>
              <a:t>65 bodů v Opatření III. a IV. </a:t>
            </a:r>
            <a:r>
              <a:rPr lang="cs-CZ" sz="1800" dirty="0"/>
              <a:t>V případě, že Žádost o jednoletou Dotaci v </a:t>
            </a:r>
            <a:r>
              <a:rPr lang="cs-CZ" sz="1800" b="1" dirty="0"/>
              <a:t>Opatření II. získá </a:t>
            </a:r>
            <a:r>
              <a:rPr lang="cs-CZ" sz="1800" b="1" dirty="0">
                <a:solidFill>
                  <a:srgbClr val="FF0000"/>
                </a:solidFill>
              </a:rPr>
              <a:t>65 až 74 bodů</a:t>
            </a:r>
            <a:r>
              <a:rPr lang="cs-CZ" sz="1800" dirty="0"/>
              <a:t>, </a:t>
            </a:r>
            <a:r>
              <a:rPr lang="cs-CZ" sz="1800" b="1" dirty="0"/>
              <a:t>bude přeřazena do Opatření III. </a:t>
            </a:r>
            <a:r>
              <a:rPr lang="cs-CZ" sz="1800" dirty="0"/>
              <a:t>a podpora jí bude navržena v rámci tohoto Opatření. Žádost o jednoletou Dotaci, která obdrží </a:t>
            </a:r>
            <a:r>
              <a:rPr lang="cs-CZ" sz="1800" b="1" dirty="0">
                <a:solidFill>
                  <a:srgbClr val="FF0000"/>
                </a:solidFill>
              </a:rPr>
              <a:t>0 – 64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</a:t>
            </a:r>
          </a:p>
          <a:p>
            <a:pPr>
              <a:buFontTx/>
              <a:buChar char="-"/>
            </a:pPr>
            <a:r>
              <a:rPr lang="cs-CZ" sz="1800" b="1" dirty="0"/>
              <a:t>Minimální bodová hranice </a:t>
            </a:r>
            <a:r>
              <a:rPr lang="cs-CZ" sz="1800" dirty="0"/>
              <a:t>pro poskytnutí </a:t>
            </a:r>
            <a:r>
              <a:rPr lang="cs-CZ" sz="1800" b="1" dirty="0">
                <a:solidFill>
                  <a:srgbClr val="FF0000"/>
                </a:solidFill>
              </a:rPr>
              <a:t>víceleté Dotace </a:t>
            </a:r>
            <a:r>
              <a:rPr lang="cs-CZ" sz="1800" b="1" dirty="0"/>
              <a:t>v Opatření I.</a:t>
            </a:r>
            <a:r>
              <a:rPr lang="cs-CZ" sz="1800" dirty="0"/>
              <a:t> je </a:t>
            </a:r>
            <a:r>
              <a:rPr lang="cs-CZ" sz="1800" b="1" dirty="0">
                <a:solidFill>
                  <a:srgbClr val="FF0000"/>
                </a:solidFill>
              </a:rPr>
              <a:t>75 bodů. </a:t>
            </a:r>
            <a:r>
              <a:rPr lang="cs-CZ" sz="1800" dirty="0"/>
              <a:t>Žádost o víceletou Dotaci, která obdrží </a:t>
            </a:r>
            <a:r>
              <a:rPr lang="cs-CZ" sz="1800" b="1" dirty="0">
                <a:solidFill>
                  <a:srgbClr val="FF0000"/>
                </a:solidFill>
              </a:rPr>
              <a:t>0 – 74 bodů </a:t>
            </a:r>
            <a:r>
              <a:rPr lang="cs-CZ" sz="1800" dirty="0"/>
              <a:t>bude navržena k </a:t>
            </a:r>
            <a:r>
              <a:rPr lang="cs-CZ" sz="1800" b="1" dirty="0"/>
              <a:t>neposkytnutí Dotace. </a:t>
            </a:r>
          </a:p>
          <a:p>
            <a:pPr>
              <a:buFontTx/>
              <a:buChar char="-"/>
            </a:pPr>
            <a:r>
              <a:rPr lang="cs-CZ" sz="1800" dirty="0"/>
              <a:t>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0 až 4 body</a:t>
            </a:r>
            <a:r>
              <a:rPr lang="cs-CZ" sz="1800" dirty="0"/>
              <a:t>, bude navržena k </a:t>
            </a:r>
            <a:r>
              <a:rPr lang="cs-CZ" sz="1800" b="1" dirty="0"/>
              <a:t>neposkytnutí Dotace</a:t>
            </a:r>
            <a:r>
              <a:rPr lang="cs-CZ" sz="1800" dirty="0"/>
              <a:t>. V případě, že Žádost obdrží </a:t>
            </a:r>
            <a:r>
              <a:rPr lang="cs-CZ" sz="1800" b="1" dirty="0"/>
              <a:t>v jakémkoli kritériu </a:t>
            </a:r>
            <a:r>
              <a:rPr lang="cs-CZ" sz="1800" b="1" dirty="0">
                <a:solidFill>
                  <a:srgbClr val="FF0000"/>
                </a:solidFill>
              </a:rPr>
              <a:t>5 až 10 bodů</a:t>
            </a:r>
            <a:r>
              <a:rPr lang="cs-CZ" sz="1800" dirty="0"/>
              <a:t>, může být Žádosti navržena a poskytnuta </a:t>
            </a:r>
            <a:r>
              <a:rPr lang="cs-CZ" sz="1800" b="1" dirty="0"/>
              <a:t>nižší Dotace</a:t>
            </a:r>
            <a:r>
              <a:rPr lang="cs-CZ" sz="1800" dirty="0"/>
              <a:t>, než by odpovídala jeho pořadí podle průměru přidělených bodů.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465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Body vs. navržená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064" y="1516183"/>
            <a:ext cx="8596605" cy="410993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800" b="1" dirty="0"/>
              <a:t>O konečném návrhu výše Dotace rozhoduje Dotační komise ve 2. kole hodnocení</a:t>
            </a:r>
            <a:r>
              <a:rPr lang="cs-CZ" sz="1800" dirty="0"/>
              <a:t>, a to podle matematického návrhu Odboru KUC, celkové kvality a počtu Žádostí v jednotlivých Opatřeních, systematické podpoře Účelu a celkovém objemu peněžních prostředků s tím, že </a:t>
            </a:r>
            <a:r>
              <a:rPr lang="cs-CZ" sz="1800" b="1" dirty="0"/>
              <a:t>může snížit návrh výše Dotace v daném Opatření u všech Žádostí, které dosáhly 85 bodů a více až na 50 % z požadované částky,</a:t>
            </a:r>
            <a:r>
              <a:rPr lang="cs-CZ" sz="1800" dirty="0"/>
              <a:t> </a:t>
            </a:r>
            <a:r>
              <a:rPr lang="cs-CZ" sz="1800" b="1" dirty="0"/>
              <a:t>u všech Žádostí, které dosáhly 65 až 84 bodů až na 40 % z požadované částky</a:t>
            </a:r>
            <a:r>
              <a:rPr lang="cs-CZ" sz="1800" dirty="0"/>
              <a:t> až do vyčerpání alokace pro dané Opatření, </a:t>
            </a:r>
            <a:r>
              <a:rPr lang="cs-CZ" sz="1800" b="1" dirty="0"/>
              <a:t>nebo navrhnout neposkytnutí Dotace včetně odůvodnění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Tx/>
              <a:buChar char="-"/>
            </a:pPr>
            <a:r>
              <a:rPr lang="cs-CZ" sz="1800" dirty="0"/>
              <a:t>Obě kola hodnocení jsou neveřejná.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O poskytnutí nebo neposkytnutí Dotace se nepodávají žádné informace až do projednání ve Výboru Zastupitelstva HMP. </a:t>
            </a:r>
          </a:p>
          <a:p>
            <a:pPr>
              <a:buFontTx/>
              <a:buChar char="-"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660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93582"/>
            <a:ext cx="8373934" cy="410993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Žádost musí být podána </a:t>
            </a:r>
            <a:r>
              <a:rPr lang="cs-CZ" b="1" dirty="0"/>
              <a:t>současně v elektronické a tištěné formě. </a:t>
            </a:r>
            <a:r>
              <a:rPr lang="cs-CZ" dirty="0"/>
              <a:t>Obě verze Žádosti musejí být identické, s výjimkou příloh. </a:t>
            </a:r>
          </a:p>
          <a:p>
            <a:endParaRPr lang="cs-CZ" dirty="0"/>
          </a:p>
          <a:p>
            <a:r>
              <a:rPr lang="cs-CZ" dirty="0"/>
              <a:t>Žádost musí být podána </a:t>
            </a:r>
            <a:r>
              <a:rPr lang="cs-CZ" b="1" dirty="0"/>
              <a:t>v elektronické formě </a:t>
            </a:r>
            <a:r>
              <a:rPr lang="cs-CZ" dirty="0"/>
              <a:t>prostřednictvím buď </a:t>
            </a:r>
            <a:r>
              <a:rPr lang="cs-CZ" b="1" dirty="0">
                <a:solidFill>
                  <a:srgbClr val="FF0000"/>
                </a:solidFill>
              </a:rPr>
              <a:t>Portálu finanční podpory hl. m. Prahy </a:t>
            </a:r>
            <a:r>
              <a:rPr lang="cs-CZ" dirty="0"/>
              <a:t>(použitím formuláře Softwaru602 </a:t>
            </a:r>
            <a:r>
              <a:rPr lang="cs-CZ" dirty="0" err="1"/>
              <a:t>Form</a:t>
            </a:r>
            <a:r>
              <a:rPr lang="cs-CZ" dirty="0"/>
              <a:t> Filler, </a:t>
            </a:r>
            <a:r>
              <a:rPr lang="cs-CZ" b="1" dirty="0"/>
              <a:t>max. 50 MB</a:t>
            </a:r>
            <a:r>
              <a:rPr lang="cs-CZ" dirty="0"/>
              <a:t>) nebo </a:t>
            </a:r>
            <a:r>
              <a:rPr lang="cs-CZ" b="1" dirty="0">
                <a:solidFill>
                  <a:srgbClr val="FF0000"/>
                </a:solidFill>
              </a:rPr>
              <a:t>Portálu Pražana </a:t>
            </a:r>
            <a:r>
              <a:rPr lang="cs-CZ" dirty="0"/>
              <a:t>(</a:t>
            </a:r>
            <a:r>
              <a:rPr lang="cs-CZ" b="1" dirty="0"/>
              <a:t>max. 20 MB</a:t>
            </a:r>
            <a:r>
              <a:rPr lang="cs-CZ" dirty="0"/>
              <a:t>). </a:t>
            </a:r>
          </a:p>
          <a:p>
            <a:endParaRPr lang="cs-CZ" dirty="0"/>
          </a:p>
          <a:p>
            <a:r>
              <a:rPr lang="cs-CZ" dirty="0"/>
              <a:t>Za rovnocenný způsob k tištěné formě podání se považuje i odeslání žádosti prostřednictvím datové schránky se zaručeným elektronickým podpisem.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635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Formulář žádosti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799EF51C-0630-40D1-B61B-4D624C20C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67723"/>
            <a:ext cx="8373934" cy="4109938"/>
          </a:xfrm>
        </p:spPr>
        <p:txBody>
          <a:bodyPr>
            <a:normAutofit/>
          </a:bodyPr>
          <a:lstStyle/>
          <a:p>
            <a:r>
              <a:rPr lang="cs-CZ" b="1" dirty="0"/>
              <a:t>Typy formulářů: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jednoleté dotace</a:t>
            </a:r>
            <a:r>
              <a:rPr lang="cs-CZ" dirty="0">
                <a:solidFill>
                  <a:schemeClr val="tx1"/>
                </a:solidFill>
              </a:rPr>
              <a:t> na rok 2022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Program podpory v oblasti kultury a umění pro </a:t>
            </a:r>
            <a:r>
              <a:rPr lang="cs-CZ" dirty="0">
                <a:solidFill>
                  <a:srgbClr val="FF0000"/>
                </a:solidFill>
              </a:rPr>
              <a:t>víceleté dotace</a:t>
            </a:r>
            <a:r>
              <a:rPr lang="cs-CZ" dirty="0">
                <a:solidFill>
                  <a:schemeClr val="tx1"/>
                </a:solidFill>
              </a:rPr>
              <a:t> na léta 2023 – 2026</a:t>
            </a:r>
          </a:p>
          <a:p>
            <a:endParaRPr lang="cs-CZ" b="1" dirty="0"/>
          </a:p>
          <a:p>
            <a:r>
              <a:rPr lang="cs-CZ" b="1" dirty="0"/>
              <a:t>Varianty: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online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err="1">
                <a:solidFill>
                  <a:srgbClr val="FF0000"/>
                </a:solidFill>
              </a:rPr>
              <a:t>offline</a:t>
            </a:r>
            <a:r>
              <a:rPr lang="cs-CZ" dirty="0">
                <a:solidFill>
                  <a:schemeClr val="tx1"/>
                </a:solidFill>
              </a:rPr>
              <a:t> (ZFO formuláře)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700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9090876" cy="1248729"/>
          </a:xfrm>
        </p:spPr>
        <p:txBody>
          <a:bodyPr>
            <a:normAutofit/>
          </a:bodyPr>
          <a:lstStyle/>
          <a:p>
            <a:r>
              <a:rPr lang="cs-CZ" sz="4400" dirty="0"/>
              <a:t>Harmonogram Programu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25459"/>
            <a:ext cx="8028319" cy="41099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7. 6. </a:t>
            </a:r>
            <a:r>
              <a:rPr lang="cs-CZ" sz="1800" dirty="0"/>
              <a:t>zveřejnění Programu podpory v oblasti kultury a umění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2. 8. – 6. 9. do 18:00 hod. </a:t>
            </a:r>
            <a:r>
              <a:rPr lang="cs-CZ" sz="1800" dirty="0"/>
              <a:t>lhůta pro podání žádostí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3. 9. </a:t>
            </a:r>
            <a:r>
              <a:rPr lang="cs-CZ" sz="1800" dirty="0"/>
              <a:t>možnost individuální konzultace pro žadatele o dotaci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15. 12. </a:t>
            </a:r>
            <a:r>
              <a:rPr lang="cs-CZ" sz="1800" dirty="0"/>
              <a:t>projednání návrhu Dotační komise na udělení jednoletých a víceletých dotací na Výboru KUL ZHMP a jeho zveřejnění 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31. 1. 2022 </a:t>
            </a:r>
            <a:r>
              <a:rPr lang="cs-CZ" sz="1800" dirty="0"/>
              <a:t>schválení návrhu na poskytnutí dotací Radou HMP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1. 2. 2022 </a:t>
            </a:r>
            <a:r>
              <a:rPr lang="cs-CZ" sz="1800" dirty="0"/>
              <a:t>zveřejnění výsledků dotačního řízení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od 1. 2. 2022 </a:t>
            </a:r>
            <a:r>
              <a:rPr lang="cs-CZ" sz="1800" dirty="0"/>
              <a:t>uzavírání veřejnoprávních smluv a finanční úhrada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/>
              <a:t> </a:t>
            </a:r>
            <a:r>
              <a:rPr lang="cs-CZ" sz="1800" b="1" dirty="0"/>
              <a:t>do 31. 3. 2022 </a:t>
            </a:r>
            <a:r>
              <a:rPr lang="cs-CZ" sz="1800" dirty="0"/>
              <a:t>schválení návrhu na poskytnutí dotací Zastupitelstvem HMP</a:t>
            </a:r>
          </a:p>
        </p:txBody>
      </p:sp>
    </p:spTree>
    <p:extLst>
      <p:ext uri="{BB962C8B-B14F-4D97-AF65-F5344CB8AC3E}">
        <p14:creationId xmlns:p14="http://schemas.microsoft.com/office/powerpoint/2010/main" val="3575218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328670"/>
            <a:ext cx="8769600" cy="1248729"/>
          </a:xfrm>
        </p:spPr>
        <p:txBody>
          <a:bodyPr>
            <a:noAutofit/>
          </a:bodyPr>
          <a:lstStyle/>
          <a:p>
            <a:r>
              <a:rPr lang="cs-CZ" sz="4400" dirty="0"/>
              <a:t>Výběr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346886"/>
            <a:ext cx="8373934" cy="4601477"/>
          </a:xfrm>
        </p:spPr>
        <p:txBody>
          <a:bodyPr/>
          <a:lstStyle/>
          <a:p>
            <a:r>
              <a:rPr lang="cs-CZ" dirty="0"/>
              <a:t>Žadatel vybere jedno ze sedmi možných Opatření.</a:t>
            </a:r>
          </a:p>
          <a:p>
            <a:r>
              <a:rPr lang="cs-CZ" dirty="0"/>
              <a:t>Nelze žádat v jedné žádosti o více Opatření najednou. </a:t>
            </a:r>
          </a:p>
          <a:p>
            <a:r>
              <a:rPr lang="cs-CZ" dirty="0"/>
              <a:t>Žadatel musí pro každé Opatření vyplnit samostatnou žádost (až 4 žádosti v Opatření I. až VI.). </a:t>
            </a:r>
          </a:p>
          <a:p>
            <a:r>
              <a:rPr lang="cs-CZ" dirty="0"/>
              <a:t>Pro zahraniční spolupráci může podat libovolný počet žádostí. </a:t>
            </a:r>
          </a:p>
          <a:p>
            <a:r>
              <a:rPr lang="cs-CZ" dirty="0"/>
              <a:t>V  Opatření VII. – pouze 1 žádost, nelze podat v Opatření I. až VI.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ABF6712-3299-4934-AEE1-BDE5B87C6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5" t="11564" r="2118" b="66803"/>
          <a:stretch/>
        </p:blipFill>
        <p:spPr>
          <a:xfrm>
            <a:off x="99759" y="4160108"/>
            <a:ext cx="8923215" cy="121160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9">
            <a:extLst>
              <a:ext uri="{FF2B5EF4-FFF2-40B4-BE49-F238E27FC236}">
                <a16:creationId xmlns:a16="http://schemas.microsoft.com/office/drawing/2014/main" id="{6653FD14-AB81-406E-846F-08DC8647DED2}"/>
              </a:ext>
            </a:extLst>
          </p:cNvPr>
          <p:cNvSpPr/>
          <p:nvPr/>
        </p:nvSpPr>
        <p:spPr>
          <a:xfrm rot="3700939">
            <a:off x="3153418" y="4213090"/>
            <a:ext cx="486904" cy="9140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6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8CD19-1522-468A-ADF3-D66AEC29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/>
              <a:t>Výběr zařazení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A28D7D-A6D0-42DE-B9A4-CF80D06FD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00432"/>
            <a:ext cx="8373934" cy="4547931"/>
          </a:xfrm>
        </p:spPr>
        <p:txBody>
          <a:bodyPr/>
          <a:lstStyle/>
          <a:p>
            <a:endParaRPr lang="cs-CZ" dirty="0"/>
          </a:p>
          <a:p>
            <a:pPr>
              <a:lnSpc>
                <a:spcPct val="100000"/>
              </a:lnSpc>
            </a:pPr>
            <a:r>
              <a:rPr lang="cs-CZ" dirty="0"/>
              <a:t>V rámci Opatření I. až V. žadatel vybere jedno konkrétní zařazení Projektu.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FBBCCE0-AAB6-4D8A-91E5-E13CB946C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85" t="28571" r="26479" b="53878"/>
          <a:stretch/>
        </p:blipFill>
        <p:spPr>
          <a:xfrm>
            <a:off x="98854" y="3761402"/>
            <a:ext cx="8765059" cy="14016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id="{74331261-6328-44B6-947A-858B500582D9}"/>
              </a:ext>
            </a:extLst>
          </p:cNvPr>
          <p:cNvSpPr/>
          <p:nvPr/>
        </p:nvSpPr>
        <p:spPr>
          <a:xfrm rot="3700939">
            <a:off x="3392104" y="3705981"/>
            <a:ext cx="477479" cy="10105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10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4757D8-A4CC-4383-85A1-52915208C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oboru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6FFA38-9F23-4578-A0BA-DC132D5CD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360998"/>
            <a:ext cx="8373934" cy="4109938"/>
          </a:xfrm>
        </p:spPr>
        <p:txBody>
          <a:bodyPr>
            <a:normAutofit/>
          </a:bodyPr>
          <a:lstStyle/>
          <a:p>
            <a:r>
              <a:rPr lang="cs-CZ" dirty="0"/>
              <a:t>Lze vybrat pouze 1 obor: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A. divadlo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B. hudba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C. tanec, nonverbální umění a nový cirkus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D. vizuální umění a rezidenční pobyty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E. literatura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F. audiovize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G. mezioborové projekty</a:t>
            </a:r>
          </a:p>
          <a:p>
            <a:endParaRPr lang="cs-CZ" sz="2400" dirty="0"/>
          </a:p>
          <a:p>
            <a:endParaRPr lang="cs-CZ" sz="2400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E290CB3A-D532-4202-9115-658B5C2E5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7" t="28378" r="26606" b="47177"/>
          <a:stretch/>
        </p:blipFill>
        <p:spPr>
          <a:xfrm>
            <a:off x="691246" y="4757352"/>
            <a:ext cx="7307695" cy="164224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id="{CD8530EE-8743-4C02-9693-049AECF6F33F}"/>
              </a:ext>
            </a:extLst>
          </p:cNvPr>
          <p:cNvSpPr/>
          <p:nvPr/>
        </p:nvSpPr>
        <p:spPr>
          <a:xfrm rot="3700939">
            <a:off x="4057967" y="5125901"/>
            <a:ext cx="574251" cy="9051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086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78309-9851-45FA-B068-04A1FA97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Projektu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C770CD-4E4A-4463-9B51-588BCE642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599528"/>
            <a:ext cx="8373934" cy="4109938"/>
          </a:xfrm>
        </p:spPr>
        <p:txBody>
          <a:bodyPr/>
          <a:lstStyle/>
          <a:p>
            <a:r>
              <a:rPr lang="cs-CZ" dirty="0"/>
              <a:t>Charakteristika Projektu – tato část žádosti bude publikována na webu a bude součástí usnesení RHMP a ZHMP!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100D5F-5B0D-4C80-B162-9E9FFF4EF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92" t="17025" r="9335" b="28520"/>
          <a:stretch/>
        </p:blipFill>
        <p:spPr>
          <a:xfrm>
            <a:off x="473497" y="2636106"/>
            <a:ext cx="8175739" cy="318721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id="{BA9D3679-D5B1-4783-8C09-D26379D92493}"/>
              </a:ext>
            </a:extLst>
          </p:cNvPr>
          <p:cNvSpPr/>
          <p:nvPr/>
        </p:nvSpPr>
        <p:spPr>
          <a:xfrm rot="3700939">
            <a:off x="4354696" y="2286972"/>
            <a:ext cx="589176" cy="10589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79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D650B-84CC-40A0-B486-CEF839AC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Webové stránky Projektu</a:t>
            </a:r>
            <a:endParaRPr lang="cs-CZ" sz="135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DFA3954-B40A-45B5-9E4D-E6BDC8920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647568"/>
            <a:ext cx="8373934" cy="430079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- web Projektu je povinným údajem Žádosti </a:t>
            </a:r>
            <a:br>
              <a:rPr lang="cs-CZ" dirty="0"/>
            </a:br>
            <a:r>
              <a:rPr lang="cs-CZ" dirty="0"/>
              <a:t>- </a:t>
            </a:r>
            <a:r>
              <a:rPr lang="cs-CZ" sz="2100" dirty="0"/>
              <a:t>pouze pro Opatření IV. je vyplnění nepovinné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386CC0-6FE0-4A02-92BE-1C8672C52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4" t="12788" r="18417" b="57534"/>
          <a:stretch/>
        </p:blipFill>
        <p:spPr>
          <a:xfrm>
            <a:off x="1070687" y="3277620"/>
            <a:ext cx="6417129" cy="15264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Šipka: dolů 10">
            <a:extLst>
              <a:ext uri="{FF2B5EF4-FFF2-40B4-BE49-F238E27FC236}">
                <a16:creationId xmlns:a16="http://schemas.microsoft.com/office/drawing/2014/main" id="{B808DB12-86AA-40A7-9A83-C5733A973B19}"/>
              </a:ext>
            </a:extLst>
          </p:cNvPr>
          <p:cNvSpPr/>
          <p:nvPr/>
        </p:nvSpPr>
        <p:spPr>
          <a:xfrm rot="2544303">
            <a:off x="6657774" y="3833278"/>
            <a:ext cx="495222" cy="8441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308A9497-1583-47AB-8C2B-852EC4DF7023}"/>
              </a:ext>
            </a:extLst>
          </p:cNvPr>
          <p:cNvSpPr/>
          <p:nvPr/>
        </p:nvSpPr>
        <p:spPr>
          <a:xfrm rot="2544303">
            <a:off x="2651827" y="2661345"/>
            <a:ext cx="586124" cy="9344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91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483911-6CC6-4054-9AE0-97C6360C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F37F20-AF81-4C13-85DE-F0993E9A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Formulář nabídne v závislosti na výběru Opatření a zařazení Projektu jednu ze tří variant rozpočtu:</a:t>
            </a:r>
          </a:p>
          <a:p>
            <a:endParaRPr lang="cs-CZ" dirty="0"/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A/ PROVOZNÍ PODPORA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B/ PROVOZNÍ PODPORA PRO VYDÁVÁNÍ HUDBY A LITERATURY</a:t>
            </a:r>
          </a:p>
          <a:p>
            <a:pPr marL="469800" lvl="1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C/ INVESTIČNÍ PODPORA</a:t>
            </a:r>
          </a:p>
        </p:txBody>
      </p:sp>
    </p:spTree>
    <p:extLst>
      <p:ext uri="{BB962C8B-B14F-4D97-AF65-F5344CB8AC3E}">
        <p14:creationId xmlns:p14="http://schemas.microsoft.com/office/powerpoint/2010/main" val="3297423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30B9BA-4638-4342-B446-A0B328141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4" y="415166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3A828A8-56E9-4626-B8A3-476D0E876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84" y="2007186"/>
            <a:ext cx="3968559" cy="341273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1600" dirty="0"/>
              <a:t>Do tabulky rozpočtu žadatel </a:t>
            </a:r>
            <a:br>
              <a:rPr lang="cs-CZ" sz="1600" dirty="0"/>
            </a:br>
            <a:r>
              <a:rPr lang="cs-CZ" sz="1600" dirty="0"/>
              <a:t>vyplní veškeré plánované způsobilé náklady projektu a v dalším sloupci tabulky uvede, které způsobilé náklady Projektu požaduje po HMP.</a:t>
            </a:r>
          </a:p>
          <a:p>
            <a:pPr marL="0" indent="0">
              <a:buNone/>
            </a:pPr>
            <a:endParaRPr lang="cs-CZ" sz="1600" dirty="0"/>
          </a:p>
          <a:p>
            <a:pPr>
              <a:buFontTx/>
              <a:buChar char="-"/>
            </a:pPr>
            <a:r>
              <a:rPr lang="cs-CZ" sz="1600" dirty="0"/>
              <a:t>Žlutá pole jsou editovatelná, symbolem „+“ lze přidat další položky rozpočtu.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2871793-A293-4226-9EA9-48CDC5876E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9" t="22177" r="48189" b="8570"/>
          <a:stretch/>
        </p:blipFill>
        <p:spPr>
          <a:xfrm>
            <a:off x="4625651" y="1857959"/>
            <a:ext cx="3666930" cy="35619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424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C70A9-D75E-4A0B-BA74-667B00DE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80" y="332024"/>
            <a:ext cx="8432541" cy="994172"/>
          </a:xfrm>
        </p:spPr>
        <p:txBody>
          <a:bodyPr>
            <a:normAutofit fontScale="90000"/>
          </a:bodyPr>
          <a:lstStyle/>
          <a:p>
            <a:r>
              <a:rPr lang="cs-CZ" dirty="0"/>
              <a:t>Rozpočet Projektu - Provozní podpora pro vydávání hudby a literatury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7D07328-5F57-4BC6-9DF7-169B06FC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80" y="2448700"/>
            <a:ext cx="3413888" cy="3263504"/>
          </a:xfrm>
        </p:spPr>
        <p:txBody>
          <a:bodyPr/>
          <a:lstStyle/>
          <a:p>
            <a:r>
              <a:rPr lang="cs-CZ" sz="1800" dirty="0"/>
              <a:t>Lze editovat každý způsobilý náklad Projektu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Nezpůsobilé náklady Projektu se do formuláře neuvádí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Limit požadované částky po HMP je nastaven v závislosti na výběru Opatření a režimu poskytnutí dotace</a:t>
            </a:r>
          </a:p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09D78D1-2B4C-4CDD-98FF-943D47FAE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1" r="48342" b="27347"/>
          <a:stretch/>
        </p:blipFill>
        <p:spPr>
          <a:xfrm>
            <a:off x="3932853" y="2508523"/>
            <a:ext cx="4866968" cy="3203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22183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72183-FFAD-430C-890F-D0F9723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– investiční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4D4FE9-701C-4A8A-9C3F-79D711E23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839285"/>
            <a:ext cx="8444892" cy="1111755"/>
          </a:xfrm>
        </p:spPr>
        <p:txBody>
          <a:bodyPr/>
          <a:lstStyle/>
          <a:p>
            <a:r>
              <a:rPr lang="cs-CZ" dirty="0"/>
              <a:t>Poskytnutá dotace nesmí přesáhnout výši rozdílu mezi způsobilými náklady a provozním ziskem z investice.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3F1857-0408-452A-BD00-D0C5FDDF2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26620" r="48801" b="44218"/>
          <a:stretch/>
        </p:blipFill>
        <p:spPr>
          <a:xfrm>
            <a:off x="1619290" y="3250290"/>
            <a:ext cx="5031083" cy="2122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46887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165698-11A6-4C78-B300-CDEB7A6F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Rozpočet Projektu - výnosy</a:t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A64E952-5DFE-4189-8C7E-C95D72AEF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66" t="58586" r="48709" b="13083"/>
          <a:stretch/>
        </p:blipFill>
        <p:spPr>
          <a:xfrm>
            <a:off x="440719" y="2426593"/>
            <a:ext cx="8241296" cy="3339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42E366E8-69AE-4B01-9893-2C75FDFE86D9}"/>
              </a:ext>
            </a:extLst>
          </p:cNvPr>
          <p:cNvSpPr txBox="1">
            <a:spLocks/>
          </p:cNvSpPr>
          <p:nvPr/>
        </p:nvSpPr>
        <p:spPr>
          <a:xfrm>
            <a:off x="374400" y="1540329"/>
            <a:ext cx="7764584" cy="39883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- </a:t>
            </a:r>
            <a:r>
              <a:rPr lang="cs-CZ" sz="2400" dirty="0"/>
              <a:t>Lze editovat poslední kategorii výnosů</a:t>
            </a:r>
          </a:p>
        </p:txBody>
      </p:sp>
    </p:spTree>
    <p:extLst>
      <p:ext uri="{BB962C8B-B14F-4D97-AF65-F5344CB8AC3E}">
        <p14:creationId xmlns:p14="http://schemas.microsoft.com/office/powerpoint/2010/main" val="349755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Návaznosti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Koncepce kulturní politiky hl. m. Prahy 2017 – 2021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Strategický plán hl. m. Prahy</a:t>
            </a:r>
          </a:p>
          <a:p>
            <a:endParaRPr lang="cs-CZ" b="1" dirty="0"/>
          </a:p>
          <a:p>
            <a:r>
              <a:rPr lang="cs-CZ" b="1" dirty="0"/>
              <a:t>Zásady pro poskytování dotací hlavním městem Prahou </a:t>
            </a:r>
            <a:r>
              <a:rPr lang="cs-CZ" dirty="0"/>
              <a:t>(schváleno usnesením RHMP v srpnu 2020)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Dotační systém hlavního města Prahy v oblasti kultury a umění na léta 2022 – 2027</a:t>
            </a:r>
            <a:r>
              <a:rPr lang="cs-CZ" dirty="0"/>
              <a:t> (schváleno Výborem pro kulturu ZHMP a Radou HMP v březnu 2021)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754605"/>
          </a:xfrm>
        </p:spPr>
        <p:txBody>
          <a:bodyPr>
            <a:normAutofit/>
          </a:bodyPr>
          <a:lstStyle/>
          <a:p>
            <a:r>
              <a:rPr lang="cs-CZ" dirty="0"/>
              <a:t>Odůvodnění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577910" y="3319331"/>
            <a:ext cx="248371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kvalita zpracování žádosti a srozumitelnost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577910" y="5159727"/>
            <a:ext cx="248371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srozumitelnost a transparentnost rozpočtu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" y="1243913"/>
            <a:ext cx="6128035" cy="5515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219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59361" y="1020978"/>
            <a:ext cx="246738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odpovídající naplnění výkonových ukazatelů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359361" y="5145491"/>
            <a:ext cx="2467382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Pro hodnocení přibyl 4. parametr – reálnost a proveditelnost projektu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1" y="1020978"/>
            <a:ext cx="5719108" cy="165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1" y="2676303"/>
            <a:ext cx="5719108" cy="40065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374400" y="266374"/>
            <a:ext cx="8373934" cy="7546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Odůvodnění žádosti</a:t>
            </a:r>
          </a:p>
        </p:txBody>
      </p:sp>
    </p:spTree>
    <p:extLst>
      <p:ext uri="{BB962C8B-B14F-4D97-AF65-F5344CB8AC3E}">
        <p14:creationId xmlns:p14="http://schemas.microsoft.com/office/powerpoint/2010/main" val="2710042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63EF74-1D9D-40D6-BA4E-C7055EA8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VII.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E366E8-69AE-4B01-9893-2C75FDFE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433196"/>
            <a:ext cx="4617730" cy="326350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-  Velmi stručný formulář</a:t>
            </a:r>
          </a:p>
          <a:p>
            <a:pPr>
              <a:buFontTx/>
              <a:buChar char="-"/>
            </a:pPr>
            <a:r>
              <a:rPr lang="cs-CZ" sz="1800" dirty="0"/>
              <a:t>Žádost musí splnit formální náležitosti</a:t>
            </a:r>
          </a:p>
          <a:p>
            <a:pPr>
              <a:buFontTx/>
              <a:buChar char="-"/>
            </a:pPr>
            <a:r>
              <a:rPr lang="cs-CZ" sz="1800" dirty="0"/>
              <a:t>Projekt nepodléhá věcnému hodnocení   Dotační komise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EE37E68-4DCC-46CE-82D4-70F736EE08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1" t="12517" r="48877" b="7756"/>
          <a:stretch/>
        </p:blipFill>
        <p:spPr>
          <a:xfrm>
            <a:off x="4992130" y="1433196"/>
            <a:ext cx="3547966" cy="4100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3023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Formulář pro víceletou dotaci na léta 2023 – 2026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24" t="17319" r="28169" b="36127"/>
          <a:stretch/>
        </p:blipFill>
        <p:spPr>
          <a:xfrm>
            <a:off x="3821072" y="2183220"/>
            <a:ext cx="4998356" cy="3263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délník 6"/>
          <p:cNvSpPr/>
          <p:nvPr/>
        </p:nvSpPr>
        <p:spPr>
          <a:xfrm>
            <a:off x="321215" y="2183220"/>
            <a:ext cx="3127804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O víceletou dotaci lze žádat v rámci Opatření I. 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dirty="0">
                <a:solidFill>
                  <a:prstClr val="black"/>
                </a:solidFill>
              </a:rPr>
              <a:t>a je poskytována s ročním předstihem.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Pouze na toto konkrétní zařazení Projektu. 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dirty="0">
                <a:solidFill>
                  <a:prstClr val="black"/>
                </a:solidFill>
              </a:rPr>
              <a:t>Možnost vybrat ze 4 zařazení.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sz="900" dirty="0">
                <a:solidFill>
                  <a:prstClr val="black"/>
                </a:solidFill>
              </a:rPr>
              <a:t>(rozbalená nabídka – modrá část formuláře vpravo)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5FF96D37-76C2-4FEB-B8E4-3FACD0A20932}"/>
              </a:ext>
            </a:extLst>
          </p:cNvPr>
          <p:cNvSpPr/>
          <p:nvPr/>
        </p:nvSpPr>
        <p:spPr>
          <a:xfrm rot="14054280">
            <a:off x="3155435" y="3341568"/>
            <a:ext cx="587166" cy="1081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1317357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2300" y="216403"/>
            <a:ext cx="8343332" cy="4081913"/>
          </a:xfrm>
        </p:spPr>
        <p:txBody>
          <a:bodyPr>
            <a:normAutofit/>
          </a:bodyPr>
          <a:lstStyle/>
          <a:p>
            <a:r>
              <a:rPr lang="cs-CZ" dirty="0"/>
              <a:t>Rozpočet víceleté dotace</a:t>
            </a:r>
            <a:br>
              <a:rPr lang="cs-CZ" dirty="0"/>
            </a:br>
            <a:endParaRPr lang="cs-CZ" sz="27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94" t="17465" r="28631" b="7851"/>
          <a:stretch/>
        </p:blipFill>
        <p:spPr>
          <a:xfrm>
            <a:off x="4273466" y="1118802"/>
            <a:ext cx="4527377" cy="4769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Obdélník 4"/>
          <p:cNvSpPr/>
          <p:nvPr/>
        </p:nvSpPr>
        <p:spPr>
          <a:xfrm>
            <a:off x="163522" y="1118802"/>
            <a:ext cx="410994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r>
              <a:rPr lang="cs-CZ" sz="2800" dirty="0"/>
              <a:t>Pro každý rok se rozbalí 2 sloupce, žadatel uvádí plánované způsobilé náklady Projektu pro každý rok trvání víceleté dotace zvlášť</a:t>
            </a:r>
            <a:r>
              <a:rPr lang="cs-CZ" sz="2800" dirty="0">
                <a:solidFill>
                  <a:prstClr val="black"/>
                </a:solidFill>
              </a:rPr>
              <a:t>).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FontTx/>
              <a:buChar char="-"/>
            </a:pP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78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947" y="275124"/>
            <a:ext cx="8176477" cy="1248729"/>
          </a:xfrm>
        </p:spPr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0259" y="1021751"/>
            <a:ext cx="8563655" cy="4109938"/>
          </a:xfrm>
        </p:spPr>
        <p:txBody>
          <a:bodyPr/>
          <a:lstStyle/>
          <a:p>
            <a:r>
              <a:rPr lang="cs-CZ" dirty="0"/>
              <a:t>Přístup na Portál finanční podpory MHMP - </a:t>
            </a:r>
            <a:r>
              <a:rPr lang="cs-CZ" u="sng" dirty="0">
                <a:hlinkClick r:id="rId2"/>
              </a:rPr>
              <a:t>granty.praha.eu</a:t>
            </a:r>
            <a:endParaRPr lang="cs-CZ" u="sng" dirty="0"/>
          </a:p>
          <a:p>
            <a:r>
              <a:rPr lang="cs-CZ" dirty="0"/>
              <a:t>Pro technické dotazy lze využít Hot-line Portálu finanční podpory: </a:t>
            </a:r>
            <a:r>
              <a:rPr lang="cs-CZ" dirty="0">
                <a:hlinkClick r:id="rId3"/>
              </a:rPr>
              <a:t>hot-line_granty@asd-software.cz</a:t>
            </a:r>
            <a:r>
              <a:rPr lang="cs-CZ" dirty="0"/>
              <a:t>, tel.: 583 300 722     v pracovní dny v čase od 7 do 17hod.</a:t>
            </a:r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1010696" y="2627870"/>
            <a:ext cx="6764978" cy="4057994"/>
            <a:chOff x="1078832" y="1135998"/>
            <a:chExt cx="9793705" cy="5525152"/>
          </a:xfrm>
        </p:grpSpPr>
        <p:pic>
          <p:nvPicPr>
            <p:cNvPr id="5" name="Obrázek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78832" y="1135998"/>
              <a:ext cx="9793705" cy="55251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Obdélník 5"/>
            <p:cNvSpPr/>
            <p:nvPr/>
          </p:nvSpPr>
          <p:spPr>
            <a:xfrm>
              <a:off x="1309034" y="2242686"/>
              <a:ext cx="972152" cy="22138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2274426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2628" y="2378697"/>
            <a:ext cx="6516226" cy="4175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Portál finanční podpory - registrace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74400" y="1204109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lang="cs-CZ" sz="23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cs-CZ" sz="2300" kern="1200" smtClean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lang="en-US" sz="2300" kern="1200" dirty="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600" dirty="0"/>
              <a:t>Tlačítkem Získat ověřovací kód bude na uvedenou e-mailovou adresu zaslán ověřovací kód nutný pro dokončení registrace. Po zadání ověřovacího kódu a nastavení přihlašovacího hesla může být provedeno Dokončení registrace a následně se lze přihlásit.</a:t>
            </a:r>
          </a:p>
        </p:txBody>
      </p:sp>
    </p:spTree>
    <p:extLst>
      <p:ext uri="{BB962C8B-B14F-4D97-AF65-F5344CB8AC3E}">
        <p14:creationId xmlns:p14="http://schemas.microsoft.com/office/powerpoint/2010/main" val="38186186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1" y="1273391"/>
            <a:ext cx="8373934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Registrovaný uživatel provede Přihlášení zadáním aktuálně platného </a:t>
            </a: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Přihlašovacího e-mailu a Hesla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V případě zapomenutého hesla lze volbou Zapomenuté heslo získat dočasné heslo pro možnost přihlásit se a nastavit si nové heslo.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cs-CZ" sz="15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1059147" y="2242034"/>
            <a:ext cx="7004440" cy="4208362"/>
            <a:chOff x="1530417" y="1454901"/>
            <a:chExt cx="9054597" cy="5222777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0417" y="1454901"/>
              <a:ext cx="9054597" cy="522277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7739" y="3442391"/>
              <a:ext cx="4300036" cy="17838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" name="Nadpis 1"/>
          <p:cNvSpPr txBox="1">
            <a:spLocks/>
          </p:cNvSpPr>
          <p:nvPr/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4000" dirty="0"/>
              <a:t>Portál finanční podpory - přihlášení</a:t>
            </a:r>
          </a:p>
        </p:txBody>
      </p:sp>
    </p:spTree>
    <p:extLst>
      <p:ext uri="{BB962C8B-B14F-4D97-AF65-F5344CB8AC3E}">
        <p14:creationId xmlns:p14="http://schemas.microsoft.com/office/powerpoint/2010/main" val="16226959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345076"/>
            <a:ext cx="8678305" cy="1091176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Uživateli se po přihlášení zpřístupní nové položky menu Moji žadatelé a Moje formuláře. Uživatel založí nový profil žadatele v části Moji žadatelé. Pro založení profilu žadatele slouží tlačítko Přidat.</a:t>
            </a:r>
          </a:p>
        </p:txBody>
      </p:sp>
      <p:pic>
        <p:nvPicPr>
          <p:cNvPr id="7" name="Obrázek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8595" y="2240999"/>
            <a:ext cx="8565543" cy="2995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vytvoření žadatele</a:t>
            </a:r>
          </a:p>
        </p:txBody>
      </p:sp>
    </p:spTree>
    <p:extLst>
      <p:ext uri="{BB962C8B-B14F-4D97-AF65-F5344CB8AC3E}">
        <p14:creationId xmlns:p14="http://schemas.microsoft.com/office/powerpoint/2010/main" val="9293612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10566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Uložení profilu žadatele se dokončí tlačítkem Uložit/Uložit a zpět.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plnění adres žadatele lze využit načtení údajů z RÚIAN.</a:t>
            </a: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9649" y="3127643"/>
            <a:ext cx="8564489" cy="2533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údajů</a:t>
            </a:r>
          </a:p>
        </p:txBody>
      </p:sp>
    </p:spTree>
    <p:extLst>
      <p:ext uri="{BB962C8B-B14F-4D97-AF65-F5344CB8AC3E}">
        <p14:creationId xmlns:p14="http://schemas.microsoft.com/office/powerpoint/2010/main" val="197732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tvorby a projednání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399" y="1838425"/>
            <a:ext cx="8596605" cy="4109938"/>
          </a:xfrm>
        </p:spPr>
        <p:txBody>
          <a:bodyPr/>
          <a:lstStyle/>
          <a:p>
            <a:r>
              <a:rPr lang="cs-CZ" dirty="0"/>
              <a:t>září 2020 – projednání návrhů na úpravy s Dotační komisí</a:t>
            </a:r>
          </a:p>
          <a:p>
            <a:r>
              <a:rPr lang="cs-CZ" dirty="0"/>
              <a:t>říjen – listopad 2020 – konzultace s expertkou Zorou </a:t>
            </a:r>
            <a:r>
              <a:rPr lang="cs-CZ" dirty="0" err="1"/>
              <a:t>Jaurovou</a:t>
            </a:r>
            <a:endParaRPr lang="cs-CZ" dirty="0"/>
          </a:p>
          <a:p>
            <a:r>
              <a:rPr lang="cs-CZ" dirty="0"/>
              <a:t>prosinec 2020 – online debata s odbornou veřejností</a:t>
            </a:r>
          </a:p>
          <a:p>
            <a:r>
              <a:rPr lang="cs-CZ" dirty="0"/>
              <a:t>leden 2021 – vypořádání připomínek odborné veřejnosti</a:t>
            </a:r>
          </a:p>
          <a:p>
            <a:r>
              <a:rPr lang="cs-CZ" dirty="0"/>
              <a:t>leden – březen 2021 – interní projednání s Odborem legislativy MHMP</a:t>
            </a:r>
          </a:p>
          <a:p>
            <a:r>
              <a:rPr lang="cs-CZ" dirty="0"/>
              <a:t>březen 2021 – jednání Dotační komise</a:t>
            </a:r>
          </a:p>
          <a:p>
            <a:r>
              <a:rPr lang="cs-CZ" dirty="0"/>
              <a:t>březen 2021 – jednání s ITI a druhá online debata s odbornou veřejností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623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2995" y="2394886"/>
            <a:ext cx="8404255" cy="2139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/>
          <p:cNvPicPr/>
          <p:nvPr/>
        </p:nvPicPr>
        <p:blipFill>
          <a:blip r:embed="rId3"/>
          <a:stretch>
            <a:fillRect/>
          </a:stretch>
        </p:blipFill>
        <p:spPr>
          <a:xfrm>
            <a:off x="886477" y="3394502"/>
            <a:ext cx="6626431" cy="22807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65971" y="102328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Uživatel nastaví preferované oblasti (volbou Vybrat), ze kterých se mu budou nabízet formuláře žádosti o dotaci/vyúčtování.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Upozornění: po nastavení preferovaných oblastí </a:t>
            </a:r>
            <a:r>
              <a:rPr lang="cs-CZ" sz="1500" b="0" i="1" u="sng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nutné změny Uložit.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70254" y="260454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nastavení oblasti dotace</a:t>
            </a:r>
          </a:p>
        </p:txBody>
      </p:sp>
    </p:spTree>
    <p:extLst>
      <p:ext uri="{BB962C8B-B14F-4D97-AF65-F5344CB8AC3E}">
        <p14:creationId xmlns:p14="http://schemas.microsoft.com/office/powerpoint/2010/main" val="35381973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709265" y="2432836"/>
            <a:ext cx="7800007" cy="3441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400" y="1184107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záložce Formuláře ke stažení jsou pro žadatele z oblasti Kultura nabízeny varianty: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formuláře (ZFO)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aplikaci Filler pro Windows 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online formuláře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vyplnění v internetovém prohlížeči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přehled formulářů</a:t>
            </a:r>
          </a:p>
        </p:txBody>
      </p:sp>
    </p:spTree>
    <p:extLst>
      <p:ext uri="{BB962C8B-B14F-4D97-AF65-F5344CB8AC3E}">
        <p14:creationId xmlns:p14="http://schemas.microsoft.com/office/powerpoint/2010/main" val="6901769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9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Stáhnout dojde ke stažení ZFO souboru formuláře, který je naplněn údaji o žadateli. Tento formulář lze vyplňovat prostřednictvím aplikace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FormFiller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bez nutnosti připojení k internetu.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formulář je uložen v PC uživatele.</a:t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265969" y="2022990"/>
            <a:ext cx="8678305" cy="3569324"/>
            <a:chOff x="354625" y="1905801"/>
            <a:chExt cx="11571073" cy="4759098"/>
          </a:xfrm>
        </p:grpSpPr>
        <p:pic>
          <p:nvPicPr>
            <p:cNvPr id="6" name="Obrázek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54625" y="1905801"/>
              <a:ext cx="8808626" cy="42907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Obrázek 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562195" y="4440157"/>
              <a:ext cx="5363503" cy="22247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8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</a:t>
            </a:r>
            <a:r>
              <a:rPr lang="cs-CZ" sz="3300" dirty="0" err="1"/>
              <a:t>offline</a:t>
            </a:r>
            <a:endParaRPr lang="cs-CZ" sz="3300" dirty="0"/>
          </a:p>
        </p:txBody>
      </p:sp>
    </p:spTree>
    <p:extLst>
      <p:ext uri="{BB962C8B-B14F-4D97-AF65-F5344CB8AC3E}">
        <p14:creationId xmlns:p14="http://schemas.microsoft.com/office/powerpoint/2010/main" val="3436330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030505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Kliknutím na odkaz Otevřít dojde k otevření formuláře v nové záložce webového prohlížeče. Formulář je 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přednaplněn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údaji o žadateli. Tento formulář lze vyplňovat pouze v prostředí internetu.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Volba Uložit na portál uloží rozpracovaný formulář do profilu žadatele (viz záložka Rozpracované a podané formuláře).</a:t>
            </a:r>
            <a:br>
              <a:rPr lang="cs-CZ" sz="15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cs-CZ" sz="1500" i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Obrázek 7"/>
          <p:cNvPicPr/>
          <p:nvPr/>
        </p:nvPicPr>
        <p:blipFill>
          <a:blip r:embed="rId2"/>
          <a:stretch>
            <a:fillRect/>
          </a:stretch>
        </p:blipFill>
        <p:spPr>
          <a:xfrm>
            <a:off x="309290" y="2106320"/>
            <a:ext cx="8591660" cy="2398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ázek 8"/>
          <p:cNvPicPr/>
          <p:nvPr/>
        </p:nvPicPr>
        <p:blipFill>
          <a:blip r:embed="rId3"/>
          <a:stretch>
            <a:fillRect/>
          </a:stretch>
        </p:blipFill>
        <p:spPr>
          <a:xfrm>
            <a:off x="533612" y="3208013"/>
            <a:ext cx="4320540" cy="2125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4400" y="291600"/>
            <a:ext cx="8469738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300" dirty="0"/>
              <a:t>Portál finanční podpory – vyplnění online</a:t>
            </a:r>
          </a:p>
        </p:txBody>
      </p:sp>
    </p:spTree>
    <p:extLst>
      <p:ext uri="{BB962C8B-B14F-4D97-AF65-F5344CB8AC3E}">
        <p14:creationId xmlns:p14="http://schemas.microsoft.com/office/powerpoint/2010/main" val="13254021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74399" y="1350589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Rozpracovaný formulář online žádosti lze editovat přes volbu Otevřít a provádět úpravy.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seznamu se zobrazuje pouze poslední uložená verze rozpracovaného formuláře.</a:t>
            </a:r>
          </a:p>
        </p:txBody>
      </p:sp>
      <p:pic>
        <p:nvPicPr>
          <p:cNvPr id="6" name="Obrázek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3921" y="2196159"/>
            <a:ext cx="8661068" cy="2172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74399" y="291600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/>
              <a:t>Portál finanční podpory – editace online formuláře</a:t>
            </a:r>
          </a:p>
        </p:txBody>
      </p:sp>
    </p:spTree>
    <p:extLst>
      <p:ext uri="{BB962C8B-B14F-4D97-AF65-F5344CB8AC3E}">
        <p14:creationId xmlns:p14="http://schemas.microsoft.com/office/powerpoint/2010/main" val="3696209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65968" y="1125250"/>
            <a:ext cx="8678305" cy="1371599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–"/>
            </a:pP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závěru obou variant formulářů žádosti (</a:t>
            </a:r>
            <a:r>
              <a:rPr lang="cs-CZ" sz="1500" b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offline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/online) lze provést kontrolu vyplněných údajů volbou Provést kontrolu.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 podání finální verze formuláře žádosti slouží volba </a:t>
            </a:r>
            <a:r>
              <a:rPr lang="cs-CZ" sz="1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Odeslání elektronické žádosti </a:t>
            </a: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MHMP.</a:t>
            </a:r>
            <a:b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1500" b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úspěšném odeslání žádosti se objeví záznam o tomto podání na záložce Rozpracované a podané formuláře s naplněným kódem a datem podání a stavem Podaný. </a:t>
            </a:r>
            <a:endParaRPr lang="cs-CZ" sz="1500" b="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05930" y="2787399"/>
            <a:ext cx="4118919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ázek 6"/>
          <p:cNvPicPr/>
          <p:nvPr/>
        </p:nvPicPr>
        <p:blipFill>
          <a:blip r:embed="rId3"/>
          <a:stretch>
            <a:fillRect/>
          </a:stretch>
        </p:blipFill>
        <p:spPr>
          <a:xfrm>
            <a:off x="265968" y="2787399"/>
            <a:ext cx="4166467" cy="17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ázek 7"/>
          <p:cNvPicPr/>
          <p:nvPr/>
        </p:nvPicPr>
        <p:blipFill>
          <a:blip r:embed="rId4"/>
          <a:stretch>
            <a:fillRect/>
          </a:stretch>
        </p:blipFill>
        <p:spPr>
          <a:xfrm>
            <a:off x="2444850" y="4886064"/>
            <a:ext cx="4320540" cy="1526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143739" y="210335"/>
            <a:ext cx="9848757" cy="1248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600" dirty="0"/>
              <a:t>Portál finanční podpory – podání formuláře</a:t>
            </a:r>
          </a:p>
        </p:txBody>
      </p:sp>
    </p:spTree>
    <p:extLst>
      <p:ext uri="{BB962C8B-B14F-4D97-AF65-F5344CB8AC3E}">
        <p14:creationId xmlns:p14="http://schemas.microsoft.com/office/powerpoint/2010/main" val="6369138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Doručení formuláře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109938"/>
          </a:xfrm>
        </p:spPr>
        <p:txBody>
          <a:bodyPr/>
          <a:lstStyle/>
          <a:p>
            <a:pPr>
              <a:buFont typeface="Arial" panose="020B0604020202020204" pitchFamily="34" charset="0"/>
              <a:buChar char="–"/>
            </a:pPr>
            <a:r>
              <a:rPr lang="cs-CZ" sz="2400" b="1" dirty="0"/>
              <a:t>Písemnou formou </a:t>
            </a:r>
            <a:r>
              <a:rPr lang="cs-CZ" sz="2400" dirty="0"/>
              <a:t>a to vytištěním vygenerovaného PDF z online/</a:t>
            </a:r>
            <a:r>
              <a:rPr lang="cs-CZ" sz="2400" dirty="0" err="1"/>
              <a:t>offline</a:t>
            </a:r>
            <a:r>
              <a:rPr lang="cs-CZ" sz="2400" dirty="0"/>
              <a:t> formuláře, podepsáním a doručením či zasláním formuláře na podatelnu MHMP nebo </a:t>
            </a:r>
            <a:r>
              <a:rPr lang="cs-CZ" sz="2400" b="1" dirty="0"/>
              <a:t>Elektronickou formou, </a:t>
            </a:r>
            <a:r>
              <a:rPr lang="cs-CZ" sz="2400" dirty="0"/>
              <a:t>a to připojením elektronického podpisu k vygenerovanému PDF z online/</a:t>
            </a:r>
            <a:r>
              <a:rPr lang="cs-CZ" sz="2400" dirty="0" err="1"/>
              <a:t>offline</a:t>
            </a:r>
            <a:r>
              <a:rPr lang="cs-CZ" sz="2400" dirty="0"/>
              <a:t> formuláře a zaslání elektronicky podepsaného PDF na e-podatelnu MHMP nebo </a:t>
            </a:r>
            <a:r>
              <a:rPr lang="cs-CZ" sz="2400" b="1" dirty="0"/>
              <a:t>prostřednictvím datové schránky žadatele.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4024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E430D32-6333-472E-9A14-25A9B4B8A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460" y="1838325"/>
            <a:ext cx="5228442" cy="4110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2BFE920A-B7FA-4420-825C-1589D29A1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úvodní strana</a:t>
            </a:r>
          </a:p>
        </p:txBody>
      </p:sp>
    </p:spTree>
    <p:extLst>
      <p:ext uri="{BB962C8B-B14F-4D97-AF65-F5344CB8AC3E}">
        <p14:creationId xmlns:p14="http://schemas.microsoft.com/office/powerpoint/2010/main" val="1158905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0D13154-25F6-4ED9-A06A-46A0092C1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87" y="1333816"/>
            <a:ext cx="5551026" cy="47829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B51EBAF-27D0-4266-8BD7-EFA178CC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úvod</a:t>
            </a:r>
          </a:p>
        </p:txBody>
      </p:sp>
    </p:spTree>
    <p:extLst>
      <p:ext uri="{BB962C8B-B14F-4D97-AF65-F5344CB8AC3E}">
        <p14:creationId xmlns:p14="http://schemas.microsoft.com/office/powerpoint/2010/main" val="28255727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3D6F421-64E0-4D80-8F83-CB5B93762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918" y="1838324"/>
            <a:ext cx="6437525" cy="456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F05111FF-95E1-4EC4-AB4C-26C60F6B6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přihlášení přes datovou schránku</a:t>
            </a:r>
          </a:p>
        </p:txBody>
      </p:sp>
    </p:spTree>
    <p:extLst>
      <p:ext uri="{BB962C8B-B14F-4D97-AF65-F5344CB8AC3E}">
        <p14:creationId xmlns:p14="http://schemas.microsoft.com/office/powerpoint/2010/main" val="21246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739" y="1957676"/>
            <a:ext cx="8402595" cy="4109938"/>
          </a:xfrm>
        </p:spPr>
        <p:txBody>
          <a:bodyPr/>
          <a:lstStyle/>
          <a:p>
            <a:r>
              <a:rPr lang="cs-CZ" dirty="0"/>
              <a:t>Dotační podpora formou </a:t>
            </a:r>
            <a:r>
              <a:rPr lang="cs-CZ" b="1" dirty="0"/>
              <a:t>7 opatření</a:t>
            </a:r>
            <a:r>
              <a:rPr lang="cs-CZ" dirty="0"/>
              <a:t>, která definují konkrétní cíle a parametry podpory (při zachování jednotlivých oborů)</a:t>
            </a:r>
          </a:p>
          <a:p>
            <a:r>
              <a:rPr lang="cs-CZ" b="1" dirty="0"/>
              <a:t>1 opatření pro víceletou dotaci</a:t>
            </a:r>
            <a:r>
              <a:rPr lang="cs-CZ" dirty="0"/>
              <a:t>, </a:t>
            </a:r>
            <a:r>
              <a:rPr lang="cs-CZ" b="1" dirty="0"/>
              <a:t>6 opatření pro jednoletou dotaci</a:t>
            </a:r>
          </a:p>
          <a:p>
            <a:r>
              <a:rPr lang="cs-CZ" dirty="0"/>
              <a:t>Přibližná alokace financí pro jednotlivá opatření (v případě jednoletých dotací)</a:t>
            </a:r>
          </a:p>
          <a:p>
            <a:r>
              <a:rPr lang="cs-CZ" b="1" dirty="0"/>
              <a:t>Limit podaných žádostí </a:t>
            </a:r>
            <a:r>
              <a:rPr lang="cs-CZ" dirty="0"/>
              <a:t>(4 žádosti v Opatření I. - VI., libovolný počet žádostí na zahraniční spolupráci; v případě žádosti v Opatření VII. nemůže podat žádnou další Žádost v Programu.)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1956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B6164A4-7EB1-4865-BBC0-8690077E0E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020" y="1816768"/>
            <a:ext cx="5627322" cy="4857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D8B50B18-79F1-4244-B976-E6441F0BF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přihlášení přes datovou schránku</a:t>
            </a:r>
          </a:p>
        </p:txBody>
      </p:sp>
    </p:spTree>
    <p:extLst>
      <p:ext uri="{BB962C8B-B14F-4D97-AF65-F5344CB8AC3E}">
        <p14:creationId xmlns:p14="http://schemas.microsoft.com/office/powerpoint/2010/main" val="12679129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917B4B2-FFF5-4A2E-8026-66D4243A4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51" y="1676474"/>
            <a:ext cx="7206897" cy="3907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C06595C2-7913-4839-907D-376C354E6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úvodní strana</a:t>
            </a:r>
          </a:p>
        </p:txBody>
      </p:sp>
    </p:spTree>
    <p:extLst>
      <p:ext uri="{BB962C8B-B14F-4D97-AF65-F5344CB8AC3E}">
        <p14:creationId xmlns:p14="http://schemas.microsoft.com/office/powerpoint/2010/main" val="1760562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12BF044-8A47-4752-B11B-505EBB639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020" y="1189130"/>
            <a:ext cx="4703960" cy="5318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F5C7BC31-96FC-4C67-B2DA-2E2EA0E1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úvodní strana</a:t>
            </a:r>
          </a:p>
        </p:txBody>
      </p:sp>
    </p:spTree>
    <p:extLst>
      <p:ext uri="{BB962C8B-B14F-4D97-AF65-F5344CB8AC3E}">
        <p14:creationId xmlns:p14="http://schemas.microsoft.com/office/powerpoint/2010/main" val="25149020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8639B9B-3810-4DDA-B126-B9242A5D4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937" y="1332938"/>
            <a:ext cx="4506126" cy="5127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D4572528-8B0A-4697-B3BB-315F1E6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>
            <a:noAutofit/>
          </a:bodyPr>
          <a:lstStyle/>
          <a:p>
            <a:r>
              <a:rPr lang="cs-CZ" sz="4000" dirty="0"/>
              <a:t>Portál Pražana – úvodní strana</a:t>
            </a:r>
          </a:p>
        </p:txBody>
      </p:sp>
    </p:spTree>
    <p:extLst>
      <p:ext uri="{BB962C8B-B14F-4D97-AF65-F5344CB8AC3E}">
        <p14:creationId xmlns:p14="http://schemas.microsoft.com/office/powerpoint/2010/main" val="12774441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identifikace žadatele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51" y="1781536"/>
            <a:ext cx="6100058" cy="4792903"/>
          </a:xfrm>
          <a:effectLst>
            <a:innerShdw blurRad="114300">
              <a:prstClr val="black"/>
            </a:innerShdw>
          </a:effectLst>
        </p:spPr>
      </p:pic>
      <p:sp>
        <p:nvSpPr>
          <p:cNvPr id="5" name="Obdélník 4"/>
          <p:cNvSpPr/>
          <p:nvPr/>
        </p:nvSpPr>
        <p:spPr>
          <a:xfrm>
            <a:off x="729026" y="1104942"/>
            <a:ext cx="7665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300" dirty="0"/>
              <a:t>- Přístup na Portál Pražana – </a:t>
            </a:r>
            <a:r>
              <a:rPr lang="cs-CZ" sz="2300" dirty="0">
                <a:hlinkClick r:id="rId3"/>
              </a:rPr>
              <a:t>www.portalprazana.cz</a:t>
            </a:r>
            <a:r>
              <a:rPr lang="cs-CZ" sz="2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48029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52" y="1206927"/>
            <a:ext cx="5955455" cy="4683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zastupující osoba</a:t>
            </a:r>
          </a:p>
        </p:txBody>
      </p:sp>
    </p:spTree>
    <p:extLst>
      <p:ext uri="{BB962C8B-B14F-4D97-AF65-F5344CB8AC3E}">
        <p14:creationId xmlns:p14="http://schemas.microsoft.com/office/powerpoint/2010/main" val="41241310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94" y="1640617"/>
            <a:ext cx="8057372" cy="4110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finance</a:t>
            </a:r>
          </a:p>
        </p:txBody>
      </p:sp>
    </p:spTree>
    <p:extLst>
      <p:ext uri="{BB962C8B-B14F-4D97-AF65-F5344CB8AC3E}">
        <p14:creationId xmlns:p14="http://schemas.microsoft.com/office/powerpoint/2010/main" val="41382373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06" y="1471354"/>
            <a:ext cx="5555948" cy="4617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Účel Projektu</a:t>
            </a:r>
          </a:p>
        </p:txBody>
      </p:sp>
    </p:spTree>
    <p:extLst>
      <p:ext uri="{BB962C8B-B14F-4D97-AF65-F5344CB8AC3E}">
        <p14:creationId xmlns:p14="http://schemas.microsoft.com/office/powerpoint/2010/main" val="27030169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23" y="1446831"/>
            <a:ext cx="5815913" cy="47883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rozpočet</a:t>
            </a:r>
          </a:p>
        </p:txBody>
      </p:sp>
    </p:spTree>
    <p:extLst>
      <p:ext uri="{BB962C8B-B14F-4D97-AF65-F5344CB8AC3E}">
        <p14:creationId xmlns:p14="http://schemas.microsoft.com/office/powerpoint/2010/main" val="25846673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351" y="1356888"/>
            <a:ext cx="5802658" cy="4863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odůvodnění žádosti</a:t>
            </a:r>
          </a:p>
        </p:txBody>
      </p:sp>
    </p:spTree>
    <p:extLst>
      <p:ext uri="{BB962C8B-B14F-4D97-AF65-F5344CB8AC3E}">
        <p14:creationId xmlns:p14="http://schemas.microsoft.com/office/powerpoint/2010/main" val="34132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7200" y="1772865"/>
            <a:ext cx="8769600" cy="4109938"/>
          </a:xfrm>
        </p:spPr>
        <p:txBody>
          <a:bodyPr/>
          <a:lstStyle/>
          <a:p>
            <a:r>
              <a:rPr lang="cs-CZ" b="1" dirty="0"/>
              <a:t>Upravená kritéria hodnocení</a:t>
            </a:r>
          </a:p>
          <a:p>
            <a:r>
              <a:rPr lang="cs-CZ" dirty="0"/>
              <a:t>Provázání bodového hodnocení a poměru návrhu dotace vůči žádané částce</a:t>
            </a:r>
          </a:p>
          <a:p>
            <a:r>
              <a:rPr lang="cs-CZ" dirty="0"/>
              <a:t>Z toho vyplývající </a:t>
            </a:r>
            <a:r>
              <a:rPr lang="cs-CZ" b="1" dirty="0"/>
              <a:t>preference vysoce hodnocených projektů </a:t>
            </a:r>
            <a:r>
              <a:rPr lang="cs-CZ" dirty="0"/>
              <a:t>– v 2. kole hodnocení nemusí stačit prostředky na všechny projekty, které do 2. kola postoupily</a:t>
            </a:r>
          </a:p>
          <a:p>
            <a:r>
              <a:rPr lang="cs-CZ" b="1" dirty="0"/>
              <a:t>Upravený formulář žádosti</a:t>
            </a:r>
            <a:r>
              <a:rPr lang="cs-CZ" dirty="0"/>
              <a:t> v souladu s kritérii a zároveň jeho </a:t>
            </a:r>
            <a:r>
              <a:rPr lang="cs-CZ" b="1" dirty="0"/>
              <a:t>provázání s formulářem hodnocení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změny</a:t>
            </a:r>
          </a:p>
        </p:txBody>
      </p:sp>
    </p:spTree>
    <p:extLst>
      <p:ext uri="{BB962C8B-B14F-4D97-AF65-F5344CB8AC3E}">
        <p14:creationId xmlns:p14="http://schemas.microsoft.com/office/powerpoint/2010/main" val="29300405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847" y="1308030"/>
            <a:ext cx="5987665" cy="4895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přílohy</a:t>
            </a:r>
          </a:p>
        </p:txBody>
      </p:sp>
    </p:spTree>
    <p:extLst>
      <p:ext uri="{BB962C8B-B14F-4D97-AF65-F5344CB8AC3E}">
        <p14:creationId xmlns:p14="http://schemas.microsoft.com/office/powerpoint/2010/main" val="15517316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15" y="1540329"/>
            <a:ext cx="6732929" cy="4235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9259" y="291600"/>
            <a:ext cx="8604843" cy="1248729"/>
          </a:xfrm>
        </p:spPr>
        <p:txBody>
          <a:bodyPr>
            <a:noAutofit/>
          </a:bodyPr>
          <a:lstStyle/>
          <a:p>
            <a:pPr algn="ctr"/>
            <a:r>
              <a:rPr lang="cs-CZ" sz="4000" dirty="0"/>
              <a:t>Portál Pražana – prohlášení</a:t>
            </a:r>
          </a:p>
        </p:txBody>
      </p:sp>
    </p:spTree>
    <p:extLst>
      <p:ext uri="{BB962C8B-B14F-4D97-AF65-F5344CB8AC3E}">
        <p14:creationId xmlns:p14="http://schemas.microsoft.com/office/powerpoint/2010/main" val="1595528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/>
              <a:t>Děkujeme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167437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6BE7EB-918A-425D-85BC-791FBE990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Účel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EB1625-B29F-426A-B073-D860808E3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297831"/>
            <a:ext cx="8373934" cy="4109938"/>
          </a:xfrm>
        </p:spPr>
        <p:txBody>
          <a:bodyPr/>
          <a:lstStyle/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osažení Účelu jednoleté dotace od 1. 1. 2022 až do 31. 12. 2022,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víceleté dotace na dva až čtyři roky od 1. 1. 2023 až do 31. 12. 2026 </a:t>
            </a: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Žádá se v rámci Opatření, ne oboru</a:t>
            </a:r>
            <a:endParaRPr lang="pl-PL" sz="1800" b="1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algn="l"/>
            <a:r>
              <a:rPr lang="pl-PL" sz="180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Dotace v oborech:</a:t>
            </a:r>
            <a:endParaRPr lang="cs-CZ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A. divadlo,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B. hudba (</a:t>
            </a:r>
            <a:r>
              <a:rPr lang="cs-CZ" sz="180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prezentace hudby, vydávání hudby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C. tanec, nonverbální umění a nový cirkus,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D. vizuální umění a rezidenční pobyty (výstavní projekty, festivaly, přehlídky a soutěže, fotografie, nová média, účast na mezinárodních veletrzích výtvarného umění, neinvestiční/neprojektová/neaplikovaná architektura, cykly přednášek)</a:t>
            </a: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sz="1800" i="0" u="none" strike="noStrike" baseline="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endParaRPr lang="cs-CZ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1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4DE6F-809A-47A2-BF4B-7DE60D6F9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50" y="1006404"/>
            <a:ext cx="8261600" cy="4109938"/>
          </a:xfrm>
        </p:spPr>
        <p:txBody>
          <a:bodyPr/>
          <a:lstStyle/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E. literatura (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prezentace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literatury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 -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festivaly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přehlídky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literární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pořady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soutěže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</a:rPr>
              <a:t>apod</a:t>
            </a:r>
            <a:r>
              <a:rPr lang="en-US" sz="1800" i="0" u="none" strike="noStrike" baseline="0" dirty="0">
                <a:solidFill>
                  <a:srgbClr val="000000"/>
                </a:solidFill>
              </a:rPr>
              <a:t>.</a:t>
            </a:r>
            <a:r>
              <a:rPr lang="cs-CZ" sz="1800" dirty="0">
                <a:solidFill>
                  <a:srgbClr val="000000"/>
                </a:solidFill>
              </a:rPr>
              <a:t>; </a:t>
            </a:r>
            <a:r>
              <a:rPr lang="cs-CZ" sz="1800" i="0" u="none" strike="noStrike" baseline="0" dirty="0">
                <a:solidFill>
                  <a:srgbClr val="000000"/>
                </a:solidFill>
              </a:rPr>
              <a:t>vydání hotového autorského díla 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s obsahovou vazbou k Praze/</a:t>
            </a:r>
            <a:r>
              <a:rPr lang="cs-CZ" sz="1800" b="0" i="0" u="none" strike="noStrike" baseline="0" dirty="0" err="1">
                <a:solidFill>
                  <a:srgbClr val="000000"/>
                </a:solidFill>
              </a:rPr>
              <a:t>pragensie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, příp. další k vydání připravené publikace tematicky zaměřené na pražskou kulturu a umění, odborné i vědeckopopularizační a kulturně poznávací publikace znamenající původní a fundovaný přínos k poznání historie, kultury, urbanistického a architektonického vývoje Prahy),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F. audiovize, 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cs-CZ" sz="1800" b="0" i="0" u="none" strike="noStrike" baseline="0" dirty="0">
                <a:solidFill>
                  <a:srgbClr val="000000"/>
                </a:solidFill>
              </a:rPr>
              <a:t>G. mezioborové projekty – nejednoznačně zařaditelné kulturní projekty (víceoborové projekty a festivaly, kulturně-sociální projekty a festivaly, kreativně společenské projekty, móda, designová tvorba a její prezentace, intermediální projekty, cykly přednášek) a další. </a:t>
            </a:r>
            <a:endParaRPr lang="cs-CZ" sz="1800" dirty="0">
              <a:solidFill>
                <a:srgbClr val="000000"/>
              </a:solidFill>
            </a:endParaRPr>
          </a:p>
          <a:p>
            <a:pPr marL="325800" lvl="1" indent="0" algn="just">
              <a:buNone/>
            </a:pPr>
            <a:r>
              <a:rPr lang="cs-CZ" sz="1800" dirty="0">
                <a:solidFill>
                  <a:srgbClr val="000000"/>
                </a:solidFill>
              </a:rPr>
              <a:t>Dotace </a:t>
            </a:r>
            <a:r>
              <a:rPr lang="cs-CZ" sz="1800" b="1" dirty="0">
                <a:solidFill>
                  <a:srgbClr val="000000"/>
                </a:solidFill>
              </a:rPr>
              <a:t>není určena na realizaci filmu</a:t>
            </a:r>
            <a:r>
              <a:rPr lang="cs-CZ" sz="1800" dirty="0">
                <a:solidFill>
                  <a:srgbClr val="000000"/>
                </a:solidFill>
              </a:rPr>
              <a:t>; dále ani na </a:t>
            </a:r>
            <a:r>
              <a:rPr lang="cs-CZ" sz="1800" b="1" dirty="0">
                <a:solidFill>
                  <a:srgbClr val="000000"/>
                </a:solidFill>
              </a:rPr>
              <a:t>vydávání novin a časopisů </a:t>
            </a:r>
            <a:r>
              <a:rPr lang="cs-CZ" sz="1800" dirty="0">
                <a:solidFill>
                  <a:srgbClr val="000000"/>
                </a:solidFill>
              </a:rPr>
              <a:t>v tištěné ani digitální podobě; ani </a:t>
            </a:r>
            <a:r>
              <a:rPr lang="pl-PL" sz="1800" dirty="0">
                <a:solidFill>
                  <a:srgbClr val="000000"/>
                </a:solidFill>
              </a:rPr>
              <a:t>na </a:t>
            </a:r>
            <a:r>
              <a:rPr lang="pl-PL" sz="1800" b="1" dirty="0">
                <a:solidFill>
                  <a:srgbClr val="000000"/>
                </a:solidFill>
              </a:rPr>
              <a:t>realizaci Účelu mimo území hl. m. Prahy</a:t>
            </a:r>
            <a:r>
              <a:rPr lang="pl-PL" sz="1800" dirty="0">
                <a:solidFill>
                  <a:srgbClr val="000000"/>
                </a:solidFill>
              </a:rPr>
              <a:t>, s výjimkou zahraniční prezentace.</a:t>
            </a:r>
            <a:endParaRPr lang="cs-CZ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0B36B44-36DB-4036-97A0-B2B013F1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292100"/>
            <a:ext cx="8374063" cy="1247775"/>
          </a:xfrm>
        </p:spPr>
        <p:txBody>
          <a:bodyPr/>
          <a:lstStyle/>
          <a:p>
            <a:r>
              <a:rPr lang="cs-CZ" dirty="0"/>
              <a:t>Účel Dotace</a:t>
            </a:r>
          </a:p>
        </p:txBody>
      </p:sp>
    </p:spTree>
    <p:extLst>
      <p:ext uri="{BB962C8B-B14F-4D97-AF65-F5344CB8AC3E}">
        <p14:creationId xmlns:p14="http://schemas.microsoft.com/office/powerpoint/2010/main" val="2030919503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Tmava</Template>
  <TotalTime>1091</TotalTime>
  <Words>3929</Words>
  <Application>Microsoft Office PowerPoint</Application>
  <PresentationFormat>Předvádění na obrazovce (4:3)</PresentationFormat>
  <Paragraphs>364</Paragraphs>
  <Slides>72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72</vt:i4>
      </vt:variant>
    </vt:vector>
  </HeadingPairs>
  <TitlesOfParts>
    <vt:vector size="81" baseType="lpstr">
      <vt:lpstr>Arial</vt:lpstr>
      <vt:lpstr>Calibri</vt:lpstr>
      <vt:lpstr>Georgia</vt:lpstr>
      <vt:lpstr>Times New Roman</vt:lpstr>
      <vt:lpstr>TimesNewRomanPS-BoldMT</vt:lpstr>
      <vt:lpstr>TimesNewRomanPSMT</vt:lpstr>
      <vt:lpstr>Verdana</vt:lpstr>
      <vt:lpstr>Wingdings</vt:lpstr>
      <vt:lpstr>Tmava</vt:lpstr>
      <vt:lpstr>Program podpory v oblasti kultury a umění hl. m. Prahy</vt:lpstr>
      <vt:lpstr>Program prezentace</vt:lpstr>
      <vt:lpstr>Harmonogram Programu podpory</vt:lpstr>
      <vt:lpstr>Návaznosti</vt:lpstr>
      <vt:lpstr>Proces tvorby a projednání</vt:lpstr>
      <vt:lpstr>Nejdůležitější změny</vt:lpstr>
      <vt:lpstr>Nejdůležitější změny</vt:lpstr>
      <vt:lpstr>Účel Dotace</vt:lpstr>
      <vt:lpstr>Účel Dotace</vt:lpstr>
      <vt:lpstr>Způsobilý Žadatel</vt:lpstr>
      <vt:lpstr>Způsobilý Žadatel</vt:lpstr>
      <vt:lpstr>Opatření I. / nad 500.000 Kč</vt:lpstr>
      <vt:lpstr>Opatření II. / nad 500.000 Kč</vt:lpstr>
      <vt:lpstr>Opatření III. / 100.000-500.000 Kč</vt:lpstr>
      <vt:lpstr>Opatření IV. / 30.000-100.000 Kč</vt:lpstr>
      <vt:lpstr>Opatření V. / 200.000-1.000.000 Kč</vt:lpstr>
      <vt:lpstr>Opatření VI. / 100.000-2.000.000 Kč</vt:lpstr>
      <vt:lpstr>Opatření VII. / 200.000-1.500.000 Kč</vt:lpstr>
      <vt:lpstr>Limit počtu podaných žádostí</vt:lpstr>
      <vt:lpstr>Aplikace Blokové výjimky EU</vt:lpstr>
      <vt:lpstr>Objem peněžních prostředků</vt:lpstr>
      <vt:lpstr>Nezpůsobilé náklady</vt:lpstr>
      <vt:lpstr>Nezpůsobilé náklady</vt:lpstr>
      <vt:lpstr>Podmínky poskytnutí Dotace</vt:lpstr>
      <vt:lpstr>Proces hodnocení</vt:lpstr>
      <vt:lpstr>1. a 2. kolo hodnocení</vt:lpstr>
      <vt:lpstr>Body vs. navržená podpora</vt:lpstr>
      <vt:lpstr>Formulář žádosti</vt:lpstr>
      <vt:lpstr>Formulář žádosti</vt:lpstr>
      <vt:lpstr>Výběr Opatření</vt:lpstr>
      <vt:lpstr>Výběr zařazení Projektu</vt:lpstr>
      <vt:lpstr>Výběr oboru </vt:lpstr>
      <vt:lpstr>Charakteristika Projektu </vt:lpstr>
      <vt:lpstr>Webové stránky Projektu</vt:lpstr>
      <vt:lpstr>Rozpočet Projektu</vt:lpstr>
      <vt:lpstr>Rozpočet Projektu - Provozní podpora </vt:lpstr>
      <vt:lpstr>Rozpočet Projektu - Provozní podpora pro vydávání hudby a literatury</vt:lpstr>
      <vt:lpstr>Rozpočet Projektu – investiční podpora</vt:lpstr>
      <vt:lpstr>Rozpočet Projektu - výnosy </vt:lpstr>
      <vt:lpstr>Odůvodnění žádosti</vt:lpstr>
      <vt:lpstr>Prezentace aplikace PowerPoint</vt:lpstr>
      <vt:lpstr>Opatření VII.</vt:lpstr>
      <vt:lpstr>Formulář pro víceletou dotaci na léta 2023 – 2026 </vt:lpstr>
      <vt:lpstr>Rozpočet víceleté dotace </vt:lpstr>
      <vt:lpstr>Portál finanční podpory - registrace</vt:lpstr>
      <vt:lpstr>Portál finanční podpory - registrace</vt:lpstr>
      <vt:lpstr>Registrovaný uživatel provede Přihlášení zadáním aktuálně platného Přihlašovacího e-mailu a Hesla. V případě zapomenutého hesla lze volbou Zapomenuté heslo získat dočasné heslo pro možnost přihlásit se a nastavit si nové heslo. </vt:lpstr>
      <vt:lpstr>Uživateli se po přihlášení zpřístupní nové položky menu Moji žadatelé a Moje formuláře. Uživatel založí nový profil žadatele v části Moji žadatelé. Pro založení profilu žadatele slouží tlačítko Přidat.</vt:lpstr>
      <vt:lpstr>Uživatel vybere právní formu a následně vyplní základní údaje o subjektu.  Po vyplnění IČO lze údaje o subjektu načíst z ARES (volba Načíst údaje z ARES). Touto volbou se naplnění či aktualizují údaje o subjektu v rozsahu právní forma, obchodní název a adresa sídla.   Uložení profilu žadatele se dokončí tlačítkem Uložit/Uložit a zpět. Pro plnění adres žadatele lze využit načtení údajů z RÚIAN.</vt:lpstr>
      <vt:lpstr>Uživatel nastaví preferované oblasti (volbou Vybrat), ze kterých se mu budou nabízet formuláře žádosti o dotaci/vyúčtování.   Upozornění: po nastavení preferovaných oblastí je nutné změny Uložit.</vt:lpstr>
      <vt:lpstr>V záložce Formuláře ke stažení jsou pro žadatele z oblasti Kultura nabízeny varianty:  - offline formuláře (ZFO) pro vyplnění v aplikaci Filler pro Windows  - online formuláře pro vyplnění v internetovém prohlížeči</vt:lpstr>
      <vt:lpstr>Kliknutím na odkaz Stáhnout dojde ke stažení ZFO souboru formuláře, který je naplněn údaji o žadateli. Tento formulář lze vyplňovat prostřednictvím aplikace FormFiller bez nutnosti připojení k internetu. Offline formulář je uložen v PC uživatele. </vt:lpstr>
      <vt:lpstr>Kliknutím na odkaz Otevřít dojde k otevření formuláře v nové záložce webového prohlížeče. Formulář je přednaplněn údaji o žadateli. Tento formulář lze vyplňovat pouze v prostředí internetu. Volba Uložit na portál uloží rozpracovaný formulář do profilu žadatele (viz záložka Rozpracované a podané formuláře). </vt:lpstr>
      <vt:lpstr>Rozpracovaný formulář online žádosti lze editovat přes volbu Otevřít a provádět úpravy. V seznamu se zobrazuje pouze poslední uložená verze rozpracovaného formuláře.</vt:lpstr>
      <vt:lpstr>V závěru obou variant formulářů žádosti (offline/online) lze provést kontrolu vyplněných údajů volbou Provést kontrolu. Pro podání finální verze formuláře žádosti slouží volba Odeslání elektronické žádosti na MHMP. Po úspěšném odeslání žádosti se objeví záznam o tomto podání na záložce Rozpracované a podané formuláře s naplněným kódem a datem podání a stavem Podaný. </vt:lpstr>
      <vt:lpstr>Doručení formuláře žádosti</vt:lpstr>
      <vt:lpstr>Portál Pražana – úvodní strana</vt:lpstr>
      <vt:lpstr>Portál Pražana – úvod</vt:lpstr>
      <vt:lpstr>Portál Pražana – přihlášení přes datovou schránku</vt:lpstr>
      <vt:lpstr>Portál Pražana – přihlášení přes datovou schránku</vt:lpstr>
      <vt:lpstr>Portál Pražana – úvodní strana</vt:lpstr>
      <vt:lpstr>Portál Pražana – úvodní strana</vt:lpstr>
      <vt:lpstr>Portál Pražana – úvodní strana</vt:lpstr>
      <vt:lpstr>Portál Pražana – identifikace žadatele</vt:lpstr>
      <vt:lpstr>Portál Pražana – zastupující osoba</vt:lpstr>
      <vt:lpstr>Portál Pražana – finance</vt:lpstr>
      <vt:lpstr>Portál Pražana – Účel Projektu</vt:lpstr>
      <vt:lpstr>Portál Pražana – rozpočet</vt:lpstr>
      <vt:lpstr>Portál Pražana – odůvodnění žádosti</vt:lpstr>
      <vt:lpstr>Portál Pražana – přílohy</vt:lpstr>
      <vt:lpstr>Portál Pražana – prohlášení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Vítězslav Mareš</dc:creator>
  <cp:lastModifiedBy>Tužová Lucie (MHMP, KUC)</cp:lastModifiedBy>
  <cp:revision>76</cp:revision>
  <cp:lastPrinted>2021-06-22T07:53:16Z</cp:lastPrinted>
  <dcterms:created xsi:type="dcterms:W3CDTF">2020-01-10T10:06:52Z</dcterms:created>
  <dcterms:modified xsi:type="dcterms:W3CDTF">2021-06-29T14:45:00Z</dcterms:modified>
</cp:coreProperties>
</file>