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2" r:id="rId3"/>
    <p:sldId id="263" r:id="rId4"/>
    <p:sldId id="283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2" r:id="rId20"/>
    <p:sldId id="300" r:id="rId21"/>
    <p:sldId id="30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2T09:13:53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2T09:13:5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5BEE-B705-4DBE-BFD2-0AB748390314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A312-757B-4605-9147-6409739DC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6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86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543F5-2D60-D2FD-0C3D-711B56E1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F89275-33A0-8CD6-2B4D-896EB5441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2F775-7E8B-CAAC-503C-D902468A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E463F2-2855-1CE4-2077-ACCD77D15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C895-B3A6-2532-8300-275C4EFA4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D46DEA-28A0-8C98-34A0-EABF3DC73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3CFE17-1BBE-BDD3-71A6-117AC37F7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27F2B2-36B6-B778-2FCF-2FB2E6747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2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4903-837C-49E8-F8F8-6C96B2E37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4F6263-9E74-CB74-96C3-287B57F93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422E04-824B-9688-CE82-C7C9DB29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1AA21-D4CC-52FD-9EB5-505AD8F2C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AE053-037B-968B-B8B3-D874F97D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52C810-B735-1208-A318-D6FC3412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1C580-BDA0-64A6-874C-5E6C4C1B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0421B-AF8B-610D-ACB1-BCAEDC50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9BF179-B498-0E5E-D952-34373FA6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F8E64-9D58-0311-8F10-BA1F20CF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4ED00C-38C5-B16E-4D85-23F2D0CB3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6F18E-E1B0-93A7-E189-152290FC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E431C2-6126-F3DC-8C96-41163D90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28D91-C8A6-3DB1-F976-B84038F4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3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6529A7-BE8C-D3D8-629F-E0FA556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0C7E7F-7A35-D20B-ECB6-680A9898F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032ADF-75F4-CB8F-CC61-3D6AB9A2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DA684-CB50-536D-3A33-1C29A365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F2066-02D8-0F01-3D73-9541C542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1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F5F7D38-B351-A8D0-99B8-58BFCC5BA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DA1E802-FA07-0928-ABB6-BF35E29D7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6261347"/>
            <a:ext cx="6983413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0217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 obrázkem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11519450" cy="4320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83E9FB7-15B1-77FB-077C-AA7EBE7B6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6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žluté pozadí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5C86C29-0007-1303-6663-6299AD14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AE355-FDD9-5B9C-DD48-0B37223B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E2450-CE78-B40C-0E17-CFE21747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FEC4F6-EC17-E7CD-9C2A-7114036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18144-8D56-54DB-020A-FB92FF76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2DD21-3067-1D5B-2FCD-5F350017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4DBEC-F6AA-7E10-64DC-A847F019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92ED93-0094-0593-3FA0-0BF5CE43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CF45A-D380-F0E9-DD98-E3F38F14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8AFB6-87EB-D4A6-5F39-A4CFA1BF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B2F7E-FE5D-9C5E-CEE3-74F77CC2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15F7D-FEC8-BFCD-65E1-35440566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FF07F-F72B-902D-AD95-9F1021147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195C53-A221-FDB2-BDE1-B62940AF8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EEE5F6-1E42-111A-40E4-57E48FA2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7D049-5EB8-ECE8-7679-786F74A7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FBEE8A-DF7D-7559-12C7-7DDBD94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81D00-AFC3-F62B-57DC-4F411D9D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FAAFA5-C7C5-F52A-0EE1-36554D7A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A04B97-C670-74C5-C964-9D45E99C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0D96BD-A1C4-0A11-55FF-DA08DC453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6B1882-8212-8FAB-D330-035B82DAC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83F0E2-4650-F5BE-DB11-1E25019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D9929D-048E-AF26-0269-14FB2390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095C1A-94DF-7D43-6362-4B324CA3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0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7C21D-D013-F5BE-4C9D-7E37B8EF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AB1BF4-C3FC-4F20-7925-D78144CD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967160-26C4-8DE7-52B6-118EF6F9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736148-19B2-0AE8-7538-6B121DCA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6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8808C7-1889-A5BC-F6A6-9984158A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1B37F0-1727-BA55-B54C-758F9725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237C16-B278-6B92-92FA-7BFD0459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3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3C727-BBD0-56B4-6ED1-754B397E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BFF7C-1B87-7897-F79E-90D9A861E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95002C-6412-0487-563B-DEC9DF65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C52C9-4FB5-E6E4-18BC-3342448A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26F83D-9C4F-A79E-4507-1C5B408E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134344-8E53-FD72-700E-8570DF22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641D0-9FB8-6C4E-1996-31C98962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933778-B4B9-0E6D-5F38-F849CB48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34E721-B815-7A87-91D4-CFDD93ED3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62C037-6251-72B5-FD9D-73905AE8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2A599C-18C5-50F2-AC3B-749EF63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1937B9-FBBF-0B69-4057-1D8585D8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38CACE-C58D-3FC3-C750-AE0E0311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A6661B-61B6-F3B9-237D-03488D3F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EE961-D74B-57F9-FC01-68902F416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45C4-1682-4C6F-B25D-12C4F64CE8D7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DACAA3-AC76-D248-F4EA-F10FC8A50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A6C5E-C074-5A27-5C82-D7D37088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5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web/kultura/w/program-podpory-v-oblasti-kultury-a-umeni-v-roce-2026-pro-jednolete-dotace-a-pro-vicelete-dotace-na-leta-2027-2030" TargetMode="External"/><Relationship Id="rId7" Type="http://schemas.openxmlformats.org/officeDocument/2006/relationships/hyperlink" Target="https://praha.eu/web/kultura/w/dotacni_system_hlavniho_mesta_prahy_v_32556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raha.eu/documents/d/kultura/zasady_pro_poskytovani_dotaci_hmp_v_3252472" TargetMode="External"/><Relationship Id="rId5" Type="http://schemas.openxmlformats.org/officeDocument/2006/relationships/hyperlink" Target="https://iprpraha.cz/uploads/assets/dokumenty/ssp/SP/STRATEGICKY_PLAN_HLAVNIHO_MESTA_PRAHY_AKTUALIZACE_2016.pdf" TargetMode="External"/><Relationship Id="rId4" Type="http://schemas.openxmlformats.org/officeDocument/2006/relationships/hyperlink" Target="https://cdn.prod.website-files.com/65c2033f408468bd5abafbde/65c2033f408468bd5abafce9_Kulturni%20politika%20HMP_blok_web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6BD7-6532-2675-C14E-E0D3F4FB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D9EBF-41D0-5279-AAEC-12E8C7CCA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48" y="1292472"/>
            <a:ext cx="5054492" cy="4273056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 podpory hlavního města Prahy v oblasti kultury a umění na rok 2026</a:t>
            </a:r>
            <a:b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víceleté dotace na léta 2027 - 2030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EC3A2D83-779E-F406-CCA2-2710CA6FDAE1}"/>
                  </a:ext>
                </a:extLst>
              </p14:cNvPr>
              <p14:cNvContentPartPr/>
              <p14:nvPr/>
            </p14:nvContentPartPr>
            <p14:xfrm>
              <a:off x="3512292" y="1991385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EC3A2D83-779E-F406-CCA2-2710CA6FD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292" y="18833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9911C02-8FF7-0455-860F-31195E75A80F}"/>
                  </a:ext>
                </a:extLst>
              </p14:cNvPr>
              <p14:cNvContentPartPr/>
              <p14:nvPr/>
            </p14:nvContentPartPr>
            <p14:xfrm>
              <a:off x="3512292" y="199138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9911C02-8FF7-0455-860F-31195E75A8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292" y="1883385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text, snímek obrazovky, plakát, dopis&#10;&#10;Popis byl vytvořen automaticky">
            <a:extLst>
              <a:ext uri="{FF2B5EF4-FFF2-40B4-BE49-F238E27FC236}">
                <a16:creationId xmlns:a16="http://schemas.microsoft.com/office/drawing/2014/main" id="{5018BF8B-95EF-79DE-25D5-B8AEF8CD9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0" r="27717"/>
          <a:stretch/>
        </p:blipFill>
        <p:spPr>
          <a:xfrm>
            <a:off x="6512462" y="1428048"/>
            <a:ext cx="4051628" cy="40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4792-4C8B-95F1-D907-008EEDD3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41DA0F4-EA62-4646-28CC-BC015145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V. | Komunitní umění, neprofesionální kulturní aktivity</a:t>
            </a:r>
          </a:p>
          <a:p>
            <a:r>
              <a:rPr lang="cs-CZ" sz="2400" b="1" dirty="0"/>
              <a:t>50.000-200.000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CCE18FD-478B-7DDF-0D0C-DF9C46B04413}"/>
              </a:ext>
            </a:extLst>
          </p:cNvPr>
          <p:cNvSpPr txBox="1">
            <a:spLocks/>
          </p:cNvSpPr>
          <p:nvPr/>
        </p:nvSpPr>
        <p:spPr>
          <a:xfrm>
            <a:off x="335999" y="2593382"/>
            <a:ext cx="11094001" cy="167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Oborové neprofesionální přehlídky, výstavy a soutěže (ve všech oborech),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činnost zájmových kulturních těles (ve všech oborech), včetně činnosti pěveckých sborů,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rozvoj komunit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169888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98AB-AB33-2F18-B148-D37D172D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763ABED-8A8E-25FE-6507-C1EEB23A2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VI. | Investiční podpora</a:t>
            </a:r>
          </a:p>
          <a:p>
            <a:r>
              <a:rPr lang="cs-CZ" sz="2400" b="1" dirty="0"/>
              <a:t>100.000-2.000.000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8422CB2-5165-5038-FBCD-7DBD48D6CA8D}"/>
              </a:ext>
            </a:extLst>
          </p:cNvPr>
          <p:cNvSpPr txBox="1">
            <a:spLocks/>
          </p:cNvSpPr>
          <p:nvPr/>
        </p:nvSpPr>
        <p:spPr>
          <a:xfrm>
            <a:off x="335999" y="2291165"/>
            <a:ext cx="11094001" cy="235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Projekt musí přispívat k modernizaci infrastruktury pro realizaci kulturní a umělecké činnosti v Praze. </a:t>
            </a:r>
          </a:p>
          <a:p>
            <a:pPr marL="0" indent="0">
              <a:buNone/>
            </a:pPr>
            <a:r>
              <a:rPr lang="cs-CZ" sz="1800" dirty="0"/>
              <a:t>Způsobilými náklady investiční podpory v souladu s čl. 53 odst. 4, písm. a) a e) ONBV jsou: </a:t>
            </a:r>
          </a:p>
          <a:p>
            <a:pPr marL="0" indent="0">
              <a:buNone/>
            </a:pPr>
            <a:endParaRPr lang="cs-CZ" sz="1800" dirty="0"/>
          </a:p>
          <a:p>
            <a:pPr marL="457200" indent="-457200">
              <a:buAutoNum type="alphaLcParenR"/>
            </a:pPr>
            <a:r>
              <a:rPr lang="cs-CZ" sz="1800" dirty="0"/>
              <a:t>náklady na modernizaci, pořízení, zachování nebo zlepšení infrastruktury, jejíž časová či prostorová kapacita se používá nejméně z 80 % ročně pro kulturní účely,</a:t>
            </a:r>
          </a:p>
          <a:p>
            <a:pPr marL="457200" indent="-457200">
              <a:buAutoNum type="alphaLcParenR"/>
            </a:pPr>
            <a:r>
              <a:rPr lang="cs-CZ" sz="1800" dirty="0"/>
              <a:t>náklady na kulturní projekty a činnosti.</a:t>
            </a:r>
          </a:p>
        </p:txBody>
      </p:sp>
    </p:spTree>
    <p:extLst>
      <p:ext uri="{BB962C8B-B14F-4D97-AF65-F5344CB8AC3E}">
        <p14:creationId xmlns:p14="http://schemas.microsoft.com/office/powerpoint/2010/main" val="206130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C019-6ED5-E57C-06EB-0FC6A0945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073E516-F1CB-7273-C74C-F75D927E7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VII. | Podpora rozmanitosti kulturní infrastruktury</a:t>
            </a:r>
          </a:p>
          <a:p>
            <a:r>
              <a:rPr lang="cs-CZ" sz="2400" b="1" dirty="0"/>
              <a:t>375.000-1.500.000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D5A0C6D-1AC7-E2B4-7A41-3F3156B77E97}"/>
              </a:ext>
            </a:extLst>
          </p:cNvPr>
          <p:cNvSpPr txBox="1">
            <a:spLocks/>
          </p:cNvSpPr>
          <p:nvPr/>
        </p:nvSpPr>
        <p:spPr>
          <a:xfrm>
            <a:off x="335999" y="1681565"/>
            <a:ext cx="11094001" cy="406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Podpora Projektů scénického umění</a:t>
            </a:r>
            <a:r>
              <a:rPr lang="cs-CZ" sz="1800" dirty="0"/>
              <a:t>, které doplňují a rozšiřují rozmanitost kulturní infrastruktury pro </a:t>
            </a:r>
            <a:r>
              <a:rPr lang="cs-CZ" sz="1800" b="1" dirty="0"/>
              <a:t>prezentaci živého umění v Praze</a:t>
            </a:r>
            <a:r>
              <a:rPr lang="cs-CZ" sz="1800" dirty="0"/>
              <a:t>. </a:t>
            </a:r>
          </a:p>
          <a:p>
            <a:r>
              <a:rPr lang="cs-CZ" sz="1800" dirty="0"/>
              <a:t>Žadatel doloží minimálně </a:t>
            </a:r>
            <a:r>
              <a:rPr lang="cs-CZ" sz="1800" b="1" dirty="0"/>
              <a:t>15.000 ks prodaných vstupenek</a:t>
            </a:r>
            <a:r>
              <a:rPr lang="cs-CZ" sz="1800" dirty="0"/>
              <a:t> (v minimální hodnotě 100 Kč za vstupenku) za rok 2024.</a:t>
            </a:r>
          </a:p>
          <a:p>
            <a:r>
              <a:rPr lang="cs-CZ" sz="1800" dirty="0"/>
              <a:t>Dotace bude vypočtena jako násobek počtu doložených vstupenek za rok 2024 částkou 25 Kč. </a:t>
            </a:r>
          </a:p>
          <a:p>
            <a:r>
              <a:rPr lang="cs-CZ" sz="1800" dirty="0"/>
              <a:t>Dotace je vázána na naplnění výkonových ukazatelů, kterými pro rok 2026 jsou: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počet prodaných vstupenek v roce 2026 doložený výkazem ze vstupenkového systému ve finančním vypořádání (vyúčtování) Dotace nesmí být nižší než počet vstupenek uvedený u požadované výše Dotace v Žádosti, 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R="68580"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provozování činnosti Žadatele alespoň deset měsíců.</a:t>
            </a:r>
            <a:endParaRPr lang="cs-CZ" sz="1800" dirty="0">
              <a:ea typeface="Times New Roman" panose="02020603050405020304" pitchFamily="18" charset="0"/>
            </a:endParaRPr>
          </a:p>
          <a:p>
            <a:pPr algn="l"/>
            <a:r>
              <a:rPr lang="cs-CZ" sz="1800" b="1" dirty="0"/>
              <a:t>P</a:t>
            </a:r>
            <a:r>
              <a:rPr lang="cs-CZ" sz="1800" b="1" i="0" u="none" strike="noStrike" baseline="0" dirty="0"/>
              <a:t>ři nenaplnění počtu prodaných vstupenek max. o 10 % bude Dotace poměrně krácena, v ostatních případech nesplnění výkonových ukazatelů bude vrácena.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1104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AD227-AEE5-078E-FF88-234DC1E3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0CA7243-860A-2B61-B6B7-7ECE466FD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Limit počtu podaných žádostí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33697EB-C088-402D-1A88-ABF8048EE242}"/>
              </a:ext>
            </a:extLst>
          </p:cNvPr>
          <p:cNvSpPr txBox="1">
            <a:spLocks/>
          </p:cNvSpPr>
          <p:nvPr/>
        </p:nvSpPr>
        <p:spPr>
          <a:xfrm>
            <a:off x="335999" y="2170819"/>
            <a:ext cx="11094001" cy="2516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Dohromady může jeden žadatel (IČO) podat až tři žádosti v rámci </a:t>
            </a:r>
            <a:r>
              <a:rPr lang="cs-CZ" sz="1800" b="1" dirty="0"/>
              <a:t>Opatření I. - VI. </a:t>
            </a:r>
          </a:p>
          <a:p>
            <a:endParaRPr lang="cs-CZ" sz="1800" b="1" dirty="0"/>
          </a:p>
          <a:p>
            <a:r>
              <a:rPr lang="cs-CZ" sz="1800" dirty="0"/>
              <a:t>Nad rámec tohoto limitu žadatel může podat libovolný počet žádostí na reprezentaci v zahraniční a projekty v zahraničí.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Pokud žadatel podá žádost v rámci </a:t>
            </a:r>
            <a:r>
              <a:rPr lang="cs-CZ" sz="1800" b="1" dirty="0"/>
              <a:t>Opatření VII., </a:t>
            </a:r>
            <a:r>
              <a:rPr lang="cs-CZ" sz="1800" dirty="0"/>
              <a:t>nemůže podat žádnou další žádost v Programu (jedno IČO/jedna scéna).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2084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07592-8CE7-9F1D-CF81-429332B6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BEE369B-4739-6524-A160-C9D0E0B8E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Objem finančních prostředků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1DEAF8C-508E-A817-C0D1-869444676BF9}"/>
              </a:ext>
            </a:extLst>
          </p:cNvPr>
          <p:cNvSpPr txBox="1">
            <a:spLocks/>
          </p:cNvSpPr>
          <p:nvPr/>
        </p:nvSpPr>
        <p:spPr>
          <a:xfrm>
            <a:off x="335999" y="1547364"/>
            <a:ext cx="11094001" cy="414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/>
              <a:t>Předpokládaný celkový objem peněžních prostředků vyčleněných v rozpočtu na financování Programu je </a:t>
            </a:r>
            <a:r>
              <a:rPr lang="cs-CZ" sz="1800" b="1" dirty="0"/>
              <a:t>420.240.000 Kč </a:t>
            </a:r>
            <a:r>
              <a:rPr lang="cs-CZ" sz="1800" dirty="0"/>
              <a:t>(podléhá schválení rozpočtu ZHMP).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Víceletými dotacemi je vázáno 310.070.000 Kč, </a:t>
            </a:r>
            <a:r>
              <a:rPr lang="pl-PL" sz="1800" b="1" dirty="0"/>
              <a:t>na jednoleté dotace zbývá rozdělit 110.170.000 Kč.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Mezi jednotlivá jednoletá Opatření se předpokládá rozdělit takto: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tx1"/>
                </a:solidFill>
              </a:rPr>
              <a:t>Opatření II. 32 %, Opatření III. 32 %, Opatření IV. 24,5 %, Opatření V. 2,5 %,  Opatření VI. 2 %, Opatření VII. 7 %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28797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F7A6-F643-5C02-1583-BE4007ED3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18D85F8-3239-1CE0-D9A9-1536BB505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Podmínky poskytnutí dotace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ED11354-D6C3-AADF-B5B6-BAFF23D073E0}"/>
              </a:ext>
            </a:extLst>
          </p:cNvPr>
          <p:cNvSpPr txBox="1">
            <a:spLocks/>
          </p:cNvSpPr>
          <p:nvPr/>
        </p:nvSpPr>
        <p:spPr>
          <a:xfrm>
            <a:off x="335999" y="1367254"/>
            <a:ext cx="11094001" cy="465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sz="1800" b="0" i="0" u="none" strike="noStrike" baseline="0" dirty="0"/>
              <a:t>Podmínkou poskytnutí Dotace je skutečnost, že dosavadní činnost Žadatele není v rozporu s prioritami HMP v oblasti týkající se Programu a zároveň Žadatel není ke dni podání Žádosti v soudním sporu s HMP.</a:t>
            </a:r>
          </a:p>
          <a:p>
            <a:pPr algn="l"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Podmínkou poskytnutí dotace je, že žadatel nemá současně podanou žádost na stejný účel na tomto či jiném odboru Magistrátu HMP nebo v jiném programu vyhlašovaném HMP. </a:t>
            </a:r>
          </a:p>
          <a:p>
            <a:pPr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Účel může být spolufinancován z obecních a krajských rozpočtů, státního rozpočtu, z prostředků evropských fondů a z jiných zdrojů (tzv. vícezdrojové financování). Duplicitní úhrada stejných výdajů z různých veřejných i jiných zdrojů není dovolena.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4442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5764-0379-95EB-6267-2199B5E5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E68C122-002B-9461-D7FC-583670701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Proces hodnocení  žádostí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A00ABB2-30ED-D98B-736F-0CD6BF21C6F5}"/>
              </a:ext>
            </a:extLst>
          </p:cNvPr>
          <p:cNvSpPr txBox="1">
            <a:spLocks/>
          </p:cNvSpPr>
          <p:nvPr/>
        </p:nvSpPr>
        <p:spPr>
          <a:xfrm>
            <a:off x="335999" y="1029990"/>
            <a:ext cx="11094001" cy="4798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Odbor kultury a CR posoudí, zda žádost splňuje </a:t>
            </a:r>
            <a:r>
              <a:rPr lang="cs-CZ" sz="1800" b="1" dirty="0"/>
              <a:t>formální náležitosti</a:t>
            </a:r>
            <a:r>
              <a:rPr lang="cs-CZ" sz="1800" dirty="0"/>
              <a:t>, pokud je žadatel nesplní, odbor KUC navrhne neposkytnutí dotace, 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Věcné hodnocení provádí v prvním kole </a:t>
            </a:r>
            <a:r>
              <a:rPr lang="cs-CZ" sz="1800" b="1" dirty="0"/>
              <a:t>dva členové Komise Rady HMP </a:t>
            </a:r>
            <a:r>
              <a:rPr lang="cs-CZ" sz="1800" dirty="0"/>
              <a:t>a </a:t>
            </a:r>
            <a:r>
              <a:rPr lang="cs-CZ" sz="1800" b="1" dirty="0"/>
              <a:t>tři expertní hodnotitelé </a:t>
            </a:r>
            <a:r>
              <a:rPr lang="cs-CZ" sz="1800" dirty="0"/>
              <a:t>(dále jen „hodnotitelé“). O konečném návrhu výše dotace rozhoduje Dotační komise ve 2. kole hodnocení.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Ekonomičtí hodnotitelé vypracují ekonomický posudek každé žádosti s požadovanou částkou </a:t>
            </a:r>
            <a:r>
              <a:rPr lang="cs-CZ" sz="1800" b="1" dirty="0"/>
              <a:t>nad 1.000.000 Kč </a:t>
            </a:r>
            <a:r>
              <a:rPr lang="cs-CZ" sz="1800" dirty="0"/>
              <a:t>(nebo při součtu požadované částky v případě podání více žádostí jedním žadatelem nad 1.000.000 Kč) a u každé žádosti o </a:t>
            </a:r>
            <a:r>
              <a:rPr lang="cs-CZ" sz="1800" b="1" dirty="0"/>
              <a:t>víceletou dotaci</a:t>
            </a:r>
            <a:r>
              <a:rPr lang="cs-CZ"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59C2DD7-DC67-EE28-6CEF-FDE806AC6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14251"/>
              </p:ext>
            </p:extLst>
          </p:nvPr>
        </p:nvGraphicFramePr>
        <p:xfrm>
          <a:off x="432981" y="1814946"/>
          <a:ext cx="6591274" cy="211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037">
                  <a:extLst>
                    <a:ext uri="{9D8B030D-6E8A-4147-A177-3AD203B41FA5}">
                      <a16:colId xmlns:a16="http://schemas.microsoft.com/office/drawing/2014/main" val="400047217"/>
                    </a:ext>
                  </a:extLst>
                </a:gridCol>
                <a:gridCol w="6013237">
                  <a:extLst>
                    <a:ext uri="{9D8B030D-6E8A-4147-A177-3AD203B41FA5}">
                      <a16:colId xmlns:a16="http://schemas.microsoft.com/office/drawing/2014/main" val="3713755330"/>
                    </a:ext>
                  </a:extLst>
                </a:gridCol>
              </a:tblGrid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č.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Žádost byla podána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2695980370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včas (ve lhůtě pro podání Žádosti)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3442662277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řádně (bezchybně a kompletně vyplněná)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798838222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požadovaným způsobem (v tištěné i elektronické verzi)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52461964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s formálními náležitostmi (podpis oprávněné osoby)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1337596722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s požadovanými přílohami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687590949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a naplňuje Účel stanovený v Programu (Článku A Programu)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3117444905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způsobilým Žadatelem (Článku E Programu)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4879920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8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5690" marR="6569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a splňuje podmínky pro poskytnutí dotace (Článku I Programu)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90" marR="65690" marT="0" marB="0" anchor="ctr"/>
                </a:tc>
                <a:extLst>
                  <a:ext uri="{0D108BD9-81ED-4DB2-BD59-A6C34878D82A}">
                    <a16:rowId xmlns:a16="http://schemas.microsoft.com/office/drawing/2014/main" val="293734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69FE-90BE-F51D-B3E3-5D201ABD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E14BEF-AB68-45BE-857D-5E70D1715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1. a 2. kolo hodnocení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B71C210-67D3-1B3B-0923-53A6D604EE36}"/>
              </a:ext>
            </a:extLst>
          </p:cNvPr>
          <p:cNvSpPr txBox="1">
            <a:spLocks/>
          </p:cNvSpPr>
          <p:nvPr/>
        </p:nvSpPr>
        <p:spPr>
          <a:xfrm>
            <a:off x="335999" y="1790413"/>
            <a:ext cx="11094001" cy="327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V modulu hodnocení bude u každé žádosti spočítán průměr bodového hodnocení.</a:t>
            </a:r>
          </a:p>
          <a:p>
            <a:r>
              <a:rPr lang="cs-CZ" sz="1800" b="1" dirty="0"/>
              <a:t>Minimální bodová hranice </a:t>
            </a:r>
            <a:r>
              <a:rPr lang="cs-CZ" sz="1800" dirty="0"/>
              <a:t>pro poskytnutí dotací ve všech Opatřeních je </a:t>
            </a:r>
            <a:r>
              <a:rPr lang="cs-CZ" sz="1800" b="1" dirty="0"/>
              <a:t>75 bodů. </a:t>
            </a:r>
          </a:p>
          <a:p>
            <a:r>
              <a:rPr lang="cs-CZ" sz="1800" dirty="0"/>
              <a:t>Žádosti, které obdrží </a:t>
            </a:r>
            <a:r>
              <a:rPr lang="cs-CZ" sz="1800" b="1" dirty="0"/>
              <a:t>0 – 74 bodů </a:t>
            </a:r>
            <a:r>
              <a:rPr lang="cs-CZ" sz="1800" dirty="0"/>
              <a:t>budou navrženy k </a:t>
            </a:r>
            <a:r>
              <a:rPr lang="cs-CZ" sz="1800" b="1" dirty="0"/>
              <a:t>neposkytnutí dotace. </a:t>
            </a:r>
          </a:p>
          <a:p>
            <a:endParaRPr lang="cs-CZ" sz="1800" dirty="0"/>
          </a:p>
          <a:p>
            <a:r>
              <a:rPr lang="cs-CZ" sz="1800" b="1" dirty="0"/>
              <a:t>Obě kola hodnocení jsou neveřejná.</a:t>
            </a:r>
          </a:p>
          <a:p>
            <a:pPr>
              <a:buFontTx/>
              <a:buChar char="-"/>
            </a:pPr>
            <a:endParaRPr lang="cs-CZ" sz="1800" dirty="0"/>
          </a:p>
          <a:p>
            <a:r>
              <a:rPr lang="cs-CZ" sz="1800" dirty="0"/>
              <a:t>O poskytnutí nebo neposkytnutí dotace se nepodávají žádné informace až do projednání ve </a:t>
            </a:r>
            <a:r>
              <a:rPr lang="cs-CZ" sz="1800" b="0" i="0" strike="noStrike" dirty="0">
                <a:effectLst/>
              </a:rPr>
              <a:t>Výboru pro kulturu, památkovou péči, výstavnictví a podporu cestovního ruchu ZHMP.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4529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FE0F-34BE-1921-CA4E-2DB59D33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D6A9270-8830-8225-C37B-B4F87A602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Způsob podání žádosti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BC9A9B1-CB42-09B7-8030-0C4E9061B0CA}"/>
              </a:ext>
            </a:extLst>
          </p:cNvPr>
          <p:cNvSpPr txBox="1">
            <a:spLocks/>
          </p:cNvSpPr>
          <p:nvPr/>
        </p:nvSpPr>
        <p:spPr>
          <a:xfrm>
            <a:off x="335999" y="1571511"/>
            <a:ext cx="11094001" cy="185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Žádost musí být podána současně v elektronické formě a prostřednictvím datové schránky.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Obě verze žádosti musejí být identické, s výjimkou příloh.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1 žádost = 1 datová zpráva</a:t>
            </a:r>
            <a:endParaRPr lang="cs-CZ" sz="1800" dirty="0"/>
          </a:p>
          <a:p>
            <a:endParaRPr lang="cs-CZ" sz="1800" b="1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5BF4560-F7A6-E443-18CE-2F548F7C394E}"/>
              </a:ext>
            </a:extLst>
          </p:cNvPr>
          <p:cNvSpPr/>
          <p:nvPr/>
        </p:nvSpPr>
        <p:spPr>
          <a:xfrm>
            <a:off x="461482" y="3627930"/>
            <a:ext cx="2038364" cy="20237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Správné podání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40B87CD-DBE1-0BC2-62ED-9A5BFDCB3175}"/>
              </a:ext>
            </a:extLst>
          </p:cNvPr>
          <p:cNvSpPr/>
          <p:nvPr/>
        </p:nvSpPr>
        <p:spPr>
          <a:xfrm>
            <a:off x="3851564" y="3655640"/>
            <a:ext cx="2147454" cy="20237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finanční podpory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8D21539-8C9C-50C9-F21F-6EE0A751B94A}"/>
              </a:ext>
            </a:extLst>
          </p:cNvPr>
          <p:cNvSpPr/>
          <p:nvPr/>
        </p:nvSpPr>
        <p:spPr>
          <a:xfrm>
            <a:off x="7350736" y="3655640"/>
            <a:ext cx="2147455" cy="20237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Datová schránka žadatele</a:t>
            </a:r>
          </a:p>
        </p:txBody>
      </p:sp>
      <p:sp>
        <p:nvSpPr>
          <p:cNvPr id="11" name="Rovná se 10">
            <a:extLst>
              <a:ext uri="{FF2B5EF4-FFF2-40B4-BE49-F238E27FC236}">
                <a16:creationId xmlns:a16="http://schemas.microsoft.com/office/drawing/2014/main" id="{51C5A797-A8F3-2F2D-443B-AD118F579E5E}"/>
              </a:ext>
            </a:extLst>
          </p:cNvPr>
          <p:cNvSpPr/>
          <p:nvPr/>
        </p:nvSpPr>
        <p:spPr>
          <a:xfrm>
            <a:off x="3004267" y="4376956"/>
            <a:ext cx="342875" cy="52569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nak plus 11">
            <a:extLst>
              <a:ext uri="{FF2B5EF4-FFF2-40B4-BE49-F238E27FC236}">
                <a16:creationId xmlns:a16="http://schemas.microsoft.com/office/drawing/2014/main" id="{1E199D11-462D-F9D3-6EA4-9C18DACFACB3}"/>
              </a:ext>
            </a:extLst>
          </p:cNvPr>
          <p:cNvSpPr/>
          <p:nvPr/>
        </p:nvSpPr>
        <p:spPr>
          <a:xfrm>
            <a:off x="6432422" y="4376956"/>
            <a:ext cx="484910" cy="52569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1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1802-6651-73CF-B2D2-B4074518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11200D-C983-D888-B6E7-B937F88E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Formulář žádosti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AF6288C-95B8-F6E7-EACC-1205C3280056}"/>
              </a:ext>
            </a:extLst>
          </p:cNvPr>
          <p:cNvSpPr txBox="1">
            <a:spLocks/>
          </p:cNvSpPr>
          <p:nvPr/>
        </p:nvSpPr>
        <p:spPr>
          <a:xfrm>
            <a:off x="335999" y="2180210"/>
            <a:ext cx="11094001" cy="2497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Typy formulářů: </a:t>
            </a:r>
          </a:p>
          <a:p>
            <a:r>
              <a:rPr lang="cs-CZ" sz="1800" dirty="0"/>
              <a:t>Program podpory v oblasti kultury a umění pro jednoleté dotace na rok 2026.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Program podpory v oblasti kultury a umění pro víceleté dotace na léta 2027 – 2030.</a:t>
            </a:r>
          </a:p>
          <a:p>
            <a:pPr>
              <a:buFontTx/>
              <a:buChar char="-"/>
            </a:pPr>
            <a:endParaRPr lang="cs-CZ" sz="1800" dirty="0"/>
          </a:p>
          <a:p>
            <a:r>
              <a:rPr lang="cs-CZ" sz="1800" b="0" i="0" u="none" strike="noStrike" baseline="0" dirty="0"/>
              <a:t>Žádost včetně příloh musí mít velikost maximálně 22 MB.</a:t>
            </a:r>
            <a:endParaRPr lang="cs-CZ" sz="1800" dirty="0"/>
          </a:p>
          <a:p>
            <a:endParaRPr lang="cs-CZ" sz="1800" b="1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337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7360-6EB7-DF9D-02E1-E034C82B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68929CA-0846-E901-3D86-9F28EF49B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5191964" cy="360000"/>
          </a:xfrm>
        </p:spPr>
        <p:txBody>
          <a:bodyPr>
            <a:noAutofit/>
          </a:bodyPr>
          <a:lstStyle/>
          <a:p>
            <a:r>
              <a:rPr lang="cs-CZ" sz="2400" b="1" dirty="0"/>
              <a:t>Harmonogram Programu podpory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DC4E3C-649E-12FF-9E75-8194E852A4FA}"/>
              </a:ext>
            </a:extLst>
          </p:cNvPr>
          <p:cNvSpPr txBox="1">
            <a:spLocks/>
          </p:cNvSpPr>
          <p:nvPr/>
        </p:nvSpPr>
        <p:spPr>
          <a:xfrm>
            <a:off x="336000" y="1073663"/>
            <a:ext cx="9753273" cy="502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FF0000"/>
                </a:solidFill>
              </a:rPr>
              <a:t> 9. 6. – 25. 6. 2025 lhůta pro podání žádostí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24. 6. </a:t>
            </a:r>
            <a:r>
              <a:rPr lang="cs-CZ" dirty="0"/>
              <a:t>možnost individuální konzultace pro žadatele o dotaci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do 10. 10. </a:t>
            </a:r>
            <a:r>
              <a:rPr lang="cs-CZ" dirty="0"/>
              <a:t>první</a:t>
            </a:r>
            <a:r>
              <a:rPr lang="cs-CZ" b="1" spc="6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kolo</a:t>
            </a:r>
            <a:r>
              <a:rPr lang="cs-CZ" spc="6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hodnocení</a:t>
            </a:r>
            <a:r>
              <a:rPr lang="cs-CZ" spc="7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Dotačního řízení</a:t>
            </a:r>
            <a:r>
              <a:rPr lang="cs-CZ" spc="60" dirty="0"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spc="60" dirty="0"/>
              <a:t> 4. 11. – 6. 11.  </a:t>
            </a:r>
            <a:r>
              <a:rPr lang="cs-CZ" spc="60" dirty="0"/>
              <a:t>druhé kolo Dotačního řízení</a:t>
            </a:r>
            <a:endParaRPr lang="cs-CZ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31. 12. </a:t>
            </a:r>
            <a:r>
              <a:rPr lang="cs-CZ" dirty="0"/>
              <a:t>projednání na Výboru KUL ZHMP a jeho následné zveřejnění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27. 2. 2026 </a:t>
            </a:r>
            <a:r>
              <a:rPr lang="cs-CZ" dirty="0"/>
              <a:t>schválení návrhu dotací Radou HMP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27. 2. 2026 </a:t>
            </a:r>
            <a:r>
              <a:rPr lang="cs-CZ" dirty="0"/>
              <a:t>zveřejnění výsledků dotačního řízení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Uzavírání veřejnoprávních smluv případně sdělování žadatelům, že jejich žádosti nebylo vyhověno</a:t>
            </a:r>
          </a:p>
        </p:txBody>
      </p:sp>
    </p:spTree>
    <p:extLst>
      <p:ext uri="{BB962C8B-B14F-4D97-AF65-F5344CB8AC3E}">
        <p14:creationId xmlns:p14="http://schemas.microsoft.com/office/powerpoint/2010/main" val="330202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F79F-CD4D-D381-02F4-A5E0A797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BCC3EB-98A3-EB5F-B45F-61B339F57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Na co si dát pozor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3997443-1A8A-D254-097F-981D818F0543}"/>
              </a:ext>
            </a:extLst>
          </p:cNvPr>
          <p:cNvSpPr txBox="1">
            <a:spLocks/>
          </p:cNvSpPr>
          <p:nvPr/>
        </p:nvSpPr>
        <p:spPr>
          <a:xfrm>
            <a:off x="335999" y="2232748"/>
            <a:ext cx="11094001" cy="3583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Aby žádost: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</a:t>
            </a:r>
            <a:r>
              <a:rPr lang="cs-CZ" sz="1800" b="1" dirty="0"/>
              <a:t> včas </a:t>
            </a:r>
            <a:r>
              <a:rPr lang="cs-CZ" sz="1800" dirty="0"/>
              <a:t>(9. 6. – 25. 6. 2025) a </a:t>
            </a:r>
            <a:r>
              <a:rPr lang="cs-CZ" sz="1800" b="1" dirty="0"/>
              <a:t>řádně</a:t>
            </a:r>
            <a:r>
              <a:rPr lang="cs-CZ" sz="1800" dirty="0"/>
              <a:t>, tzn. se všemi formálními náležitostmi a </a:t>
            </a:r>
            <a:r>
              <a:rPr lang="cs-CZ" sz="1800" b="1" dirty="0"/>
              <a:t>povinnými přílohami.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 </a:t>
            </a:r>
            <a:r>
              <a:rPr lang="cs-CZ" sz="1800" b="1" dirty="0"/>
              <a:t>požadovaným způsobem</a:t>
            </a:r>
            <a:r>
              <a:rPr lang="cs-CZ" sz="1800" dirty="0"/>
              <a:t>. tzn. přes Portál finanční podpory a ještě datovou schránkou.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Naplňovala </a:t>
            </a:r>
            <a:r>
              <a:rPr lang="cs-CZ" sz="1800" b="1" dirty="0"/>
              <a:t>účel</a:t>
            </a:r>
            <a:r>
              <a:rPr lang="cs-CZ" sz="1800" dirty="0"/>
              <a:t> stanovený v článku A Programu.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 </a:t>
            </a:r>
            <a:r>
              <a:rPr lang="cs-CZ" sz="1800" b="1" dirty="0"/>
              <a:t>způsobilým žadatelem </a:t>
            </a:r>
            <a:r>
              <a:rPr lang="cs-CZ" sz="1800" dirty="0"/>
              <a:t>dle článku E Programu.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b="1" dirty="0"/>
              <a:t>Splňovala podmínky </a:t>
            </a:r>
            <a:r>
              <a:rPr lang="cs-CZ" sz="1800" dirty="0"/>
              <a:t>pro poskytnutí dotace dle článku I Programu.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  <p:pic>
        <p:nvPicPr>
          <p:cNvPr id="4" name="Obrázek 3" descr="Obsah obrázku text, snímek obrazovky, plakát, dopis&#10;&#10;Popis byl vytvořen automaticky">
            <a:extLst>
              <a:ext uri="{FF2B5EF4-FFF2-40B4-BE49-F238E27FC236}">
                <a16:creationId xmlns:a16="http://schemas.microsoft.com/office/drawing/2014/main" id="{ECB63B15-B511-DF5C-072E-5F6F0465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86241" r="46131" b="3471"/>
          <a:stretch/>
        </p:blipFill>
        <p:spPr>
          <a:xfrm>
            <a:off x="4840350" y="540573"/>
            <a:ext cx="226540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1017-4CF7-FE26-06F3-083068B8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B3A3548-8B71-B74B-8138-A0A558B2F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03" y="3013856"/>
            <a:ext cx="4045878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Děkujeme za pozornost.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833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ACD46C5-CDCF-E90C-9FB4-7ABF00CE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358" t="17362" r="13701" b="6750"/>
          <a:stretch/>
        </p:blipFill>
        <p:spPr>
          <a:xfrm>
            <a:off x="7663295" y="1468796"/>
            <a:ext cx="2589068" cy="3698735"/>
          </a:xfrm>
          <a:prstGeom prst="rect">
            <a:avLst/>
          </a:prstGeom>
        </p:spPr>
      </p:pic>
      <p:sp>
        <p:nvSpPr>
          <p:cNvPr id="2" name="Podnadpis 1">
            <a:extLst>
              <a:ext uri="{FF2B5EF4-FFF2-40B4-BE49-F238E27FC236}">
                <a16:creationId xmlns:a16="http://schemas.microsoft.com/office/drawing/2014/main" id="{08DCCDCB-43FE-925A-A40A-C1B0BF1A7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Návaznosti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4792CC-DEC8-9F69-4460-00B147EE6F54}"/>
              </a:ext>
            </a:extLst>
          </p:cNvPr>
          <p:cNvSpPr txBox="1"/>
          <p:nvPr/>
        </p:nvSpPr>
        <p:spPr>
          <a:xfrm>
            <a:off x="336000" y="1468796"/>
            <a:ext cx="66051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podpory kultury a umění pro rok 2026 a pro víceleté dotace na léta 2027 – 2030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Kulturní politika hl. m. Prahy 22+</a:t>
            </a: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Strategický plán hl. m. Prahy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Zásady pro poskytování dotací hlavním městem Prahou</a:t>
            </a: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Dotační systém hlavního města Prahy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320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8D9F-058B-18E5-856C-6047425BC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E9C6F2ED-3BDC-E706-D9CC-7A6BD33BF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3945056" cy="360000"/>
          </a:xfrm>
        </p:spPr>
        <p:txBody>
          <a:bodyPr>
            <a:noAutofit/>
          </a:bodyPr>
          <a:lstStyle/>
          <a:p>
            <a:r>
              <a:rPr lang="cs-CZ" sz="2400" b="1" dirty="0"/>
              <a:t>Nejdůležitější informace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56119A8-D144-B7B9-5D10-F48559F658CD}"/>
              </a:ext>
            </a:extLst>
          </p:cNvPr>
          <p:cNvSpPr txBox="1">
            <a:spLocks/>
          </p:cNvSpPr>
          <p:nvPr/>
        </p:nvSpPr>
        <p:spPr>
          <a:xfrm>
            <a:off x="336000" y="907190"/>
            <a:ext cx="6362519" cy="4925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1800" b="1" dirty="0">
                <a:latin typeface="ArialMT"/>
              </a:rPr>
              <a:t>Žádost musí být podána prostřednictvím datové schránky registrované na žadatele.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Šest jednoletých Opatření a jedno víceleté Opatření.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Limit podaných žádostí: 3 žádosti v Opatření I. - VI.</a:t>
            </a:r>
            <a:endParaRPr lang="cs-CZ" spc="60" dirty="0">
              <a:latin typeface="ArialMT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cs-CZ" spc="60" dirty="0">
                <a:latin typeface="ArialMT"/>
              </a:rPr>
              <a:t>Pokud podáte žádost v Opatření VII. nelze podat žádnou další žádost v Programu.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Opatření IV. obsahuje dvě bonifikované výzvy:</a:t>
            </a:r>
            <a:r>
              <a:rPr lang="cs-CZ" i="0" u="none" strike="noStrike" baseline="0" dirty="0">
                <a:latin typeface="ArialMT"/>
              </a:rPr>
              <a:t> </a:t>
            </a:r>
          </a:p>
          <a:p>
            <a:pPr marL="342900" indent="-342900" algn="l">
              <a:buAutoNum type="arabicParenR"/>
            </a:pPr>
            <a:r>
              <a:rPr lang="cs-CZ" dirty="0">
                <a:latin typeface="ArialMT"/>
              </a:rPr>
              <a:t>S</a:t>
            </a:r>
            <a:r>
              <a:rPr lang="cs-CZ" i="0" u="none" strike="noStrike" baseline="0" dirty="0">
                <a:latin typeface="ArialMT"/>
              </a:rPr>
              <a:t> potenciálem prezentovat téma </a:t>
            </a:r>
            <a:r>
              <a:rPr lang="cs-CZ" i="0" u="none" strike="noStrike" baseline="0" dirty="0" err="1">
                <a:latin typeface="ArialMT"/>
              </a:rPr>
              <a:t>pragensie</a:t>
            </a:r>
            <a:r>
              <a:rPr lang="cs-CZ" i="0" u="none" strike="noStrike" baseline="0" dirty="0">
                <a:latin typeface="ArialMT"/>
              </a:rPr>
              <a:t> na Frankfurtském knižním veletrhu (</a:t>
            </a:r>
            <a:r>
              <a:rPr lang="cs-CZ" i="0" u="none" strike="noStrike" baseline="0" dirty="0" err="1">
                <a:latin typeface="ArialMT"/>
              </a:rPr>
              <a:t>Frankfurter</a:t>
            </a:r>
            <a:r>
              <a:rPr lang="cs-CZ" i="0" u="none" strike="noStrike" baseline="0" dirty="0">
                <a:latin typeface="ArialMT"/>
              </a:rPr>
              <a:t> </a:t>
            </a:r>
            <a:r>
              <a:rPr lang="cs-CZ" i="0" u="none" strike="noStrike" baseline="0" dirty="0" err="1">
                <a:latin typeface="ArialMT"/>
              </a:rPr>
              <a:t>Buchmesse</a:t>
            </a:r>
            <a:r>
              <a:rPr lang="cs-CZ" i="0" u="none" strike="noStrike" baseline="0" dirty="0">
                <a:latin typeface="ArialMT"/>
              </a:rPr>
              <a:t>) </a:t>
            </a:r>
          </a:p>
          <a:p>
            <a:pPr marL="342900" indent="-342900" algn="l">
              <a:buAutoNum type="arabicParenR"/>
            </a:pPr>
            <a:r>
              <a:rPr lang="cs-CZ" i="0" u="none" strike="noStrike" baseline="0" dirty="0">
                <a:latin typeface="ArialMT"/>
              </a:rPr>
              <a:t>Projekty excelentně a relevantně připomínající 90. výročí narození Václava Havla.</a:t>
            </a:r>
            <a:endParaRPr lang="cs-CZ" dirty="0">
              <a:latin typeface="ArialMT"/>
            </a:endParaRPr>
          </a:p>
        </p:txBody>
      </p:sp>
      <p:pic>
        <p:nvPicPr>
          <p:cNvPr id="1026" name="Picture 2" descr="FBM">
            <a:extLst>
              <a:ext uri="{FF2B5EF4-FFF2-40B4-BE49-F238E27FC236}">
                <a16:creationId xmlns:a16="http://schemas.microsoft.com/office/drawing/2014/main" id="{B7C2341A-6E9C-731D-6363-E2B9796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30" y="3999692"/>
            <a:ext cx="3128097" cy="18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černobílá, interiér, nábytek, zeď&#10;&#10;Popis byl vytvořen automaticky">
            <a:extLst>
              <a:ext uri="{FF2B5EF4-FFF2-40B4-BE49-F238E27FC236}">
                <a16:creationId xmlns:a16="http://schemas.microsoft.com/office/drawing/2014/main" id="{E79ED8D4-9C1C-2C26-9B36-7F9C3EBC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30" y="907190"/>
            <a:ext cx="4452518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1B66CF8-AE75-9F97-E309-78A7397A6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Účel dotace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3320D14-BBB5-09CE-E24E-CAFA88AE8A7C}"/>
              </a:ext>
            </a:extLst>
          </p:cNvPr>
          <p:cNvSpPr txBox="1">
            <a:spLocks/>
          </p:cNvSpPr>
          <p:nvPr/>
        </p:nvSpPr>
        <p:spPr>
          <a:xfrm>
            <a:off x="336000" y="2161337"/>
            <a:ext cx="9753273" cy="2535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sz="1800" dirty="0">
                <a:latin typeface="ArialMT"/>
              </a:rPr>
              <a:t>Dosažení účelu jednoleté dotace od 1. 1. 2026 do 31. 12. 2026, víceleté dotace  na dva až čtyři roky od 1. 1. 2027 do 31. 12. 2030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ArialMT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ArialMT"/>
              </a:rPr>
              <a:t>Dotace </a:t>
            </a:r>
            <a:r>
              <a:rPr lang="cs-CZ" sz="1800" dirty="0">
                <a:solidFill>
                  <a:srgbClr val="000000"/>
                </a:solidFill>
                <a:latin typeface="ArialMT"/>
              </a:rPr>
              <a:t>není určena na realizaci filmu, vydávání novin a časopisů v tištěné ani digitální podobě, dále není dotace určena na</a:t>
            </a:r>
            <a:r>
              <a:rPr lang="pl-PL" sz="1800" dirty="0">
                <a:solidFill>
                  <a:srgbClr val="000000"/>
                </a:solidFill>
                <a:latin typeface="ArialMT"/>
              </a:rPr>
              <a:t> realizaci účelu mimo území hl. m. Prahy, s výjimkou zahraniční prezentace.</a:t>
            </a:r>
            <a:endParaRPr lang="cs-CZ" sz="180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76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5729-9654-D82B-48B7-B07D9D67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8FB908C-1287-F06C-BF4C-FBA1FD57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I. | Podpora zpřístupňování kultury a umění (víceletá dotace)</a:t>
            </a:r>
          </a:p>
          <a:p>
            <a:r>
              <a:rPr lang="cs-CZ" sz="2400" b="1" dirty="0"/>
              <a:t>Nad 500.000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3E829BE-8D3D-912A-AA43-F5B26F10B334}"/>
              </a:ext>
            </a:extLst>
          </p:cNvPr>
          <p:cNvSpPr txBox="1">
            <a:spLocks/>
          </p:cNvSpPr>
          <p:nvPr/>
        </p:nvSpPr>
        <p:spPr>
          <a:xfrm>
            <a:off x="335999" y="1795865"/>
            <a:ext cx="11274108" cy="326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kategorie I.A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provozování kulturního zařízení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celoroční činnost souboru, uměleckého tělesa, produkční jednotky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festivaly (</a:t>
            </a: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pro Projekty nesplňující kritéria pro kategorii I.B, ve všech oborech</a:t>
            </a:r>
            <a:r>
              <a:rPr lang="cs-CZ" sz="1800" dirty="0"/>
              <a:t>) a výběrové přehlídky (ve všech oborech)</a:t>
            </a:r>
          </a:p>
          <a:p>
            <a:pPr marL="0" indent="0">
              <a:buNone/>
            </a:pPr>
            <a:r>
              <a:rPr lang="cs-CZ" sz="1800" b="1" dirty="0"/>
              <a:t>kategorie I.B</a:t>
            </a:r>
          </a:p>
          <a:p>
            <a:pPr marL="342900" marR="67945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dirty="0"/>
              <a:t>podpora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velkých profilových festivalů (ve všech oborech) realizovaných na území HMP.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4289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6972-49D2-5C2C-A366-ACEA04F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9C5EC66-89CA-18C0-5816-AA069252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II. | Podpora zpřístupňování kultury a umění – kulturní zařízení</a:t>
            </a:r>
          </a:p>
          <a:p>
            <a:r>
              <a:rPr lang="cs-CZ" sz="2400" b="1" dirty="0"/>
              <a:t>Nad 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05532B9-8AC4-BCFE-E2F5-FC492D2F0AEA}"/>
              </a:ext>
            </a:extLst>
          </p:cNvPr>
          <p:cNvSpPr txBox="1">
            <a:spLocks/>
          </p:cNvSpPr>
          <p:nvPr/>
        </p:nvSpPr>
        <p:spPr>
          <a:xfrm>
            <a:off x="335999" y="2661774"/>
            <a:ext cx="11094001" cy="153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8580"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tabLst>
                <a:tab pos="900430" algn="l"/>
              </a:tabLst>
            </a:pPr>
            <a:r>
              <a:rPr lang="cs-CZ" sz="1800" dirty="0"/>
              <a:t>Provozování kulturního zařízení (ve všech oborech)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umělecká a kulturní centra či prostory, divadla, kina, koncertní síně, galerie, muzea, knihovny a archivy a další podobná umělecká a kulturní zřízení, organizace a instituce.</a:t>
            </a: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128C-344D-03B7-DB0B-60E9593A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95F1AF9-0EEA-186E-0BB5-36840582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III. | Podpora kultury a umění – celoroční činnost</a:t>
            </a:r>
          </a:p>
          <a:p>
            <a:r>
              <a:rPr lang="cs-CZ" sz="2400" b="1" dirty="0"/>
              <a:t>Nad 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F3A65FF-533F-5F37-FF77-A37EA98AECA0}"/>
              </a:ext>
            </a:extLst>
          </p:cNvPr>
          <p:cNvSpPr txBox="1">
            <a:spLocks/>
          </p:cNvSpPr>
          <p:nvPr/>
        </p:nvSpPr>
        <p:spPr>
          <a:xfrm>
            <a:off x="335999" y="2614985"/>
            <a:ext cx="11094001" cy="81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794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1800" dirty="0">
                <a:ea typeface="Times New Roman" panose="02020603050405020304" pitchFamily="18" charset="0"/>
              </a:rPr>
              <a:t>C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eloroční činnost souboru, uměleckého tělesa, produkční jednotky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12398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6EC1-6295-E4F4-0735-E71772B1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0FCCC9-D1EF-8648-6266-9C6A5E61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IV. | Podpora kultury a umění – jednorázový projekt</a:t>
            </a:r>
          </a:p>
          <a:p>
            <a:r>
              <a:rPr lang="cs-CZ" sz="2400" b="1" dirty="0"/>
              <a:t>Nad 100.000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7BD72E0-6F99-FB90-9BF0-3A35EBBCE4FA}"/>
              </a:ext>
            </a:extLst>
          </p:cNvPr>
          <p:cNvSpPr txBox="1">
            <a:spLocks/>
          </p:cNvSpPr>
          <p:nvPr/>
        </p:nvSpPr>
        <p:spPr>
          <a:xfrm>
            <a:off x="335999" y="2291165"/>
            <a:ext cx="11094001" cy="2275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6794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a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ednorázové projekty (nastudování, reprízování), výstavy, malé festivaly, cykly a soutěže (ve všech oborech),</a:t>
            </a:r>
          </a:p>
          <a:p>
            <a:pPr marL="342900" marR="6794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vydávání hudby a literatury, včetně e-knih,</a:t>
            </a:r>
          </a:p>
          <a:p>
            <a:pPr marL="342900" marR="6858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prezentace na zahraničních festivalech a přehlídkách, podpora spoluúčasti na mezinárodních zahraničních projektech, umělecké rezidence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825026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1510</Words>
  <Application>Microsoft Office PowerPoint</Application>
  <PresentationFormat>Širokoúhlá obrazovka</PresentationFormat>
  <Paragraphs>159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ArialMT</vt:lpstr>
      <vt:lpstr>Times New Roman</vt:lpstr>
      <vt:lpstr>Verdana</vt:lpstr>
      <vt:lpstr>Wingdings</vt:lpstr>
      <vt:lpstr>Motiv Office</vt:lpstr>
      <vt:lpstr>Program podpory hlavního města Prahy v oblasti kultury a umění na rok 2026 a víceleté dotace na léta 2027 - 2030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Sulženko Jiří (MHMP, KUC)</dc:creator>
  <cp:lastModifiedBy>Hegerová Tamara (MHMP, KUC)</cp:lastModifiedBy>
  <cp:revision>26</cp:revision>
  <dcterms:created xsi:type="dcterms:W3CDTF">2025-04-02T09:14:45Z</dcterms:created>
  <dcterms:modified xsi:type="dcterms:W3CDTF">2025-05-29T10:01:27Z</dcterms:modified>
</cp:coreProperties>
</file>