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310" r:id="rId3"/>
    <p:sldId id="263" r:id="rId4"/>
    <p:sldId id="283" r:id="rId5"/>
    <p:sldId id="281" r:id="rId6"/>
    <p:sldId id="303" r:id="rId7"/>
    <p:sldId id="311" r:id="rId8"/>
    <p:sldId id="305" r:id="rId9"/>
    <p:sldId id="308" r:id="rId10"/>
    <p:sldId id="306" r:id="rId11"/>
    <p:sldId id="309" r:id="rId12"/>
    <p:sldId id="296" r:id="rId13"/>
    <p:sldId id="297" r:id="rId14"/>
    <p:sldId id="312" r:id="rId15"/>
    <p:sldId id="307" r:id="rId16"/>
    <p:sldId id="300" r:id="rId17"/>
    <p:sldId id="301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4E2C"/>
    <a:srgbClr val="5A4B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78CB04-7622-47BC-9ED5-6612617EF52A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579A33-0AEB-4993-BF9E-1738E9078212}">
      <dgm:prSet/>
      <dgm:spPr>
        <a:solidFill>
          <a:srgbClr val="6C4E2C"/>
        </a:solidFill>
      </dgm:spPr>
      <dgm:t>
        <a:bodyPr/>
        <a:lstStyle/>
        <a:p>
          <a:r>
            <a:rPr lang="cs-CZ" b="1" dirty="0"/>
            <a:t>8. 6. – 24. 6. 2026 </a:t>
          </a:r>
          <a:r>
            <a:rPr lang="cs-CZ" b="0" dirty="0"/>
            <a:t>lhůta pro podání žádostí</a:t>
          </a:r>
          <a:endParaRPr lang="en-US" b="0" dirty="0"/>
        </a:p>
      </dgm:t>
    </dgm:pt>
    <dgm:pt modelId="{44DD4EA1-EFFA-45E0-A515-9C8C3663F50A}" type="parTrans" cxnId="{166C20C6-F67F-4BF9-A5C5-406585DC1A92}">
      <dgm:prSet/>
      <dgm:spPr/>
      <dgm:t>
        <a:bodyPr/>
        <a:lstStyle/>
        <a:p>
          <a:endParaRPr lang="en-US"/>
        </a:p>
      </dgm:t>
    </dgm:pt>
    <dgm:pt modelId="{86104E7F-A6D9-4C9C-9A86-AE48BD939919}" type="sibTrans" cxnId="{166C20C6-F67F-4BF9-A5C5-406585DC1A92}">
      <dgm:prSet/>
      <dgm:spPr/>
      <dgm:t>
        <a:bodyPr/>
        <a:lstStyle/>
        <a:p>
          <a:endParaRPr lang="en-US"/>
        </a:p>
      </dgm:t>
    </dgm:pt>
    <dgm:pt modelId="{B0A67C1A-3087-4CF6-8082-3230C44D9C30}">
      <dgm:prSet/>
      <dgm:spPr>
        <a:solidFill>
          <a:srgbClr val="6C4E2C"/>
        </a:solidFill>
      </dgm:spPr>
      <dgm:t>
        <a:bodyPr/>
        <a:lstStyle/>
        <a:p>
          <a:r>
            <a:rPr lang="cs-CZ" b="1" dirty="0"/>
            <a:t>Do 23. 6. </a:t>
          </a:r>
          <a:r>
            <a:rPr lang="cs-CZ" b="0" dirty="0"/>
            <a:t>individuální konzultace pro žadatele o dotaci</a:t>
          </a:r>
          <a:endParaRPr lang="en-US" dirty="0"/>
        </a:p>
      </dgm:t>
    </dgm:pt>
    <dgm:pt modelId="{73048BE8-B04F-4959-B0A5-054800DE03D8}" type="parTrans" cxnId="{93F35537-88F3-4124-B370-0879E0969145}">
      <dgm:prSet/>
      <dgm:spPr/>
      <dgm:t>
        <a:bodyPr/>
        <a:lstStyle/>
        <a:p>
          <a:endParaRPr lang="en-US"/>
        </a:p>
      </dgm:t>
    </dgm:pt>
    <dgm:pt modelId="{EF3E541D-CB1B-43D1-81BC-45FFADD11F16}" type="sibTrans" cxnId="{93F35537-88F3-4124-B370-0879E0969145}">
      <dgm:prSet/>
      <dgm:spPr/>
      <dgm:t>
        <a:bodyPr/>
        <a:lstStyle/>
        <a:p>
          <a:endParaRPr lang="en-US"/>
        </a:p>
      </dgm:t>
    </dgm:pt>
    <dgm:pt modelId="{42BB7473-A64A-4AF5-9FE5-7CE949141593}">
      <dgm:prSet/>
      <dgm:spPr>
        <a:solidFill>
          <a:srgbClr val="6C4E2C"/>
        </a:solidFill>
      </dgm:spPr>
      <dgm:t>
        <a:bodyPr/>
        <a:lstStyle/>
        <a:p>
          <a:r>
            <a:rPr lang="cs-CZ" b="1" dirty="0"/>
            <a:t>Do 16. 10. </a:t>
          </a:r>
          <a:r>
            <a:rPr lang="cs-CZ" b="0" dirty="0"/>
            <a:t>první</a:t>
          </a:r>
          <a:r>
            <a:rPr lang="cs-CZ" b="1" dirty="0"/>
            <a:t> </a:t>
          </a:r>
          <a:r>
            <a:rPr lang="cs-CZ" b="0" dirty="0"/>
            <a:t>kolo  dotačního řízení </a:t>
          </a:r>
          <a:endParaRPr lang="en-US" dirty="0"/>
        </a:p>
      </dgm:t>
    </dgm:pt>
    <dgm:pt modelId="{1D63D6C9-F511-41F4-AF92-8C8DD392D257}" type="parTrans" cxnId="{77DDF085-6219-4510-AAA6-555F4F35C001}">
      <dgm:prSet/>
      <dgm:spPr/>
      <dgm:t>
        <a:bodyPr/>
        <a:lstStyle/>
        <a:p>
          <a:endParaRPr lang="en-US"/>
        </a:p>
      </dgm:t>
    </dgm:pt>
    <dgm:pt modelId="{65F88F61-694D-4B5B-BDE0-35655F7ED771}" type="sibTrans" cxnId="{77DDF085-6219-4510-AAA6-555F4F35C001}">
      <dgm:prSet/>
      <dgm:spPr/>
      <dgm:t>
        <a:bodyPr/>
        <a:lstStyle/>
        <a:p>
          <a:endParaRPr lang="en-US"/>
        </a:p>
      </dgm:t>
    </dgm:pt>
    <dgm:pt modelId="{BF6C974E-07B1-4B54-A02D-3ADD53028A94}">
      <dgm:prSet/>
      <dgm:spPr>
        <a:solidFill>
          <a:srgbClr val="6C4E2C"/>
        </a:solidFill>
      </dgm:spPr>
      <dgm:t>
        <a:bodyPr/>
        <a:lstStyle/>
        <a:p>
          <a:r>
            <a:rPr lang="cs-CZ" b="1"/>
            <a:t>3. 11. – 5. 11.  </a:t>
          </a:r>
          <a:r>
            <a:rPr lang="cs-CZ" b="0"/>
            <a:t>druhé kolo dotačního řízení</a:t>
          </a:r>
          <a:endParaRPr lang="en-US"/>
        </a:p>
      </dgm:t>
    </dgm:pt>
    <dgm:pt modelId="{2F319253-D08A-4B9F-9C50-BEE1372F1767}" type="parTrans" cxnId="{D3F588F7-56CF-4783-B53F-68E0CF4BEEAC}">
      <dgm:prSet/>
      <dgm:spPr/>
      <dgm:t>
        <a:bodyPr/>
        <a:lstStyle/>
        <a:p>
          <a:endParaRPr lang="en-US"/>
        </a:p>
      </dgm:t>
    </dgm:pt>
    <dgm:pt modelId="{6A31A2A2-1935-42B4-B040-463362C49BAF}" type="sibTrans" cxnId="{D3F588F7-56CF-4783-B53F-68E0CF4BEEAC}">
      <dgm:prSet/>
      <dgm:spPr/>
      <dgm:t>
        <a:bodyPr/>
        <a:lstStyle/>
        <a:p>
          <a:endParaRPr lang="en-US"/>
        </a:p>
      </dgm:t>
    </dgm:pt>
    <dgm:pt modelId="{410BD1E3-70F6-42BA-9FA2-9E57D895C4B5}">
      <dgm:prSet/>
      <dgm:spPr>
        <a:solidFill>
          <a:srgbClr val="6C4E2C"/>
        </a:solidFill>
      </dgm:spPr>
      <dgm:t>
        <a:bodyPr/>
        <a:lstStyle/>
        <a:p>
          <a:r>
            <a:rPr lang="cs-CZ" b="1" dirty="0"/>
            <a:t>Do 31. 12. </a:t>
          </a:r>
          <a:r>
            <a:rPr lang="cs-CZ" b="0" dirty="0"/>
            <a:t>projednání na Výboru KUL ZHMP   a jeho následné zveřejnění </a:t>
          </a:r>
          <a:endParaRPr lang="en-US" dirty="0"/>
        </a:p>
      </dgm:t>
    </dgm:pt>
    <dgm:pt modelId="{BECBB05D-52B1-4B76-9796-30EAD71581B0}" type="parTrans" cxnId="{0DF6BDCB-48B7-4F6B-93A1-87FD73044805}">
      <dgm:prSet/>
      <dgm:spPr/>
      <dgm:t>
        <a:bodyPr/>
        <a:lstStyle/>
        <a:p>
          <a:endParaRPr lang="en-US"/>
        </a:p>
      </dgm:t>
    </dgm:pt>
    <dgm:pt modelId="{8080AA54-0AFE-4530-9F37-DBA4DA79E315}" type="sibTrans" cxnId="{0DF6BDCB-48B7-4F6B-93A1-87FD73044805}">
      <dgm:prSet/>
      <dgm:spPr/>
      <dgm:t>
        <a:bodyPr/>
        <a:lstStyle/>
        <a:p>
          <a:endParaRPr lang="en-US"/>
        </a:p>
      </dgm:t>
    </dgm:pt>
    <dgm:pt modelId="{D35E7E50-C01B-4DFF-9A7A-552EA95CCEE7}">
      <dgm:prSet/>
      <dgm:spPr>
        <a:solidFill>
          <a:srgbClr val="6C4E2C"/>
        </a:solidFill>
      </dgm:spPr>
      <dgm:t>
        <a:bodyPr/>
        <a:lstStyle/>
        <a:p>
          <a:r>
            <a:rPr lang="cs-CZ" b="1" dirty="0"/>
            <a:t>Do 26. 2. 2027 </a:t>
          </a:r>
          <a:r>
            <a:rPr lang="cs-CZ" b="0" dirty="0"/>
            <a:t>schválení návrhu dotací Radou HMP        a Zastupitelstvem HMP</a:t>
          </a:r>
          <a:endParaRPr lang="en-US" dirty="0"/>
        </a:p>
      </dgm:t>
    </dgm:pt>
    <dgm:pt modelId="{C83AB362-F29B-4DB8-A1B6-9A2F0EAA0D36}" type="parTrans" cxnId="{1A93B36B-7ED6-4149-AAD8-C92B2E2906EA}">
      <dgm:prSet/>
      <dgm:spPr/>
      <dgm:t>
        <a:bodyPr/>
        <a:lstStyle/>
        <a:p>
          <a:endParaRPr lang="en-US"/>
        </a:p>
      </dgm:t>
    </dgm:pt>
    <dgm:pt modelId="{2DB1915A-870F-4A6D-AB2C-EA6EB5228FBD}" type="sibTrans" cxnId="{1A93B36B-7ED6-4149-AAD8-C92B2E2906EA}">
      <dgm:prSet/>
      <dgm:spPr/>
      <dgm:t>
        <a:bodyPr/>
        <a:lstStyle/>
        <a:p>
          <a:endParaRPr lang="en-US"/>
        </a:p>
      </dgm:t>
    </dgm:pt>
    <dgm:pt modelId="{1A70F3F5-DEF0-4954-9581-3A6B310AB9EB}">
      <dgm:prSet/>
      <dgm:spPr>
        <a:solidFill>
          <a:srgbClr val="6C4E2C"/>
        </a:solidFill>
      </dgm:spPr>
      <dgm:t>
        <a:bodyPr/>
        <a:lstStyle/>
        <a:p>
          <a:r>
            <a:rPr lang="cs-CZ" b="1" dirty="0"/>
            <a:t>Do 26. 2. 2027 </a:t>
          </a:r>
          <a:r>
            <a:rPr lang="cs-CZ" b="0" dirty="0"/>
            <a:t>zveřejnění výsledků dotačního řízení</a:t>
          </a:r>
          <a:endParaRPr lang="en-US" dirty="0"/>
        </a:p>
      </dgm:t>
    </dgm:pt>
    <dgm:pt modelId="{B31D94B0-7BD0-4BC1-911C-D95A86AFBC85}" type="parTrans" cxnId="{8F89CDDC-91E0-4B2C-A525-B4697AA83CB6}">
      <dgm:prSet/>
      <dgm:spPr/>
      <dgm:t>
        <a:bodyPr/>
        <a:lstStyle/>
        <a:p>
          <a:endParaRPr lang="en-US"/>
        </a:p>
      </dgm:t>
    </dgm:pt>
    <dgm:pt modelId="{D1D437A7-FDAC-45DE-80B0-4767BE5FF255}" type="sibTrans" cxnId="{8F89CDDC-91E0-4B2C-A525-B4697AA83CB6}">
      <dgm:prSet/>
      <dgm:spPr/>
      <dgm:t>
        <a:bodyPr/>
        <a:lstStyle/>
        <a:p>
          <a:endParaRPr lang="en-US"/>
        </a:p>
      </dgm:t>
    </dgm:pt>
    <dgm:pt modelId="{99BA373B-C7B8-41B3-B0D0-693FF03199B2}">
      <dgm:prSet/>
      <dgm:spPr>
        <a:solidFill>
          <a:srgbClr val="6C4E2C"/>
        </a:solidFill>
      </dgm:spPr>
      <dgm:t>
        <a:bodyPr/>
        <a:lstStyle/>
        <a:p>
          <a:r>
            <a:rPr lang="cs-CZ" b="0" dirty="0"/>
            <a:t>Uzavírání smluv případně sdělování žadatelům, že jejich žádosti nebylo vyhověno</a:t>
          </a:r>
          <a:endParaRPr lang="en-US" dirty="0"/>
        </a:p>
      </dgm:t>
    </dgm:pt>
    <dgm:pt modelId="{8ACA52A0-1D07-470B-821A-CB28593ED9F6}" type="parTrans" cxnId="{D0CAACB5-68BD-4958-B903-96BBEAD2CB04}">
      <dgm:prSet/>
      <dgm:spPr/>
      <dgm:t>
        <a:bodyPr/>
        <a:lstStyle/>
        <a:p>
          <a:endParaRPr lang="en-US"/>
        </a:p>
      </dgm:t>
    </dgm:pt>
    <dgm:pt modelId="{11CF45EB-6123-4B95-8A25-FD8EEDE587A5}" type="sibTrans" cxnId="{D0CAACB5-68BD-4958-B903-96BBEAD2CB04}">
      <dgm:prSet/>
      <dgm:spPr/>
      <dgm:t>
        <a:bodyPr/>
        <a:lstStyle/>
        <a:p>
          <a:endParaRPr lang="en-US"/>
        </a:p>
      </dgm:t>
    </dgm:pt>
    <dgm:pt modelId="{B8A6A26A-047E-43DF-A22C-F58DA1424134}" type="pres">
      <dgm:prSet presAssocID="{7A78CB04-7622-47BC-9ED5-6612617EF52A}" presName="diagram" presStyleCnt="0">
        <dgm:presLayoutVars>
          <dgm:dir/>
          <dgm:resizeHandles val="exact"/>
        </dgm:presLayoutVars>
      </dgm:prSet>
      <dgm:spPr/>
    </dgm:pt>
    <dgm:pt modelId="{8E52CF83-ED17-476D-9EF4-9AB13008C727}" type="pres">
      <dgm:prSet presAssocID="{44579A33-0AEB-4993-BF9E-1738E9078212}" presName="node" presStyleLbl="node1" presStyleIdx="0" presStyleCnt="8">
        <dgm:presLayoutVars>
          <dgm:bulletEnabled val="1"/>
        </dgm:presLayoutVars>
      </dgm:prSet>
      <dgm:spPr/>
    </dgm:pt>
    <dgm:pt modelId="{5E8818EE-720F-40C9-8A29-B1AAAD8A33A7}" type="pres">
      <dgm:prSet presAssocID="{86104E7F-A6D9-4C9C-9A86-AE48BD939919}" presName="sibTrans" presStyleCnt="0"/>
      <dgm:spPr/>
    </dgm:pt>
    <dgm:pt modelId="{E8CF5913-BEC4-4672-A3E8-D484F34C92E4}" type="pres">
      <dgm:prSet presAssocID="{B0A67C1A-3087-4CF6-8082-3230C44D9C30}" presName="node" presStyleLbl="node1" presStyleIdx="1" presStyleCnt="8">
        <dgm:presLayoutVars>
          <dgm:bulletEnabled val="1"/>
        </dgm:presLayoutVars>
      </dgm:prSet>
      <dgm:spPr/>
    </dgm:pt>
    <dgm:pt modelId="{646A73F5-4B52-49BF-A0C7-E8A15EA2C01B}" type="pres">
      <dgm:prSet presAssocID="{EF3E541D-CB1B-43D1-81BC-45FFADD11F16}" presName="sibTrans" presStyleCnt="0"/>
      <dgm:spPr/>
    </dgm:pt>
    <dgm:pt modelId="{ED329FA1-D523-4E01-ABDF-FD3DA84DCF26}" type="pres">
      <dgm:prSet presAssocID="{42BB7473-A64A-4AF5-9FE5-7CE949141593}" presName="node" presStyleLbl="node1" presStyleIdx="2" presStyleCnt="8">
        <dgm:presLayoutVars>
          <dgm:bulletEnabled val="1"/>
        </dgm:presLayoutVars>
      </dgm:prSet>
      <dgm:spPr/>
    </dgm:pt>
    <dgm:pt modelId="{E9228E38-0791-471F-AD0F-98E4229C628C}" type="pres">
      <dgm:prSet presAssocID="{65F88F61-694D-4B5B-BDE0-35655F7ED771}" presName="sibTrans" presStyleCnt="0"/>
      <dgm:spPr/>
    </dgm:pt>
    <dgm:pt modelId="{E7F84A52-A2EE-4803-BDC2-208934E346E9}" type="pres">
      <dgm:prSet presAssocID="{BF6C974E-07B1-4B54-A02D-3ADD53028A94}" presName="node" presStyleLbl="node1" presStyleIdx="3" presStyleCnt="8">
        <dgm:presLayoutVars>
          <dgm:bulletEnabled val="1"/>
        </dgm:presLayoutVars>
      </dgm:prSet>
      <dgm:spPr/>
    </dgm:pt>
    <dgm:pt modelId="{F24376CD-0AD1-437B-B1FD-8868F5EA10FB}" type="pres">
      <dgm:prSet presAssocID="{6A31A2A2-1935-42B4-B040-463362C49BAF}" presName="sibTrans" presStyleCnt="0"/>
      <dgm:spPr/>
    </dgm:pt>
    <dgm:pt modelId="{9BBCEB6C-6022-4665-A585-8D9BD6CEADAA}" type="pres">
      <dgm:prSet presAssocID="{410BD1E3-70F6-42BA-9FA2-9E57D895C4B5}" presName="node" presStyleLbl="node1" presStyleIdx="4" presStyleCnt="8">
        <dgm:presLayoutVars>
          <dgm:bulletEnabled val="1"/>
        </dgm:presLayoutVars>
      </dgm:prSet>
      <dgm:spPr/>
    </dgm:pt>
    <dgm:pt modelId="{4D8A5AF8-3CC6-482D-A2DE-A40C90ED021E}" type="pres">
      <dgm:prSet presAssocID="{8080AA54-0AFE-4530-9F37-DBA4DA79E315}" presName="sibTrans" presStyleCnt="0"/>
      <dgm:spPr/>
    </dgm:pt>
    <dgm:pt modelId="{174D89F0-F4EF-45FE-AA12-F8E3A2794F0D}" type="pres">
      <dgm:prSet presAssocID="{D35E7E50-C01B-4DFF-9A7A-552EA95CCEE7}" presName="node" presStyleLbl="node1" presStyleIdx="5" presStyleCnt="8">
        <dgm:presLayoutVars>
          <dgm:bulletEnabled val="1"/>
        </dgm:presLayoutVars>
      </dgm:prSet>
      <dgm:spPr/>
    </dgm:pt>
    <dgm:pt modelId="{46B61E03-16A4-4F3F-B741-233F647B4E63}" type="pres">
      <dgm:prSet presAssocID="{2DB1915A-870F-4A6D-AB2C-EA6EB5228FBD}" presName="sibTrans" presStyleCnt="0"/>
      <dgm:spPr/>
    </dgm:pt>
    <dgm:pt modelId="{2A47C1A2-6F84-4EB2-83B0-F2BD2BD24128}" type="pres">
      <dgm:prSet presAssocID="{1A70F3F5-DEF0-4954-9581-3A6B310AB9EB}" presName="node" presStyleLbl="node1" presStyleIdx="6" presStyleCnt="8">
        <dgm:presLayoutVars>
          <dgm:bulletEnabled val="1"/>
        </dgm:presLayoutVars>
      </dgm:prSet>
      <dgm:spPr/>
    </dgm:pt>
    <dgm:pt modelId="{4218CF74-24C5-4C20-8F79-F44F28BE2E0A}" type="pres">
      <dgm:prSet presAssocID="{D1D437A7-FDAC-45DE-80B0-4767BE5FF255}" presName="sibTrans" presStyleCnt="0"/>
      <dgm:spPr/>
    </dgm:pt>
    <dgm:pt modelId="{0E2D94B7-FFF2-4A10-B809-1F1EF1267EA0}" type="pres">
      <dgm:prSet presAssocID="{99BA373B-C7B8-41B3-B0D0-693FF03199B2}" presName="node" presStyleLbl="node1" presStyleIdx="7" presStyleCnt="8">
        <dgm:presLayoutVars>
          <dgm:bulletEnabled val="1"/>
        </dgm:presLayoutVars>
      </dgm:prSet>
      <dgm:spPr/>
    </dgm:pt>
  </dgm:ptLst>
  <dgm:cxnLst>
    <dgm:cxn modelId="{5F02C92B-DE4E-4342-AC27-52FF04EED9D2}" type="presOf" srcId="{B0A67C1A-3087-4CF6-8082-3230C44D9C30}" destId="{E8CF5913-BEC4-4672-A3E8-D484F34C92E4}" srcOrd="0" destOrd="0" presId="urn:microsoft.com/office/officeart/2005/8/layout/default"/>
    <dgm:cxn modelId="{93F35537-88F3-4124-B370-0879E0969145}" srcId="{7A78CB04-7622-47BC-9ED5-6612617EF52A}" destId="{B0A67C1A-3087-4CF6-8082-3230C44D9C30}" srcOrd="1" destOrd="0" parTransId="{73048BE8-B04F-4959-B0A5-054800DE03D8}" sibTransId="{EF3E541D-CB1B-43D1-81BC-45FFADD11F16}"/>
    <dgm:cxn modelId="{205A9143-65B8-4C44-84B4-131D0B5CB076}" type="presOf" srcId="{1A70F3F5-DEF0-4954-9581-3A6B310AB9EB}" destId="{2A47C1A2-6F84-4EB2-83B0-F2BD2BD24128}" srcOrd="0" destOrd="0" presId="urn:microsoft.com/office/officeart/2005/8/layout/default"/>
    <dgm:cxn modelId="{CCA7DF68-830F-4605-8C1C-B30FE9133932}" type="presOf" srcId="{42BB7473-A64A-4AF5-9FE5-7CE949141593}" destId="{ED329FA1-D523-4E01-ABDF-FD3DA84DCF26}" srcOrd="0" destOrd="0" presId="urn:microsoft.com/office/officeart/2005/8/layout/default"/>
    <dgm:cxn modelId="{1A93B36B-7ED6-4149-AAD8-C92B2E2906EA}" srcId="{7A78CB04-7622-47BC-9ED5-6612617EF52A}" destId="{D35E7E50-C01B-4DFF-9A7A-552EA95CCEE7}" srcOrd="5" destOrd="0" parTransId="{C83AB362-F29B-4DB8-A1B6-9A2F0EAA0D36}" sibTransId="{2DB1915A-870F-4A6D-AB2C-EA6EB5228FBD}"/>
    <dgm:cxn modelId="{77DDF085-6219-4510-AAA6-555F4F35C001}" srcId="{7A78CB04-7622-47BC-9ED5-6612617EF52A}" destId="{42BB7473-A64A-4AF5-9FE5-7CE949141593}" srcOrd="2" destOrd="0" parTransId="{1D63D6C9-F511-41F4-AF92-8C8DD392D257}" sibTransId="{65F88F61-694D-4B5B-BDE0-35655F7ED771}"/>
    <dgm:cxn modelId="{0ECBB18B-874B-4959-8FA8-BE5F8B4607D2}" type="presOf" srcId="{7A78CB04-7622-47BC-9ED5-6612617EF52A}" destId="{B8A6A26A-047E-43DF-A22C-F58DA1424134}" srcOrd="0" destOrd="0" presId="urn:microsoft.com/office/officeart/2005/8/layout/default"/>
    <dgm:cxn modelId="{40EAA898-4837-469F-A38D-8D49831C9BB2}" type="presOf" srcId="{44579A33-0AEB-4993-BF9E-1738E9078212}" destId="{8E52CF83-ED17-476D-9EF4-9AB13008C727}" srcOrd="0" destOrd="0" presId="urn:microsoft.com/office/officeart/2005/8/layout/default"/>
    <dgm:cxn modelId="{D0CAACB5-68BD-4958-B903-96BBEAD2CB04}" srcId="{7A78CB04-7622-47BC-9ED5-6612617EF52A}" destId="{99BA373B-C7B8-41B3-B0D0-693FF03199B2}" srcOrd="7" destOrd="0" parTransId="{8ACA52A0-1D07-470B-821A-CB28593ED9F6}" sibTransId="{11CF45EB-6123-4B95-8A25-FD8EEDE587A5}"/>
    <dgm:cxn modelId="{166C20C6-F67F-4BF9-A5C5-406585DC1A92}" srcId="{7A78CB04-7622-47BC-9ED5-6612617EF52A}" destId="{44579A33-0AEB-4993-BF9E-1738E9078212}" srcOrd="0" destOrd="0" parTransId="{44DD4EA1-EFFA-45E0-A515-9C8C3663F50A}" sibTransId="{86104E7F-A6D9-4C9C-9A86-AE48BD939919}"/>
    <dgm:cxn modelId="{0DF6BDCB-48B7-4F6B-93A1-87FD73044805}" srcId="{7A78CB04-7622-47BC-9ED5-6612617EF52A}" destId="{410BD1E3-70F6-42BA-9FA2-9E57D895C4B5}" srcOrd="4" destOrd="0" parTransId="{BECBB05D-52B1-4B76-9796-30EAD71581B0}" sibTransId="{8080AA54-0AFE-4530-9F37-DBA4DA79E315}"/>
    <dgm:cxn modelId="{8F89CDDC-91E0-4B2C-A525-B4697AA83CB6}" srcId="{7A78CB04-7622-47BC-9ED5-6612617EF52A}" destId="{1A70F3F5-DEF0-4954-9581-3A6B310AB9EB}" srcOrd="6" destOrd="0" parTransId="{B31D94B0-7BD0-4BC1-911C-D95A86AFBC85}" sibTransId="{D1D437A7-FDAC-45DE-80B0-4767BE5FF255}"/>
    <dgm:cxn modelId="{442BD1E2-A339-4E4C-A1C4-84D469DA8479}" type="presOf" srcId="{BF6C974E-07B1-4B54-A02D-3ADD53028A94}" destId="{E7F84A52-A2EE-4803-BDC2-208934E346E9}" srcOrd="0" destOrd="0" presId="urn:microsoft.com/office/officeart/2005/8/layout/default"/>
    <dgm:cxn modelId="{519F43EB-B7CE-49ED-B696-CB248C5046F0}" type="presOf" srcId="{D35E7E50-C01B-4DFF-9A7A-552EA95CCEE7}" destId="{174D89F0-F4EF-45FE-AA12-F8E3A2794F0D}" srcOrd="0" destOrd="0" presId="urn:microsoft.com/office/officeart/2005/8/layout/default"/>
    <dgm:cxn modelId="{514382F4-506A-466A-9A13-52C0685EFAEE}" type="presOf" srcId="{410BD1E3-70F6-42BA-9FA2-9E57D895C4B5}" destId="{9BBCEB6C-6022-4665-A585-8D9BD6CEADAA}" srcOrd="0" destOrd="0" presId="urn:microsoft.com/office/officeart/2005/8/layout/default"/>
    <dgm:cxn modelId="{D3F588F7-56CF-4783-B53F-68E0CF4BEEAC}" srcId="{7A78CB04-7622-47BC-9ED5-6612617EF52A}" destId="{BF6C974E-07B1-4B54-A02D-3ADD53028A94}" srcOrd="3" destOrd="0" parTransId="{2F319253-D08A-4B9F-9C50-BEE1372F1767}" sibTransId="{6A31A2A2-1935-42B4-B040-463362C49BAF}"/>
    <dgm:cxn modelId="{1B42A4FD-66A9-4C52-9DD4-63B1BA9B35AD}" type="presOf" srcId="{99BA373B-C7B8-41B3-B0D0-693FF03199B2}" destId="{0E2D94B7-FFF2-4A10-B809-1F1EF1267EA0}" srcOrd="0" destOrd="0" presId="urn:microsoft.com/office/officeart/2005/8/layout/default"/>
    <dgm:cxn modelId="{2518BD44-37FA-42AE-B371-956FF4AA3458}" type="presParOf" srcId="{B8A6A26A-047E-43DF-A22C-F58DA1424134}" destId="{8E52CF83-ED17-476D-9EF4-9AB13008C727}" srcOrd="0" destOrd="0" presId="urn:microsoft.com/office/officeart/2005/8/layout/default"/>
    <dgm:cxn modelId="{8A4ED700-C989-4ECC-B312-5949CD99BC3E}" type="presParOf" srcId="{B8A6A26A-047E-43DF-A22C-F58DA1424134}" destId="{5E8818EE-720F-40C9-8A29-B1AAAD8A33A7}" srcOrd="1" destOrd="0" presId="urn:microsoft.com/office/officeart/2005/8/layout/default"/>
    <dgm:cxn modelId="{E0510339-8484-4F78-BFC3-B876DDED7081}" type="presParOf" srcId="{B8A6A26A-047E-43DF-A22C-F58DA1424134}" destId="{E8CF5913-BEC4-4672-A3E8-D484F34C92E4}" srcOrd="2" destOrd="0" presId="urn:microsoft.com/office/officeart/2005/8/layout/default"/>
    <dgm:cxn modelId="{9A94555D-464A-41E2-9F03-B2FD35DF35E5}" type="presParOf" srcId="{B8A6A26A-047E-43DF-A22C-F58DA1424134}" destId="{646A73F5-4B52-49BF-A0C7-E8A15EA2C01B}" srcOrd="3" destOrd="0" presId="urn:microsoft.com/office/officeart/2005/8/layout/default"/>
    <dgm:cxn modelId="{96EF54F0-F073-4BF1-96B3-E1CE5E9773AB}" type="presParOf" srcId="{B8A6A26A-047E-43DF-A22C-F58DA1424134}" destId="{ED329FA1-D523-4E01-ABDF-FD3DA84DCF26}" srcOrd="4" destOrd="0" presId="urn:microsoft.com/office/officeart/2005/8/layout/default"/>
    <dgm:cxn modelId="{5E362EDF-7BA2-4530-BD1B-189A91A10058}" type="presParOf" srcId="{B8A6A26A-047E-43DF-A22C-F58DA1424134}" destId="{E9228E38-0791-471F-AD0F-98E4229C628C}" srcOrd="5" destOrd="0" presId="urn:microsoft.com/office/officeart/2005/8/layout/default"/>
    <dgm:cxn modelId="{A0F66206-C259-4707-8F2F-F13385D156A0}" type="presParOf" srcId="{B8A6A26A-047E-43DF-A22C-F58DA1424134}" destId="{E7F84A52-A2EE-4803-BDC2-208934E346E9}" srcOrd="6" destOrd="0" presId="urn:microsoft.com/office/officeart/2005/8/layout/default"/>
    <dgm:cxn modelId="{6F307E3E-BEEA-4AF5-91CF-41BE8ABE9EE8}" type="presParOf" srcId="{B8A6A26A-047E-43DF-A22C-F58DA1424134}" destId="{F24376CD-0AD1-437B-B1FD-8868F5EA10FB}" srcOrd="7" destOrd="0" presId="urn:microsoft.com/office/officeart/2005/8/layout/default"/>
    <dgm:cxn modelId="{9850FC94-46B8-42FE-9B50-86CC9F1C5D62}" type="presParOf" srcId="{B8A6A26A-047E-43DF-A22C-F58DA1424134}" destId="{9BBCEB6C-6022-4665-A585-8D9BD6CEADAA}" srcOrd="8" destOrd="0" presId="urn:microsoft.com/office/officeart/2005/8/layout/default"/>
    <dgm:cxn modelId="{B1E2C1DC-30B6-4A44-A1D7-3A2EEDC83BC2}" type="presParOf" srcId="{B8A6A26A-047E-43DF-A22C-F58DA1424134}" destId="{4D8A5AF8-3CC6-482D-A2DE-A40C90ED021E}" srcOrd="9" destOrd="0" presId="urn:microsoft.com/office/officeart/2005/8/layout/default"/>
    <dgm:cxn modelId="{E1D03DDB-EE67-4E3C-831A-903A838EC421}" type="presParOf" srcId="{B8A6A26A-047E-43DF-A22C-F58DA1424134}" destId="{174D89F0-F4EF-45FE-AA12-F8E3A2794F0D}" srcOrd="10" destOrd="0" presId="urn:microsoft.com/office/officeart/2005/8/layout/default"/>
    <dgm:cxn modelId="{71290C51-41C8-4134-A9A4-088511B063C8}" type="presParOf" srcId="{B8A6A26A-047E-43DF-A22C-F58DA1424134}" destId="{46B61E03-16A4-4F3F-B741-233F647B4E63}" srcOrd="11" destOrd="0" presId="urn:microsoft.com/office/officeart/2005/8/layout/default"/>
    <dgm:cxn modelId="{D64FCAFE-9FAB-4FB7-B019-BA0F70B5C456}" type="presParOf" srcId="{B8A6A26A-047E-43DF-A22C-F58DA1424134}" destId="{2A47C1A2-6F84-4EB2-83B0-F2BD2BD24128}" srcOrd="12" destOrd="0" presId="urn:microsoft.com/office/officeart/2005/8/layout/default"/>
    <dgm:cxn modelId="{E6BC6F04-72DE-42EE-A692-AF2BE7987E5D}" type="presParOf" srcId="{B8A6A26A-047E-43DF-A22C-F58DA1424134}" destId="{4218CF74-24C5-4C20-8F79-F44F28BE2E0A}" srcOrd="13" destOrd="0" presId="urn:microsoft.com/office/officeart/2005/8/layout/default"/>
    <dgm:cxn modelId="{9D727C88-A11E-46A3-B71D-482E4D24FBEC}" type="presParOf" srcId="{B8A6A26A-047E-43DF-A22C-F58DA1424134}" destId="{0E2D94B7-FFF2-4A10-B809-1F1EF1267EA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2CF83-ED17-476D-9EF4-9AB13008C727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rgbClr val="6C4E2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8. 6. – 24. 6. 2026 </a:t>
          </a:r>
          <a:r>
            <a:rPr lang="cs-CZ" sz="1800" b="0" kern="1200" dirty="0"/>
            <a:t>lhůta pro podání žádostí</a:t>
          </a:r>
          <a:endParaRPr lang="en-US" sz="1800" b="0" kern="1200" dirty="0"/>
        </a:p>
      </dsp:txBody>
      <dsp:txXfrm>
        <a:off x="3080" y="587032"/>
        <a:ext cx="2444055" cy="1466433"/>
      </dsp:txXfrm>
    </dsp:sp>
    <dsp:sp modelId="{E8CF5913-BEC4-4672-A3E8-D484F34C92E4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rgbClr val="6C4E2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Do 23. 6. </a:t>
          </a:r>
          <a:r>
            <a:rPr lang="cs-CZ" sz="1800" b="0" kern="1200" dirty="0"/>
            <a:t>individuální konzultace pro žadatele o dotaci</a:t>
          </a:r>
          <a:endParaRPr lang="en-US" sz="1800" kern="1200" dirty="0"/>
        </a:p>
      </dsp:txBody>
      <dsp:txXfrm>
        <a:off x="2691541" y="587032"/>
        <a:ext cx="2444055" cy="1466433"/>
      </dsp:txXfrm>
    </dsp:sp>
    <dsp:sp modelId="{ED329FA1-D523-4E01-ABDF-FD3DA84DCF26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rgbClr val="6C4E2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Do 16. 10. </a:t>
          </a:r>
          <a:r>
            <a:rPr lang="cs-CZ" sz="1800" b="0" kern="1200" dirty="0"/>
            <a:t>první</a:t>
          </a:r>
          <a:r>
            <a:rPr lang="cs-CZ" sz="1800" b="1" kern="1200" dirty="0"/>
            <a:t> </a:t>
          </a:r>
          <a:r>
            <a:rPr lang="cs-CZ" sz="1800" b="0" kern="1200" dirty="0"/>
            <a:t>kolo  dotačního řízení </a:t>
          </a:r>
          <a:endParaRPr lang="en-US" sz="1800" kern="1200" dirty="0"/>
        </a:p>
      </dsp:txBody>
      <dsp:txXfrm>
        <a:off x="5380002" y="587032"/>
        <a:ext cx="2444055" cy="1466433"/>
      </dsp:txXfrm>
    </dsp:sp>
    <dsp:sp modelId="{E7F84A52-A2EE-4803-BDC2-208934E346E9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rgbClr val="6C4E2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3. 11. – 5. 11.  </a:t>
          </a:r>
          <a:r>
            <a:rPr lang="cs-CZ" sz="1800" b="0" kern="1200"/>
            <a:t>druhé kolo dotačního řízení</a:t>
          </a:r>
          <a:endParaRPr lang="en-US" sz="1800" kern="1200"/>
        </a:p>
      </dsp:txBody>
      <dsp:txXfrm>
        <a:off x="8068463" y="587032"/>
        <a:ext cx="2444055" cy="1466433"/>
      </dsp:txXfrm>
    </dsp:sp>
    <dsp:sp modelId="{9BBCEB6C-6022-4665-A585-8D9BD6CEADAA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rgbClr val="6C4E2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Do 31. 12. </a:t>
          </a:r>
          <a:r>
            <a:rPr lang="cs-CZ" sz="1800" b="0" kern="1200" dirty="0"/>
            <a:t>projednání na Výboru KUL ZHMP   a jeho následné zveřejnění </a:t>
          </a:r>
          <a:endParaRPr lang="en-US" sz="1800" kern="1200" dirty="0"/>
        </a:p>
      </dsp:txBody>
      <dsp:txXfrm>
        <a:off x="3080" y="2297871"/>
        <a:ext cx="2444055" cy="1466433"/>
      </dsp:txXfrm>
    </dsp:sp>
    <dsp:sp modelId="{174D89F0-F4EF-45FE-AA12-F8E3A2794F0D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rgbClr val="6C4E2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Do 26. 2. 2027 </a:t>
          </a:r>
          <a:r>
            <a:rPr lang="cs-CZ" sz="1800" b="0" kern="1200" dirty="0"/>
            <a:t>schválení návrhu dotací Radou HMP        a Zastupitelstvem HMP</a:t>
          </a:r>
          <a:endParaRPr lang="en-US" sz="1800" kern="1200" dirty="0"/>
        </a:p>
      </dsp:txBody>
      <dsp:txXfrm>
        <a:off x="2691541" y="2297871"/>
        <a:ext cx="2444055" cy="1466433"/>
      </dsp:txXfrm>
    </dsp:sp>
    <dsp:sp modelId="{2A47C1A2-6F84-4EB2-83B0-F2BD2BD24128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rgbClr val="6C4E2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Do 26. 2. 2027 </a:t>
          </a:r>
          <a:r>
            <a:rPr lang="cs-CZ" sz="1800" b="0" kern="1200" dirty="0"/>
            <a:t>zveřejnění výsledků dotačního řízení</a:t>
          </a:r>
          <a:endParaRPr lang="en-US" sz="1800" kern="1200" dirty="0"/>
        </a:p>
      </dsp:txBody>
      <dsp:txXfrm>
        <a:off x="5380002" y="2297871"/>
        <a:ext cx="2444055" cy="1466433"/>
      </dsp:txXfrm>
    </dsp:sp>
    <dsp:sp modelId="{0E2D94B7-FFF2-4A10-B809-1F1EF1267EA0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rgbClr val="6C4E2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 dirty="0"/>
            <a:t>Uzavírání smluv případně sdělování žadatelům, že jejich žádosti nebylo vyhověno</a:t>
          </a:r>
          <a:endParaRPr lang="en-US" sz="1800" kern="1200" dirty="0"/>
        </a:p>
      </dsp:txBody>
      <dsp:txXfrm>
        <a:off x="806846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2T09:13:53.2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2T09:13:53.3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F5BEE-B705-4DBE-BFD2-0AB748390314}" type="datetimeFigureOut">
              <a:rPr lang="cs-CZ" smtClean="0"/>
              <a:t>04.06.2026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9A312-757B-4605-9147-6409739DC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06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3C895-B3A6-2532-8300-275C4EFA4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FD46DEA-28A0-8C98-34A0-EABF3DC73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33CFE17-1BBE-BDD3-71A6-117AC37F7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27F2B2-36B6-B778-2FCF-2FB2E6747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A312-757B-4605-9147-6409739DC85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223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E4903-837C-49E8-F8F8-6C96B2E37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C4F6263-9E74-CB74-96C3-287B57F93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C422E04-824B-9688-CE82-C7C9DB290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51AA21-D4CC-52FD-9EB5-505AD8F2C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A312-757B-4605-9147-6409739DC85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12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BAE053-037B-968B-B8B3-D874F97D4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52C810-B735-1208-A318-D6FC34124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41C580-BDA0-64A6-874C-5E6C4C1B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45C4-1682-4C6F-B25D-12C4F64CE8D7}" type="datetimeFigureOut">
              <a:rPr lang="cs-CZ" smtClean="0"/>
              <a:t>04.06.2026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30421B-AF8B-610D-ACB1-BCAEDC50E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9BF179-B498-0E5E-D952-34373FA6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264A-FA0A-4027-BC38-F351478C63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6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F8E64-9D58-0311-8F10-BA1F20CF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4ED00C-38C5-B16E-4D85-23F2D0CB3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26F18E-E1B0-93A7-E189-152290FCE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45C4-1682-4C6F-B25D-12C4F64CE8D7}" type="datetimeFigureOut">
              <a:rPr lang="cs-CZ" smtClean="0"/>
              <a:t>04.06.2026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E431C2-6126-F3DC-8C96-41163D90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528D91-C8A6-3DB1-F976-B84038F4F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264A-FA0A-4027-BC38-F351478C63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430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A6529A7-BE8C-D3D8-629F-E0FA556F0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70C7E7F-7A35-D20B-ECB6-680A9898F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032ADF-75F4-CB8F-CC61-3D6AB9A2F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45C4-1682-4C6F-B25D-12C4F64CE8D7}" type="datetimeFigureOut">
              <a:rPr lang="cs-CZ" smtClean="0"/>
              <a:t>04.06.2026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7DA684-CB50-536D-3A33-1C29A3657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7F2066-02D8-0F01-3D73-9541C542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264A-FA0A-4027-BC38-F351478C63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010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 1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C56F5-8757-E3ED-F894-2C7E596960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333001"/>
            <a:ext cx="10332000" cy="144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</a:t>
            </a:r>
            <a:br>
              <a:rPr lang="cs-CZ" dirty="0"/>
            </a:br>
            <a:r>
              <a:rPr lang="cs-CZ" dirty="0"/>
              <a:t>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1773001"/>
            <a:ext cx="9144000" cy="6479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DF5F7D38-B351-A8D0-99B8-58BFCC5BA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FDA1E802-FA07-0928-ABB6-BF35E29D7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550" y="6261347"/>
            <a:ext cx="6983413" cy="287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02173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 obrázkem 1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1269000"/>
            <a:ext cx="11519450" cy="43200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583E9FB7-15B1-77FB-077C-AA7EBE7B6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65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žluté pozadí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95C86C29-0007-1303-6663-6299AD14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7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AE355-FDD9-5B9C-DD48-0B37223B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0E2450-CE78-B40C-0E17-CFE217472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FEC4F6-EC17-E7CD-9C2A-71140365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45C4-1682-4C6F-B25D-12C4F64CE8D7}" type="datetimeFigureOut">
              <a:rPr lang="cs-CZ" smtClean="0"/>
              <a:t>04.06.2026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F18144-8D56-54DB-020A-FB92FF760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52DD21-3067-1D5B-2FCD-5F350017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264A-FA0A-4027-BC38-F351478C63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34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4DBEC-F6AA-7E10-64DC-A847F0194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92ED93-0094-0593-3FA0-0BF5CE433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DCF45A-D380-F0E9-DD98-E3F38F14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45C4-1682-4C6F-B25D-12C4F64CE8D7}" type="datetimeFigureOut">
              <a:rPr lang="cs-CZ" smtClean="0"/>
              <a:t>04.06.2026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18AFB6-87EB-D4A6-5F39-A4CFA1BF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6B2F7E-FE5D-9C5E-CEE3-74F77CC2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264A-FA0A-4027-BC38-F351478C63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677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215F7D-FEC8-BFCD-65E1-354405667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CFF07F-F72B-902D-AD95-9F1021147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195C53-A221-FDB2-BDE1-B62940AF8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EEE5F6-1E42-111A-40E4-57E48FA2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45C4-1682-4C6F-B25D-12C4F64CE8D7}" type="datetimeFigureOut">
              <a:rPr lang="cs-CZ" smtClean="0"/>
              <a:t>04.06.2026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87D049-5EB8-ECE8-7679-786F74A7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FBEE8A-DF7D-7559-12C7-7DDBD9474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264A-FA0A-4027-BC38-F351478C63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481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81D00-AFC3-F62B-57DC-4F411D9D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FAAFA5-C7C5-F52A-0EE1-36554D7A3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A04B97-C670-74C5-C964-9D45E99CD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F0D96BD-A1C4-0A11-55FF-DA08DC453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B6B1882-8212-8FAB-D330-035B82DAC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F83F0E2-4650-F5BE-DB11-1E250194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45C4-1682-4C6F-B25D-12C4F64CE8D7}" type="datetimeFigureOut">
              <a:rPr lang="cs-CZ" smtClean="0"/>
              <a:t>04.06.2026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2D9929D-048E-AF26-0269-14FB2390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3095C1A-94DF-7D43-6362-4B324CA3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264A-FA0A-4027-BC38-F351478C63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073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7C21D-D013-F5BE-4C9D-7E37B8EF1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EAB1BF4-C3FC-4F20-7925-D78144CD1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45C4-1682-4C6F-B25D-12C4F64CE8D7}" type="datetimeFigureOut">
              <a:rPr lang="cs-CZ" smtClean="0"/>
              <a:t>04.06.2026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967160-26C4-8DE7-52B6-118EF6F94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F736148-19B2-0AE8-7538-6B121DCA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264A-FA0A-4027-BC38-F351478C63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66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E8808C7-1889-A5BC-F6A6-9984158A0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45C4-1682-4C6F-B25D-12C4F64CE8D7}" type="datetimeFigureOut">
              <a:rPr lang="cs-CZ" smtClean="0"/>
              <a:t>04.06.2026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F1B37F0-1727-BA55-B54C-758F97253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9237C16-B278-6B92-92FA-7BFD0459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264A-FA0A-4027-BC38-F351478C63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34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A3C727-BBD0-56B4-6ED1-754B397E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BBFF7C-1B87-7897-F79E-90D9A861E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95002C-6412-0487-563B-DEC9DF659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E4C52C9-4FB5-E6E4-18BC-3342448AF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45C4-1682-4C6F-B25D-12C4F64CE8D7}" type="datetimeFigureOut">
              <a:rPr lang="cs-CZ" smtClean="0"/>
              <a:t>04.06.2026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26F83D-9C4F-A79E-4507-1C5B408EB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134344-8E53-FD72-700E-8570DF22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264A-FA0A-4027-BC38-F351478C63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76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641D0-9FB8-6C4E-1996-31C98962D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F933778-B4B9-0E6D-5F38-F849CB48FF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34E721-B815-7A87-91D4-CFDD93ED3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962C037-6251-72B5-FD9D-73905AE88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45C4-1682-4C6F-B25D-12C4F64CE8D7}" type="datetimeFigureOut">
              <a:rPr lang="cs-CZ" smtClean="0"/>
              <a:t>04.06.2026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2A599C-18C5-50F2-AC3B-749EF631B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1937B9-FBBF-0B69-4057-1D8585D8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264A-FA0A-4027-BC38-F351478C63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910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38CACE-C58D-3FC3-C750-AE0E0311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A6661B-61B6-F3B9-237D-03488D3FE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2EE961-D74B-57F9-FC01-68902F416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1145C4-1682-4C6F-B25D-12C4F64CE8D7}" type="datetimeFigureOut">
              <a:rPr lang="cs-CZ" smtClean="0"/>
              <a:t>04.06.2026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DACAA3-AC76-D248-F4EA-F10FC8A50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0A6C5E-C074-5A27-5C82-D7D37088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E9264A-FA0A-4027-BC38-F351478C63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57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raha.eu/documents/d/kultura/program_2027-1-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raha.eu/web/kultura/w/dotacni_system_hlavniho_mesta_prahy_v_3255616" TargetMode="External"/><Relationship Id="rId5" Type="http://schemas.openxmlformats.org/officeDocument/2006/relationships/hyperlink" Target="https://praha.eu/documents/d/kultura/zasady_pro_poskytovani_dotaci_hmp_v_3252472" TargetMode="External"/><Relationship Id="rId4" Type="http://schemas.openxmlformats.org/officeDocument/2006/relationships/hyperlink" Target="https://cdn.prod.website-files.com/65c2033f408468bd5abafbde/65c2033f408468bd5abafce9_Kulturni%20politika%20HMP_blok_web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raha.eu/web/kultura/programove-dotace" TargetMode="Externa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E6BD7-6532-2675-C14E-E0D3F4FBA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D9EBF-41D0-5279-AAEC-12E8C7CCA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44" y="1701575"/>
            <a:ext cx="5111495" cy="3454848"/>
          </a:xfrm>
        </p:spPr>
        <p:txBody>
          <a:bodyPr>
            <a:normAutofit fontScale="90000"/>
          </a:bodyPr>
          <a:lstStyle/>
          <a:p>
            <a:r>
              <a:rPr lang="cs-CZ" sz="4400" b="0" dirty="0">
                <a:ea typeface="Calibri" panose="020F0502020204030204" pitchFamily="34" charset="0"/>
              </a:rPr>
              <a:t>Program podpory hlavního města Prahy v oblasti kultury </a:t>
            </a:r>
            <a:br>
              <a:rPr lang="cs-CZ" sz="4400" b="0" dirty="0">
                <a:ea typeface="Calibri" panose="020F0502020204030204" pitchFamily="34" charset="0"/>
              </a:rPr>
            </a:br>
            <a:r>
              <a:rPr lang="cs-CZ" sz="4400" b="0" dirty="0">
                <a:ea typeface="Calibri" panose="020F0502020204030204" pitchFamily="34" charset="0"/>
              </a:rPr>
              <a:t>a umění na rok 2027</a:t>
            </a:r>
            <a:br>
              <a:rPr lang="cs-CZ" sz="4400" b="0" dirty="0">
                <a:ea typeface="Calibri" panose="020F0502020204030204" pitchFamily="34" charset="0"/>
              </a:rPr>
            </a:br>
            <a:r>
              <a:rPr lang="cs-CZ" sz="4400" b="0" dirty="0">
                <a:ea typeface="Calibri" panose="020F0502020204030204" pitchFamily="34" charset="0"/>
              </a:rPr>
              <a:t>a víceleté dotace na léta 2028 - 2031</a:t>
            </a:r>
            <a:br>
              <a:rPr lang="cs-CZ" dirty="0"/>
            </a:br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EC3A2D83-779E-F406-CCA2-2710CA6FDAE1}"/>
                  </a:ext>
                </a:extLst>
              </p14:cNvPr>
              <p14:cNvContentPartPr/>
              <p14:nvPr/>
            </p14:nvContentPartPr>
            <p14:xfrm>
              <a:off x="3512292" y="1991385"/>
              <a:ext cx="360" cy="36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EC3A2D83-779E-F406-CCA2-2710CA6FDAE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58292" y="188338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79911C02-8FF7-0455-860F-31195E75A80F}"/>
                  </a:ext>
                </a:extLst>
              </p14:cNvPr>
              <p14:cNvContentPartPr/>
              <p14:nvPr/>
            </p14:nvContentPartPr>
            <p14:xfrm>
              <a:off x="3512292" y="1991385"/>
              <a:ext cx="360" cy="36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79911C02-8FF7-0455-860F-31195E75A8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58292" y="1883385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Obrázek 3" descr="Obsah obrázku text, snímek obrazovky, plakát, dopis&#10;&#10;Popis byl vytvořen automaticky">
            <a:extLst>
              <a:ext uri="{FF2B5EF4-FFF2-40B4-BE49-F238E27FC236}">
                <a16:creationId xmlns:a16="http://schemas.microsoft.com/office/drawing/2014/main" id="{5018BF8B-95EF-79DE-25D5-B8AEF8CD9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2206" r="39676" b="2332"/>
          <a:stretch>
            <a:fillRect/>
          </a:stretch>
        </p:blipFill>
        <p:spPr>
          <a:xfrm>
            <a:off x="6512462" y="1701575"/>
            <a:ext cx="3792826" cy="345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81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CB963-55C5-6087-8C66-BC6615B15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237D1D8-0EC2-BB49-A631-062871ED0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1095" y="385679"/>
            <a:ext cx="2498640" cy="360000"/>
          </a:xfrm>
        </p:spPr>
        <p:txBody>
          <a:bodyPr>
            <a:noAutofit/>
          </a:bodyPr>
          <a:lstStyle/>
          <a:p>
            <a:r>
              <a:rPr lang="cs-CZ" sz="2400" b="1" dirty="0"/>
              <a:t>Krok 5: Podání 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E068D432-D58D-694D-4DA5-D3EBE4119373}"/>
              </a:ext>
            </a:extLst>
          </p:cNvPr>
          <p:cNvSpPr txBox="1">
            <a:spLocks/>
          </p:cNvSpPr>
          <p:nvPr/>
        </p:nvSpPr>
        <p:spPr>
          <a:xfrm>
            <a:off x="336000" y="1181138"/>
            <a:ext cx="10316760" cy="13684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cs-CZ" sz="1800" dirty="0">
                <a:latin typeface="ArialMT"/>
              </a:rPr>
              <a:t>Před podáním žádosti:</a:t>
            </a:r>
          </a:p>
          <a:p>
            <a:pPr algn="l">
              <a:lnSpc>
                <a:spcPct val="150000"/>
              </a:lnSpc>
            </a:pPr>
            <a:r>
              <a:rPr lang="cs-CZ" sz="1800" dirty="0">
                <a:latin typeface="ArialMT"/>
              </a:rPr>
              <a:t>1. Zkontrolujte formality.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latin typeface="ArialMT"/>
              </a:rPr>
              <a:t>2. Zkontrolujte povinné přílohy, zejména správné účetní závěrky a výroční zprávy, včetně jejich zveřejnění.</a:t>
            </a:r>
          </a:p>
          <a:p>
            <a:pPr>
              <a:lnSpc>
                <a:spcPct val="150000"/>
              </a:lnSpc>
            </a:pPr>
            <a:endParaRPr lang="cs-CZ" sz="1800" dirty="0"/>
          </a:p>
          <a:p>
            <a:pPr>
              <a:lnSpc>
                <a:spcPct val="150000"/>
              </a:lnSpc>
            </a:pPr>
            <a:endParaRPr lang="cs-CZ" sz="1800" dirty="0">
              <a:latin typeface="ArialMT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cs-CZ" b="1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8BC9A9B1-CB42-09B7-8030-0C4E9061B0CA}"/>
              </a:ext>
            </a:extLst>
          </p:cNvPr>
          <p:cNvSpPr txBox="1">
            <a:spLocks/>
          </p:cNvSpPr>
          <p:nvPr/>
        </p:nvSpPr>
        <p:spPr>
          <a:xfrm>
            <a:off x="336000" y="2549615"/>
            <a:ext cx="11094001" cy="1693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sz="1700" b="1" dirty="0"/>
              <a:t>Žádost musí být podána současně v elektronické formě a prostřednictvím datové schránky.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/>
              <a:t>Obě verze musejí být identické, s výjimkou příloh.</a:t>
            </a:r>
          </a:p>
          <a:p>
            <a:pPr>
              <a:lnSpc>
                <a:spcPct val="150000"/>
              </a:lnSpc>
            </a:pPr>
            <a:r>
              <a:rPr lang="cs-CZ" sz="1700" b="1" dirty="0"/>
              <a:t>1 žádost = 1 datová zpráva</a:t>
            </a:r>
            <a:endParaRPr lang="cs-CZ" sz="1700" dirty="0"/>
          </a:p>
          <a:p>
            <a:endParaRPr lang="cs-CZ" sz="1800" b="1" dirty="0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F5BF4560-F7A6-E443-18CE-2F548F7C394E}"/>
              </a:ext>
            </a:extLst>
          </p:cNvPr>
          <p:cNvSpPr/>
          <p:nvPr/>
        </p:nvSpPr>
        <p:spPr>
          <a:xfrm>
            <a:off x="1841391" y="4242816"/>
            <a:ext cx="1486190" cy="147442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Správné podání</a:t>
            </a:r>
          </a:p>
        </p:txBody>
      </p:sp>
      <p:sp>
        <p:nvSpPr>
          <p:cNvPr id="6" name="Rovná se 5">
            <a:extLst>
              <a:ext uri="{FF2B5EF4-FFF2-40B4-BE49-F238E27FC236}">
                <a16:creationId xmlns:a16="http://schemas.microsoft.com/office/drawing/2014/main" id="{B01615E7-6EFF-B9EF-88C4-AFB51B9A2A6F}"/>
              </a:ext>
            </a:extLst>
          </p:cNvPr>
          <p:cNvSpPr/>
          <p:nvPr/>
        </p:nvSpPr>
        <p:spPr>
          <a:xfrm>
            <a:off x="3896013" y="4717183"/>
            <a:ext cx="342875" cy="525690"/>
          </a:xfrm>
          <a:prstGeom prst="mathEqual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3F457506-F147-8D15-102A-91E9D95F6F60}"/>
              </a:ext>
            </a:extLst>
          </p:cNvPr>
          <p:cNvSpPr/>
          <p:nvPr/>
        </p:nvSpPr>
        <p:spPr>
          <a:xfrm>
            <a:off x="4807320" y="4279369"/>
            <a:ext cx="1486190" cy="147442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Portál finanční podpory</a:t>
            </a:r>
          </a:p>
        </p:txBody>
      </p:sp>
      <p:sp>
        <p:nvSpPr>
          <p:cNvPr id="12" name="Znak plus 11">
            <a:extLst>
              <a:ext uri="{FF2B5EF4-FFF2-40B4-BE49-F238E27FC236}">
                <a16:creationId xmlns:a16="http://schemas.microsoft.com/office/drawing/2014/main" id="{1E199D11-462D-F9D3-6EA4-9C18DACFACB3}"/>
              </a:ext>
            </a:extLst>
          </p:cNvPr>
          <p:cNvSpPr/>
          <p:nvPr/>
        </p:nvSpPr>
        <p:spPr>
          <a:xfrm>
            <a:off x="6749872" y="4753736"/>
            <a:ext cx="484910" cy="525690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6FA50D06-9376-B6BD-8CC9-231223483501}"/>
              </a:ext>
            </a:extLst>
          </p:cNvPr>
          <p:cNvSpPr/>
          <p:nvPr/>
        </p:nvSpPr>
        <p:spPr>
          <a:xfrm>
            <a:off x="7691144" y="4279370"/>
            <a:ext cx="1486190" cy="147442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Datová schránka žadatele</a:t>
            </a:r>
          </a:p>
        </p:txBody>
      </p:sp>
    </p:spTree>
    <p:extLst>
      <p:ext uri="{BB962C8B-B14F-4D97-AF65-F5344CB8AC3E}">
        <p14:creationId xmlns:p14="http://schemas.microsoft.com/office/powerpoint/2010/main" val="1116252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91D69-570F-A9D1-2C2D-D046B3BB8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542B669-E578-DD9D-5F27-974232BB9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7155" y="378721"/>
            <a:ext cx="6311688" cy="360000"/>
          </a:xfrm>
        </p:spPr>
        <p:txBody>
          <a:bodyPr>
            <a:noAutofit/>
          </a:bodyPr>
          <a:lstStyle/>
          <a:p>
            <a:r>
              <a:rPr lang="cs-CZ" sz="2400" b="1" dirty="0"/>
              <a:t>Krok 6: Podmínky pro poskytnutí dotace</a:t>
            </a:r>
          </a:p>
          <a:p>
            <a:endParaRPr lang="cs-CZ" sz="2400" b="1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BED11354-D6C3-AADF-B5B6-BAFF23D073E0}"/>
              </a:ext>
            </a:extLst>
          </p:cNvPr>
          <p:cNvSpPr txBox="1">
            <a:spLocks/>
          </p:cNvSpPr>
          <p:nvPr/>
        </p:nvSpPr>
        <p:spPr>
          <a:xfrm>
            <a:off x="335998" y="1122539"/>
            <a:ext cx="11094001" cy="4228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cs-CZ" sz="1800" b="0" i="0" u="none" strike="noStrike" baseline="0" dirty="0"/>
              <a:t>Činnost žadatele není v rozporu s prioritami HMP a zároveň žadatel není ke dni podání v soudním sporu s HMP.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cs-CZ" sz="1800" dirty="0"/>
              <a:t>Podmínkou poskytnutí dotace je, že žadatel bude realizovat účel ve prospěch HMP nebo pro osoby s trvalým pobytem v HMP.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cs-CZ" sz="1800" dirty="0"/>
              <a:t>Žadatel nemá současně podanou žádost na stejný účel na tomto či jiném odboru Magistrátu HMP.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cs-CZ" sz="1800" dirty="0"/>
              <a:t>Účel může být spolufinancován z obecních a krajských rozpočtů, státního rozpočtu, z prostředků evropských fondů a z jiných zdrojů (tzv. vícezdrojové financování).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cs-CZ" sz="1800" dirty="0"/>
              <a:t>Duplicitní úhrada stejných výdajů z různých veřejných i jiných zdrojů není dovolena.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cs-CZ" sz="1800" dirty="0"/>
              <a:t>Činnost žadatele není v rozporu s prioritami HMP v oblasti týkající se </a:t>
            </a:r>
            <a:r>
              <a:rPr lang="cs-CZ" sz="1800"/>
              <a:t>Programu podpory </a:t>
            </a:r>
            <a:r>
              <a:rPr lang="cs-CZ" sz="1800" dirty="0"/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endParaRPr lang="cs-CZ" sz="1800" dirty="0"/>
          </a:p>
          <a:p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441916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A5764-0379-95EB-6267-2199B5E54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E68C122-002B-9461-D7FC-583670701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7214" y="429940"/>
            <a:ext cx="5351569" cy="415144"/>
          </a:xfrm>
        </p:spPr>
        <p:txBody>
          <a:bodyPr>
            <a:noAutofit/>
          </a:bodyPr>
          <a:lstStyle/>
          <a:p>
            <a:r>
              <a:rPr lang="cs-CZ" sz="2400" b="1" dirty="0"/>
              <a:t>Krok 7: Proces hodnocení  žádostí</a:t>
            </a:r>
          </a:p>
          <a:p>
            <a:endParaRPr lang="cs-CZ" sz="2400" b="1" dirty="0"/>
          </a:p>
          <a:p>
            <a:endParaRPr lang="cs-CZ" sz="2400" b="1" dirty="0"/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CA00ABB2-30ED-D98B-736F-0CD6BF21C6F5}"/>
              </a:ext>
            </a:extLst>
          </p:cNvPr>
          <p:cNvSpPr txBox="1">
            <a:spLocks/>
          </p:cNvSpPr>
          <p:nvPr/>
        </p:nvSpPr>
        <p:spPr>
          <a:xfrm>
            <a:off x="335999" y="1029990"/>
            <a:ext cx="11094001" cy="4798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1800" dirty="0"/>
              <a:t>Odbor kultury a CR posoudí, zda žádost splňuje </a:t>
            </a:r>
            <a:r>
              <a:rPr lang="cs-CZ" sz="1800" b="1" dirty="0"/>
              <a:t>formální náležitosti</a:t>
            </a:r>
            <a:r>
              <a:rPr lang="cs-CZ" sz="1800" dirty="0"/>
              <a:t>, pokud je žadatel nesplní, navrhne nevyhovění žádosti o dotaci: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endParaRPr lang="cs-CZ" sz="1800" dirty="0"/>
          </a:p>
          <a:p>
            <a:endParaRPr lang="cs-CZ" sz="1800" b="1" dirty="0"/>
          </a:p>
        </p:txBody>
      </p:sp>
      <p:pic>
        <p:nvPicPr>
          <p:cNvPr id="9" name="Obrázek 8" descr="Obsah obrázku text, snímek obrazovky, číslo, Písmo&#10;&#10;Obsah generovaný pomocí AI může být nesprávný.">
            <a:extLst>
              <a:ext uri="{FF2B5EF4-FFF2-40B4-BE49-F238E27FC236}">
                <a16:creationId xmlns:a16="http://schemas.microsoft.com/office/drawing/2014/main" id="{F60560AE-B893-1613-DB85-AFA8A7B43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50" y="1902071"/>
            <a:ext cx="8159496" cy="41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7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169FE-90BE-F51D-B3E3-5D201ABDF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CE14BEF-AB68-45BE-857D-5E70D1715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99" y="333001"/>
            <a:ext cx="11274109" cy="415144"/>
          </a:xfrm>
        </p:spPr>
        <p:txBody>
          <a:bodyPr>
            <a:noAutofit/>
          </a:bodyPr>
          <a:lstStyle/>
          <a:p>
            <a:r>
              <a:rPr lang="cs-CZ" sz="2400" b="1" dirty="0"/>
              <a:t>1. kolo hodnocení</a:t>
            </a:r>
          </a:p>
          <a:p>
            <a:endParaRPr lang="cs-CZ" sz="2400" b="1" dirty="0"/>
          </a:p>
          <a:p>
            <a:endParaRPr lang="cs-CZ" sz="2400" b="1" dirty="0"/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FB71C210-67D3-1B3B-0923-53A6D604EE36}"/>
              </a:ext>
            </a:extLst>
          </p:cNvPr>
          <p:cNvSpPr txBox="1">
            <a:spLocks/>
          </p:cNvSpPr>
          <p:nvPr/>
        </p:nvSpPr>
        <p:spPr>
          <a:xfrm>
            <a:off x="335999" y="1159476"/>
            <a:ext cx="11094001" cy="3028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1700" dirty="0"/>
              <a:t>Každou žádost hodnotí </a:t>
            </a:r>
            <a:r>
              <a:rPr lang="cs-CZ" sz="1700" b="1" dirty="0"/>
              <a:t>dva členové Komise Rady HMP </a:t>
            </a:r>
            <a:r>
              <a:rPr lang="cs-CZ" sz="1700" dirty="0"/>
              <a:t>a </a:t>
            </a:r>
            <a:r>
              <a:rPr lang="cs-CZ" sz="1700" b="1" dirty="0"/>
              <a:t>tři expertní hodnotitelé. </a:t>
            </a:r>
          </a:p>
          <a:p>
            <a:pPr>
              <a:lnSpc>
                <a:spcPct val="100000"/>
              </a:lnSpc>
            </a:pPr>
            <a:endParaRPr lang="cs-CZ" sz="1700" b="1" dirty="0"/>
          </a:p>
          <a:p>
            <a:pPr>
              <a:lnSpc>
                <a:spcPct val="100000"/>
              </a:lnSpc>
            </a:pPr>
            <a:r>
              <a:rPr lang="cs-CZ" sz="1700" dirty="0"/>
              <a:t>Ekonomické posudky ke každé žádosti </a:t>
            </a:r>
            <a:r>
              <a:rPr lang="cs-CZ" sz="1700" b="1" dirty="0"/>
              <a:t>nad 1.000.000 Kč </a:t>
            </a:r>
            <a:r>
              <a:rPr lang="cs-CZ" sz="1700" dirty="0"/>
              <a:t>a žádosti o </a:t>
            </a:r>
            <a:r>
              <a:rPr lang="cs-CZ" sz="1700" b="1" dirty="0"/>
              <a:t>víceletou dotaci</a:t>
            </a:r>
            <a:r>
              <a:rPr lang="cs-CZ" sz="1700" dirty="0"/>
              <a:t>.</a:t>
            </a:r>
          </a:p>
          <a:p>
            <a:pPr marL="0" indent="0">
              <a:buNone/>
            </a:pPr>
            <a:endParaRPr lang="cs-CZ" sz="1700" dirty="0"/>
          </a:p>
          <a:p>
            <a:r>
              <a:rPr lang="cs-CZ" sz="1700" b="1" dirty="0"/>
              <a:t>Minimální bodová hranice </a:t>
            </a:r>
            <a:r>
              <a:rPr lang="cs-CZ" sz="1700" dirty="0"/>
              <a:t>pro poskytnutí dotací je </a:t>
            </a:r>
            <a:r>
              <a:rPr lang="cs-CZ" sz="1700" b="1" dirty="0"/>
              <a:t>75 bodů </a:t>
            </a:r>
            <a:r>
              <a:rPr lang="cs-CZ" sz="1700" dirty="0"/>
              <a:t>(bodový průměr pěti hodnotitelů). </a:t>
            </a:r>
          </a:p>
          <a:p>
            <a:endParaRPr lang="cs-CZ" sz="1700" b="1" dirty="0"/>
          </a:p>
          <a:p>
            <a:r>
              <a:rPr lang="cs-CZ" sz="1700" dirty="0"/>
              <a:t>Žádosti, které obdrží </a:t>
            </a:r>
            <a:r>
              <a:rPr lang="cs-CZ" sz="1700" b="1" dirty="0"/>
              <a:t>0 – 74 bodů, </a:t>
            </a:r>
            <a:r>
              <a:rPr lang="cs-CZ" sz="1700" dirty="0"/>
              <a:t>budou navrženy k </a:t>
            </a:r>
            <a:r>
              <a:rPr lang="cs-CZ" sz="1700" b="1" dirty="0"/>
              <a:t>neposkytnutí dotace. </a:t>
            </a:r>
          </a:p>
          <a:p>
            <a:endParaRPr lang="cs-CZ" sz="1800" b="1" dirty="0"/>
          </a:p>
        </p:txBody>
      </p:sp>
      <p:pic>
        <p:nvPicPr>
          <p:cNvPr id="5" name="Obrázek 4" descr="Obsah obrázku doplňky, čelenka s drahokamy, koruna, korunovační klenoty&#10;&#10;Obsah generovaný pomocí AI může být nesprávný.">
            <a:extLst>
              <a:ext uri="{FF2B5EF4-FFF2-40B4-BE49-F238E27FC236}">
                <a16:creationId xmlns:a16="http://schemas.microsoft.com/office/drawing/2014/main" id="{75F85D40-894D-B49C-ADA0-AD23BEAC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7" y="3241261"/>
            <a:ext cx="5612533" cy="374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90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EE464-E69C-3CFD-5814-7FE63821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C2F0AA1-A5D6-E7BE-8A2F-83DA87487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99" y="333001"/>
            <a:ext cx="11274109" cy="415144"/>
          </a:xfrm>
        </p:spPr>
        <p:txBody>
          <a:bodyPr>
            <a:noAutofit/>
          </a:bodyPr>
          <a:lstStyle/>
          <a:p>
            <a:r>
              <a:rPr lang="cs-CZ" sz="2400" b="1" dirty="0"/>
              <a:t>2. kolo hodnocení</a:t>
            </a:r>
          </a:p>
          <a:p>
            <a:endParaRPr lang="cs-CZ" sz="2400" b="1" dirty="0"/>
          </a:p>
          <a:p>
            <a:endParaRPr lang="cs-CZ" sz="2400" b="1" dirty="0"/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CA6A45D4-8649-07BA-7D4A-EF7842B04333}"/>
              </a:ext>
            </a:extLst>
          </p:cNvPr>
          <p:cNvSpPr txBox="1">
            <a:spLocks/>
          </p:cNvSpPr>
          <p:nvPr/>
        </p:nvSpPr>
        <p:spPr>
          <a:xfrm>
            <a:off x="189695" y="1625820"/>
            <a:ext cx="6677449" cy="3266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700" dirty="0"/>
              <a:t>O konečném návrhu výše dotace rozhoduje dotační komise.</a:t>
            </a:r>
          </a:p>
          <a:p>
            <a:endParaRPr lang="cs-CZ" sz="1700" dirty="0"/>
          </a:p>
          <a:p>
            <a:endParaRPr lang="cs-CZ" sz="1700" b="1" dirty="0"/>
          </a:p>
          <a:p>
            <a:r>
              <a:rPr lang="cs-CZ" sz="1700" b="1" dirty="0"/>
              <a:t>Obě kola hodnocení jsou neveřejná.</a:t>
            </a:r>
          </a:p>
          <a:p>
            <a:endParaRPr lang="cs-CZ" sz="1700" b="1" dirty="0"/>
          </a:p>
          <a:p>
            <a:r>
              <a:rPr lang="cs-CZ" sz="1700" dirty="0"/>
              <a:t>V průběhu dotačního řízení se nepodávají žádné informace až do projednání ve </a:t>
            </a:r>
            <a:r>
              <a:rPr lang="cs-CZ" sz="1700" b="0" i="0" strike="noStrike" dirty="0">
                <a:effectLst/>
              </a:rPr>
              <a:t>Výboru pro kulturu, památkovou péči, výstavnictví </a:t>
            </a:r>
            <a:r>
              <a:rPr lang="cs-CZ" sz="1700" dirty="0"/>
              <a:t>    </a:t>
            </a:r>
            <a:r>
              <a:rPr lang="cs-CZ" sz="1700" b="0" i="0" strike="noStrike" dirty="0">
                <a:effectLst/>
              </a:rPr>
              <a:t>a podporu cestovního ruchu ZHMP.</a:t>
            </a:r>
            <a:endParaRPr lang="cs-CZ" sz="1700" dirty="0"/>
          </a:p>
          <a:p>
            <a:pPr marL="0" indent="0">
              <a:lnSpc>
                <a:spcPct val="100000"/>
              </a:lnSpc>
              <a:buNone/>
            </a:pPr>
            <a:endParaRPr lang="cs-CZ" sz="1700" dirty="0"/>
          </a:p>
          <a:p>
            <a:endParaRPr lang="cs-CZ" sz="1800" b="1" dirty="0"/>
          </a:p>
        </p:txBody>
      </p:sp>
      <p:pic>
        <p:nvPicPr>
          <p:cNvPr id="7" name="Obrázek 6" descr="Obsah obrázku koruna, Módní doplňky, doplňky, korunovační klenoty&#10;&#10;Obsah generovaný pomocí AI může být nesprávný.">
            <a:extLst>
              <a:ext uri="{FF2B5EF4-FFF2-40B4-BE49-F238E27FC236}">
                <a16:creationId xmlns:a16="http://schemas.microsoft.com/office/drawing/2014/main" id="{E40CF575-7587-9F23-B953-C026E74DD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88" y="987552"/>
            <a:ext cx="6048756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06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D1C66-AF3E-27A0-470B-D0D59045D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8509381-FD18-E83B-19A0-19A18E53C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99" y="333001"/>
            <a:ext cx="11274109" cy="415144"/>
          </a:xfrm>
        </p:spPr>
        <p:txBody>
          <a:bodyPr>
            <a:noAutofit/>
          </a:bodyPr>
          <a:lstStyle/>
          <a:p>
            <a:r>
              <a:rPr lang="cs-CZ" sz="2400" b="1" dirty="0"/>
              <a:t>Objem finančních prostředků</a:t>
            </a:r>
          </a:p>
          <a:p>
            <a:endParaRPr lang="cs-CZ" sz="2400" b="1" dirty="0"/>
          </a:p>
          <a:p>
            <a:endParaRPr lang="cs-CZ" sz="2400" b="1" dirty="0"/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085F2334-A429-5080-809C-ED474632E916}"/>
              </a:ext>
            </a:extLst>
          </p:cNvPr>
          <p:cNvSpPr txBox="1">
            <a:spLocks/>
          </p:cNvSpPr>
          <p:nvPr/>
        </p:nvSpPr>
        <p:spPr>
          <a:xfrm>
            <a:off x="335999" y="1916682"/>
            <a:ext cx="11094001" cy="3024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1800" dirty="0"/>
              <a:t>Předpokládaný rozpočet na financování Programu v roce 2027 je </a:t>
            </a:r>
            <a:r>
              <a:rPr lang="cs-CZ" sz="1800" b="1" dirty="0"/>
              <a:t>432.800.000 Kč </a:t>
            </a:r>
            <a:r>
              <a:rPr lang="cs-CZ" sz="1800" dirty="0"/>
              <a:t>(podléhá schválení rozpočtu ZHMP).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800" dirty="0"/>
          </a:p>
          <a:p>
            <a:pPr>
              <a:lnSpc>
                <a:spcPct val="150000"/>
              </a:lnSpc>
            </a:pPr>
            <a:r>
              <a:rPr lang="cs-CZ" sz="1800" dirty="0"/>
              <a:t>1. Víceletými dotacemi je vázáno 309.460.000 Kč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 2. N</a:t>
            </a:r>
            <a:r>
              <a:rPr lang="pl-PL" sz="1800" dirty="0"/>
              <a:t>a jednoleté dotace zbývá rozdělit </a:t>
            </a:r>
            <a:r>
              <a:rPr lang="pl-PL" sz="1800" b="1" dirty="0"/>
              <a:t>123.340.000 Kč</a:t>
            </a:r>
            <a:r>
              <a:rPr lang="pl-PL" sz="1800" dirty="0"/>
              <a:t>. 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800" dirty="0"/>
          </a:p>
          <a:p>
            <a:endParaRPr lang="cs-CZ" sz="1800" b="1" dirty="0"/>
          </a:p>
        </p:txBody>
      </p:sp>
      <p:pic>
        <p:nvPicPr>
          <p:cNvPr id="5" name="Obrázek 4" descr="Obsah obrázku mosaz, zlato&#10;&#10;Obsah generovaný pomocí AI může být nesprávný.">
            <a:extLst>
              <a:ext uri="{FF2B5EF4-FFF2-40B4-BE49-F238E27FC236}">
                <a16:creationId xmlns:a16="http://schemas.microsoft.com/office/drawing/2014/main" id="{EE7C2908-73D8-283E-1DBD-3EAE34204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28" y="2244470"/>
            <a:ext cx="6157913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68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CF79F-CD4D-D381-02F4-A5E0A797B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2BCC3EB-98A3-EB5F-B45F-61B339F57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99" y="333001"/>
            <a:ext cx="3175297" cy="415144"/>
          </a:xfrm>
        </p:spPr>
        <p:txBody>
          <a:bodyPr>
            <a:noAutofit/>
          </a:bodyPr>
          <a:lstStyle/>
          <a:p>
            <a:r>
              <a:rPr lang="cs-CZ" sz="2400" b="1" dirty="0"/>
              <a:t>Na co si dát pozor</a:t>
            </a:r>
          </a:p>
          <a:p>
            <a:endParaRPr lang="cs-CZ" sz="2400" b="1" dirty="0"/>
          </a:p>
          <a:p>
            <a:endParaRPr lang="cs-CZ" sz="2400" b="1" dirty="0"/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53997443-1A8A-D254-097F-981D818F0543}"/>
              </a:ext>
            </a:extLst>
          </p:cNvPr>
          <p:cNvSpPr txBox="1">
            <a:spLocks/>
          </p:cNvSpPr>
          <p:nvPr/>
        </p:nvSpPr>
        <p:spPr>
          <a:xfrm>
            <a:off x="262847" y="1362569"/>
            <a:ext cx="8826289" cy="4132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sz="1800" b="1" dirty="0"/>
              <a:t>Aby žádost: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sz="1800" dirty="0"/>
              <a:t>Byla podána</a:t>
            </a:r>
            <a:r>
              <a:rPr lang="cs-CZ" sz="1800" b="1" dirty="0"/>
              <a:t> včas </a:t>
            </a:r>
            <a:r>
              <a:rPr lang="cs-CZ" sz="1800" dirty="0"/>
              <a:t>(8. 6. – 24. 6. 2026) a </a:t>
            </a:r>
            <a:r>
              <a:rPr lang="cs-CZ" sz="1800" b="1" dirty="0"/>
              <a:t>řádně</a:t>
            </a:r>
            <a:r>
              <a:rPr lang="cs-CZ" sz="1800" dirty="0"/>
              <a:t>, tzn. se všemi formálními náležitostmi a </a:t>
            </a:r>
            <a:r>
              <a:rPr lang="cs-CZ" sz="1800" b="1" dirty="0"/>
              <a:t>povinnými přílohami.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sz="1800" dirty="0"/>
              <a:t>Byla podána </a:t>
            </a:r>
            <a:r>
              <a:rPr lang="cs-CZ" sz="1800" b="1" dirty="0"/>
              <a:t>požadovaným způsobem</a:t>
            </a:r>
            <a:r>
              <a:rPr lang="cs-CZ" sz="1800" dirty="0"/>
              <a:t>. tzn. přes Portál finanční podpory a ještě datovou schránkou.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sz="1800" dirty="0"/>
              <a:t>Naplňovala </a:t>
            </a:r>
            <a:r>
              <a:rPr lang="cs-CZ" sz="1800" b="1" dirty="0"/>
              <a:t>účel</a:t>
            </a:r>
            <a:r>
              <a:rPr lang="cs-CZ" sz="1800" dirty="0"/>
              <a:t> stanovený v článku A Programu.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sz="1800" dirty="0"/>
              <a:t>Byla podána </a:t>
            </a:r>
            <a:r>
              <a:rPr lang="cs-CZ" sz="1800" b="1" dirty="0"/>
              <a:t>způsobilým žadatelem </a:t>
            </a:r>
            <a:r>
              <a:rPr lang="cs-CZ" sz="1800" dirty="0"/>
              <a:t>dle článku E Programu.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sz="1800" b="1" dirty="0"/>
              <a:t>Splňovala podmínky </a:t>
            </a:r>
            <a:r>
              <a:rPr lang="cs-CZ" sz="1800" dirty="0"/>
              <a:t>pro poskytnutí dotace dle článku I Programu.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800" b="1" dirty="0"/>
          </a:p>
          <a:p>
            <a:pPr marL="0" indent="0">
              <a:lnSpc>
                <a:spcPct val="100000"/>
              </a:lnSpc>
              <a:buNone/>
            </a:pPr>
            <a:endParaRPr lang="cs-CZ" sz="1800" dirty="0"/>
          </a:p>
          <a:p>
            <a:endParaRPr lang="cs-CZ" sz="1800" b="1" dirty="0"/>
          </a:p>
        </p:txBody>
      </p:sp>
      <p:pic>
        <p:nvPicPr>
          <p:cNvPr id="5" name="Obrázek 4" descr="Obsah obrázku text&#10;&#10;Obsah generovaný pomocí AI může být nesprávný.">
            <a:extLst>
              <a:ext uri="{FF2B5EF4-FFF2-40B4-BE49-F238E27FC236}">
                <a16:creationId xmlns:a16="http://schemas.microsoft.com/office/drawing/2014/main" id="{1CA6585A-CFD3-6896-F530-A954B41FC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13" y="1115568"/>
            <a:ext cx="3517392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28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51017-4CF7-FE26-06F3-083068B8D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EB3A3548-8B71-B74B-8138-A0A558B2F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088" y="548640"/>
            <a:ext cx="9259824" cy="2276856"/>
          </a:xfrm>
        </p:spPr>
        <p:txBody>
          <a:bodyPr>
            <a:noAutofit/>
          </a:bodyPr>
          <a:lstStyle/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Přejeme Vám hladkou cestu při podávání žádostí!</a:t>
            </a:r>
          </a:p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Děkujeme za pozornost.</a:t>
            </a:r>
          </a:p>
          <a:p>
            <a:pPr algn="ctr"/>
            <a:endParaRPr lang="cs-CZ" sz="2400" b="1" dirty="0"/>
          </a:p>
          <a:p>
            <a:pPr algn="ctr"/>
            <a:endParaRPr lang="cs-CZ" sz="2400" b="1" dirty="0"/>
          </a:p>
        </p:txBody>
      </p:sp>
      <p:pic>
        <p:nvPicPr>
          <p:cNvPr id="4" name="Obrázek 3" descr="Obsah obrázku kresba, skica, bezobratlý, umění&#10;&#10;Obsah generovaný pomocí AI může být nesprávný.">
            <a:extLst>
              <a:ext uri="{FF2B5EF4-FFF2-40B4-BE49-F238E27FC236}">
                <a16:creationId xmlns:a16="http://schemas.microsoft.com/office/drawing/2014/main" id="{9876DD3B-3A42-3EE6-5F73-812353EAA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56" y="630936"/>
            <a:ext cx="9758172" cy="65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30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776C4-3917-1520-2B9D-6B69D958A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15DF4C9-9FB0-EBFC-CD31-7EAC0E2D9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9292632" cy="360000"/>
          </a:xfrm>
        </p:spPr>
        <p:txBody>
          <a:bodyPr>
            <a:noAutofit/>
          </a:bodyPr>
          <a:lstStyle/>
          <a:p>
            <a:r>
              <a:rPr lang="cs-CZ" sz="2400" b="1" dirty="0"/>
              <a:t>Harmonogram</a:t>
            </a:r>
          </a:p>
        </p:txBody>
      </p:sp>
      <p:graphicFrame>
        <p:nvGraphicFramePr>
          <p:cNvPr id="2" name="Zástupný symbol pro obsah 2">
            <a:extLst>
              <a:ext uri="{FF2B5EF4-FFF2-40B4-BE49-F238E27FC236}">
                <a16:creationId xmlns:a16="http://schemas.microsoft.com/office/drawing/2014/main" id="{0A249427-CBFA-5C98-A35C-1814C8743B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3964931"/>
              </p:ext>
            </p:extLst>
          </p:nvPr>
        </p:nvGraphicFramePr>
        <p:xfrm>
          <a:off x="336000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5709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ACD46C5-CDCF-E90C-9FB4-7ABF00CE9D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358" t="17362" r="13701" b="6750"/>
          <a:stretch/>
        </p:blipFill>
        <p:spPr>
          <a:xfrm>
            <a:off x="7663295" y="1468796"/>
            <a:ext cx="2589068" cy="3698735"/>
          </a:xfrm>
          <a:prstGeom prst="rect">
            <a:avLst/>
          </a:prstGeom>
        </p:spPr>
      </p:pic>
      <p:sp>
        <p:nvSpPr>
          <p:cNvPr id="2" name="Podnadpis 1">
            <a:extLst>
              <a:ext uri="{FF2B5EF4-FFF2-40B4-BE49-F238E27FC236}">
                <a16:creationId xmlns:a16="http://schemas.microsoft.com/office/drawing/2014/main" id="{08DCCDCB-43FE-925A-A40A-C1B0BF1A7D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2400" b="1" dirty="0"/>
              <a:t>Z čeho vycházíme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14792CC-DEC8-9F69-4460-00B147EE6F54}"/>
              </a:ext>
            </a:extLst>
          </p:cNvPr>
          <p:cNvSpPr txBox="1"/>
          <p:nvPr/>
        </p:nvSpPr>
        <p:spPr>
          <a:xfrm>
            <a:off x="336000" y="1468796"/>
            <a:ext cx="660512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ArialM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 podpory kultury a umění pro rok 2027 a pro víceleté dotace na léta 2028 – 2031</a:t>
            </a:r>
            <a:endParaRPr lang="cs-CZ" dirty="0">
              <a:latin typeface="ArialMT"/>
            </a:endParaRPr>
          </a:p>
          <a:p>
            <a:endParaRPr lang="cs-CZ" dirty="0">
              <a:latin typeface="ArialMT"/>
            </a:endParaRPr>
          </a:p>
          <a:p>
            <a:endParaRPr lang="cs-CZ" dirty="0">
              <a:latin typeface="ArialMT"/>
            </a:endParaRPr>
          </a:p>
          <a:p>
            <a:r>
              <a:rPr lang="cs-CZ" dirty="0">
                <a:latin typeface="ArialM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Kulturní politika hl. m. Prahy 22+</a:t>
            </a:r>
            <a:endParaRPr lang="cs-CZ" dirty="0">
              <a:latin typeface="ArialMT"/>
            </a:endParaRPr>
          </a:p>
          <a:p>
            <a:pPr marL="0" indent="0">
              <a:buNone/>
            </a:pPr>
            <a:endParaRPr lang="cs-CZ" dirty="0">
              <a:latin typeface="ArialMT"/>
            </a:endParaRPr>
          </a:p>
          <a:p>
            <a:pPr marL="0" indent="0">
              <a:buNone/>
            </a:pPr>
            <a:endParaRPr lang="cs-CZ" dirty="0">
              <a:latin typeface="ArialMT"/>
            </a:endParaRPr>
          </a:p>
          <a:p>
            <a:endParaRPr lang="cs-CZ" dirty="0">
              <a:latin typeface="ArialMT"/>
            </a:endParaRPr>
          </a:p>
          <a:p>
            <a:r>
              <a:rPr lang="cs-CZ" dirty="0">
                <a:latin typeface="ArialM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Zásady pro poskytování dotací hlavním městem Prahou</a:t>
            </a:r>
            <a:endParaRPr lang="cs-CZ" dirty="0">
              <a:latin typeface="ArialMT"/>
            </a:endParaRPr>
          </a:p>
          <a:p>
            <a:pPr marL="0" indent="0">
              <a:buNone/>
            </a:pPr>
            <a:endParaRPr lang="cs-CZ" dirty="0">
              <a:latin typeface="ArialMT"/>
            </a:endParaRPr>
          </a:p>
          <a:p>
            <a:pPr marL="0" indent="0">
              <a:buNone/>
            </a:pPr>
            <a:endParaRPr lang="cs-CZ" dirty="0">
              <a:latin typeface="ArialMT"/>
            </a:endParaRPr>
          </a:p>
          <a:p>
            <a:r>
              <a:rPr lang="cs-CZ" dirty="0">
                <a:latin typeface="ArialM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Dotační systém hlavního města Prahy</a:t>
            </a:r>
            <a:endParaRPr lang="cs-CZ" dirty="0">
              <a:latin typeface="ArialMT"/>
            </a:endParaRPr>
          </a:p>
          <a:p>
            <a:endParaRPr lang="cs-CZ" dirty="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32023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D8D9F-058B-18E5-856C-6047425BC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E9C6F2ED-3BDC-E706-D9CC-7A6BD33BF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3945056" cy="360000"/>
          </a:xfrm>
        </p:spPr>
        <p:txBody>
          <a:bodyPr>
            <a:noAutofit/>
          </a:bodyPr>
          <a:lstStyle/>
          <a:p>
            <a:r>
              <a:rPr lang="cs-CZ" sz="2400" b="1" dirty="0"/>
              <a:t>Nejdůležitější informace 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456119A8-D144-B7B9-5D10-F48559F658CD}"/>
              </a:ext>
            </a:extLst>
          </p:cNvPr>
          <p:cNvSpPr txBox="1">
            <a:spLocks/>
          </p:cNvSpPr>
          <p:nvPr/>
        </p:nvSpPr>
        <p:spPr>
          <a:xfrm>
            <a:off x="409152" y="1102335"/>
            <a:ext cx="10325904" cy="5327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cs-CZ" sz="1800" b="1" dirty="0">
                <a:latin typeface="ArialMT"/>
              </a:rPr>
              <a:t>Žádost musí být podána prostřednictvím datové schránky registrované na žadatele.</a:t>
            </a:r>
          </a:p>
          <a:p>
            <a:pPr>
              <a:lnSpc>
                <a:spcPct val="200000"/>
              </a:lnSpc>
            </a:pPr>
            <a:endParaRPr lang="cs-CZ" dirty="0">
              <a:latin typeface="ArialMT"/>
            </a:endParaRPr>
          </a:p>
          <a:p>
            <a:pPr>
              <a:lnSpc>
                <a:spcPct val="200000"/>
              </a:lnSpc>
            </a:pPr>
            <a:endParaRPr lang="cs-CZ" dirty="0">
              <a:latin typeface="ArialMT"/>
            </a:endParaRPr>
          </a:p>
          <a:p>
            <a:pPr>
              <a:lnSpc>
                <a:spcPct val="200000"/>
              </a:lnSpc>
            </a:pPr>
            <a:endParaRPr lang="cs-CZ" dirty="0">
              <a:latin typeface="ArialMT"/>
            </a:endParaRPr>
          </a:p>
          <a:p>
            <a:pPr>
              <a:lnSpc>
                <a:spcPct val="200000"/>
              </a:lnSpc>
            </a:pPr>
            <a:r>
              <a:rPr lang="cs-CZ" dirty="0">
                <a:latin typeface="ArialMT"/>
              </a:rPr>
              <a:t>Max. 3 žádosti v opatření I. - VI.</a:t>
            </a:r>
            <a:endParaRPr lang="cs-CZ" spc="60" dirty="0">
              <a:latin typeface="ArialMT"/>
              <a:ea typeface="Times New Roman" panose="02020603050405020304" pitchFamily="18" charset="0"/>
            </a:endParaRPr>
          </a:p>
          <a:p>
            <a:endParaRPr lang="cs-CZ" dirty="0"/>
          </a:p>
          <a:p>
            <a:r>
              <a:rPr lang="cs-CZ" dirty="0"/>
              <a:t>Výjimky: libovolný počet žádostí na reprezentaci v zahraniční a projekty v zahraničí.</a:t>
            </a:r>
          </a:p>
          <a:p>
            <a:endParaRPr lang="cs-CZ" dirty="0"/>
          </a:p>
          <a:p>
            <a:r>
              <a:rPr lang="cs-CZ" dirty="0"/>
              <a:t>1 žádost v </a:t>
            </a:r>
            <a:r>
              <a:rPr lang="cs-CZ" b="1" dirty="0"/>
              <a:t>opatření VII. </a:t>
            </a:r>
            <a:r>
              <a:rPr lang="cs-CZ" dirty="0"/>
              <a:t>(jedno IČO/jedna scéna). </a:t>
            </a:r>
          </a:p>
          <a:p>
            <a:endParaRPr lang="cs-CZ" spc="60" dirty="0">
              <a:latin typeface="ArialMT"/>
            </a:endParaRPr>
          </a:p>
          <a:p>
            <a:r>
              <a:rPr lang="cs-CZ" spc="60" dirty="0">
                <a:latin typeface="ArialMT"/>
              </a:rPr>
              <a:t>V roce 2027 budou žadatelé </a:t>
            </a:r>
            <a:r>
              <a:rPr lang="cs-CZ" dirty="0"/>
              <a:t>uzavírat smlouvy </a:t>
            </a:r>
            <a:r>
              <a:rPr lang="cs-CZ" b="1" dirty="0"/>
              <a:t>výhradně elektronicky </a:t>
            </a:r>
            <a:r>
              <a:rPr lang="cs-CZ" dirty="0"/>
              <a:t>(uznávaným elektronickým podpisem dle zákona č. 297/2016 Sb., o službách vytvářejících důvěru pro elektronické transakce).</a:t>
            </a:r>
          </a:p>
          <a:p>
            <a:endParaRPr lang="cs-CZ" b="1" dirty="0"/>
          </a:p>
          <a:p>
            <a:pPr>
              <a:lnSpc>
                <a:spcPct val="200000"/>
              </a:lnSpc>
            </a:pPr>
            <a:endParaRPr lang="cs-CZ" spc="60" dirty="0">
              <a:latin typeface="ArialMT"/>
            </a:endParaRPr>
          </a:p>
        </p:txBody>
      </p:sp>
      <p:pic>
        <p:nvPicPr>
          <p:cNvPr id="4" name="Obrázek 3" descr="Obsah obrázku kreslené&#10;&#10;Obsah generovaný pomocí AI může být nesprávný.">
            <a:extLst>
              <a:ext uri="{FF2B5EF4-FFF2-40B4-BE49-F238E27FC236}">
                <a16:creationId xmlns:a16="http://schemas.microsoft.com/office/drawing/2014/main" id="{1A97F460-6101-9139-8BB6-52F2362F8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4" y="1221207"/>
            <a:ext cx="3663888" cy="24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46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1B66CF8-AE75-9F97-E309-78A7397A67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2400" b="1" dirty="0"/>
              <a:t>Účel dotace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3320D14-BBB5-09CE-E24E-CAFA88AE8A7C}"/>
              </a:ext>
            </a:extLst>
          </p:cNvPr>
          <p:cNvSpPr txBox="1">
            <a:spLocks/>
          </p:cNvSpPr>
          <p:nvPr/>
        </p:nvSpPr>
        <p:spPr>
          <a:xfrm>
            <a:off x="253704" y="1103528"/>
            <a:ext cx="9753273" cy="4497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cs-CZ" sz="1800" dirty="0">
                <a:latin typeface="ArialMT"/>
              </a:rPr>
              <a:t>Jednoleté dotace od 1. 1. 2027 do 31. 12. 2027</a:t>
            </a:r>
          </a:p>
          <a:p>
            <a:pPr algn="l">
              <a:lnSpc>
                <a:spcPct val="150000"/>
              </a:lnSpc>
            </a:pPr>
            <a:r>
              <a:rPr lang="cs-CZ" sz="1800" dirty="0">
                <a:latin typeface="ArialMT"/>
              </a:rPr>
              <a:t>Víceleté dotace  na dva až čtyři roky od 1. 1. 2028 do 31. 12. 2031</a:t>
            </a:r>
          </a:p>
          <a:p>
            <a:pPr>
              <a:lnSpc>
                <a:spcPct val="150000"/>
              </a:lnSpc>
            </a:pPr>
            <a:endParaRPr lang="cs-CZ" sz="1800" dirty="0">
              <a:latin typeface="ArialMT"/>
            </a:endParaRPr>
          </a:p>
          <a:p>
            <a:pPr>
              <a:lnSpc>
                <a:spcPct val="150000"/>
              </a:lnSpc>
            </a:pPr>
            <a:endParaRPr lang="cs-CZ" sz="1800" dirty="0">
              <a:latin typeface="ArialMT"/>
            </a:endParaRPr>
          </a:p>
          <a:p>
            <a:pPr>
              <a:lnSpc>
                <a:spcPct val="150000"/>
              </a:lnSpc>
            </a:pPr>
            <a:r>
              <a:rPr lang="cs-CZ" sz="1800" b="1" dirty="0">
                <a:latin typeface="ArialMT"/>
              </a:rPr>
              <a:t>Dotace </a:t>
            </a:r>
            <a:r>
              <a:rPr lang="cs-CZ" sz="1800" b="1" dirty="0">
                <a:solidFill>
                  <a:srgbClr val="000000"/>
                </a:solidFill>
                <a:latin typeface="ArialMT"/>
              </a:rPr>
              <a:t>nejsou určeny na: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800" dirty="0">
                <a:solidFill>
                  <a:srgbClr val="000000"/>
                </a:solidFill>
                <a:latin typeface="ArialMT"/>
              </a:rPr>
              <a:t>realizaci filmu,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800" dirty="0">
                <a:solidFill>
                  <a:srgbClr val="000000"/>
                </a:solidFill>
                <a:latin typeface="ArialMT"/>
              </a:rPr>
              <a:t>vydávání novin a časopisů v tištěné ani digitální podobě,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800" dirty="0">
                <a:solidFill>
                  <a:srgbClr val="000000"/>
                </a:solidFill>
                <a:latin typeface="ArialMT"/>
              </a:rPr>
              <a:t>realizaci účelu mimo území hl. m. Prahy, s výjimkou zahraniční prezentace.</a:t>
            </a:r>
            <a:endParaRPr lang="cs-CZ" sz="1800" i="0" u="none" strike="noStrike" baseline="0" dirty="0">
              <a:solidFill>
                <a:srgbClr val="000000"/>
              </a:solidFill>
              <a:latin typeface="ArialMT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cs-CZ" b="1" dirty="0"/>
          </a:p>
        </p:txBody>
      </p:sp>
      <p:pic>
        <p:nvPicPr>
          <p:cNvPr id="4" name="Obrázek 3" descr="Obsah obrázku kruh, emblém&#10;&#10;Obsah generovaný pomocí AI může být nesprávný.">
            <a:extLst>
              <a:ext uri="{FF2B5EF4-FFF2-40B4-BE49-F238E27FC236}">
                <a16:creationId xmlns:a16="http://schemas.microsoft.com/office/drawing/2014/main" id="{A14072EA-E632-81D0-D1D4-B0D50A384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17917" r="1150" b="19639"/>
          <a:stretch>
            <a:fillRect/>
          </a:stretch>
        </p:blipFill>
        <p:spPr>
          <a:xfrm>
            <a:off x="4207764" y="2926080"/>
            <a:ext cx="3776472" cy="16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5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98AE9-18ED-F898-EDF2-0C7D5F67C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7BC8E55C-83BE-4D2D-57A4-21106C76C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804" y="237556"/>
            <a:ext cx="2807887" cy="391557"/>
          </a:xfrm>
        </p:spPr>
        <p:txBody>
          <a:bodyPr>
            <a:noAutofit/>
          </a:bodyPr>
          <a:lstStyle/>
          <a:p>
            <a:r>
              <a:rPr lang="cs-CZ" sz="2000" b="1" dirty="0"/>
              <a:t>Jak žádat o dotaci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2597B3FE-ADF6-81F2-1765-B6D2283021E4}"/>
              </a:ext>
            </a:extLst>
          </p:cNvPr>
          <p:cNvSpPr txBox="1">
            <a:spLocks/>
          </p:cNvSpPr>
          <p:nvPr/>
        </p:nvSpPr>
        <p:spPr>
          <a:xfrm>
            <a:off x="2949404" y="957834"/>
            <a:ext cx="5969339" cy="48188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cs-CZ" sz="9600" b="1" dirty="0">
                <a:latin typeface="ArialMT"/>
              </a:rPr>
              <a:t>Krok 1: </a:t>
            </a:r>
            <a:r>
              <a:rPr lang="cs-CZ" sz="9600" b="1" dirty="0"/>
              <a:t>Definujte</a:t>
            </a:r>
            <a:r>
              <a:rPr lang="cs-CZ" sz="9600" b="1" dirty="0">
                <a:latin typeface="ArialMT"/>
              </a:rPr>
              <a:t> si dvě základní otázky</a:t>
            </a:r>
          </a:p>
          <a:p>
            <a:pPr algn="l">
              <a:lnSpc>
                <a:spcPct val="150000"/>
              </a:lnSpc>
            </a:pPr>
            <a:endParaRPr lang="cs-CZ" sz="1800" dirty="0">
              <a:solidFill>
                <a:srgbClr val="000000"/>
              </a:solidFill>
              <a:latin typeface="ArialMT"/>
            </a:endParaRPr>
          </a:p>
          <a:p>
            <a:pPr marL="342900" indent="-342900" algn="l">
              <a:lnSpc>
                <a:spcPct val="150000"/>
              </a:lnSpc>
              <a:buAutoNum type="arabicPeriod"/>
            </a:pPr>
            <a:endParaRPr lang="cs-CZ" sz="1800" i="0" u="none" strike="noStrike" baseline="0" dirty="0">
              <a:solidFill>
                <a:srgbClr val="000000"/>
              </a:solidFill>
              <a:latin typeface="ArialMT"/>
            </a:endParaRPr>
          </a:p>
          <a:p>
            <a:pPr marL="342900" indent="-342900" algn="l">
              <a:lnSpc>
                <a:spcPct val="150000"/>
              </a:lnSpc>
              <a:buAutoNum type="arabicPeriod"/>
            </a:pPr>
            <a:endParaRPr lang="cs-CZ" sz="1800" i="0" u="none" strike="noStrike" baseline="0" dirty="0">
              <a:solidFill>
                <a:srgbClr val="000000"/>
              </a:solidFill>
              <a:latin typeface="ArialMT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cs-CZ" b="1" dirty="0"/>
          </a:p>
        </p:txBody>
      </p:sp>
      <p:sp>
        <p:nvSpPr>
          <p:cNvPr id="6" name="AutoShape 4" descr="Vygenerovaný obrázek: Podpora kultury v Praze">
            <a:extLst>
              <a:ext uri="{FF2B5EF4-FFF2-40B4-BE49-F238E27FC236}">
                <a16:creationId xmlns:a16="http://schemas.microsoft.com/office/drawing/2014/main" id="{D6A0CD06-4443-527A-84EB-F184EC3700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71875" y="3276599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 descr="Obsah obrázku text, mapa&#10;&#10;Obsah generovaný pomocí AI může být nesprávný.">
            <a:extLst>
              <a:ext uri="{FF2B5EF4-FFF2-40B4-BE49-F238E27FC236}">
                <a16:creationId xmlns:a16="http://schemas.microsoft.com/office/drawing/2014/main" id="{0B2B6120-9F0F-EC68-829D-D67ED2A17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903" y="1584850"/>
            <a:ext cx="7259722" cy="483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04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05FE4-1021-0E5B-9368-9F56E756B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5AF5E9C-7CA1-76C7-CA70-2F7620917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99" y="499770"/>
            <a:ext cx="6684402" cy="360000"/>
          </a:xfrm>
        </p:spPr>
        <p:txBody>
          <a:bodyPr>
            <a:noAutofit/>
          </a:bodyPr>
          <a:lstStyle/>
          <a:p>
            <a:r>
              <a:rPr lang="cs-CZ" sz="2400" b="1" dirty="0"/>
              <a:t>Krok 2: Zorientujte se v postupných krocích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7DCF3A7-C255-CCDB-6C0A-8330CA2B1E51}"/>
              </a:ext>
            </a:extLst>
          </p:cNvPr>
          <p:cNvSpPr txBox="1"/>
          <p:nvPr/>
        </p:nvSpPr>
        <p:spPr>
          <a:xfrm>
            <a:off x="538320" y="4297475"/>
            <a:ext cx="9792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1. Zjistěte si pravidla.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2. Nastudujte Program podpory na rok 2027: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https://praha.eu/web/kultura/programove-dotace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snímek obrazovky, kruh, design&#10;&#10;Obsah generovaný pomocí AI může být nesprávný.">
            <a:extLst>
              <a:ext uri="{FF2B5EF4-FFF2-40B4-BE49-F238E27FC236}">
                <a16:creationId xmlns:a16="http://schemas.microsoft.com/office/drawing/2014/main" id="{109A03D1-3AB5-6EEF-13A7-F38E44868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1521">
            <a:off x="3883204" y="1047124"/>
            <a:ext cx="3635823" cy="36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71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A05E1-5A1D-AB22-FA31-9FACF4C93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28A5D39-F47C-A0DA-78AD-1A7A04B0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7280" y="444820"/>
            <a:ext cx="5074200" cy="360000"/>
          </a:xfrm>
        </p:spPr>
        <p:txBody>
          <a:bodyPr>
            <a:noAutofit/>
          </a:bodyPr>
          <a:lstStyle/>
          <a:p>
            <a:r>
              <a:rPr lang="cs-CZ" sz="2400" b="1" dirty="0"/>
              <a:t>Krok 3: Vyberte správné Opatření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A26DF56-60C7-67F4-3658-9C23462F9374}"/>
              </a:ext>
            </a:extLst>
          </p:cNvPr>
          <p:cNvSpPr txBox="1">
            <a:spLocks/>
          </p:cNvSpPr>
          <p:nvPr/>
        </p:nvSpPr>
        <p:spPr>
          <a:xfrm>
            <a:off x="336000" y="1342346"/>
            <a:ext cx="10316760" cy="397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1800" dirty="0"/>
              <a:t>Opatření I. | Podpora zpřístupňování kultury a umění (víceletá dotace)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Opatření II. | Podpora zpřístupňování kultury a umění – kulturní zařízení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Opatření III. | Podpora kultury a umění – celoroční činnost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Opatření IV. | Podpora kultury a umění – jednorázový projekt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Opatření V. | Komunitní umění, neprofesionální kulturní aktivity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Opatření VI. | Investiční podpora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Opatření VII. | Podpora rozmanitosti kulturní infrastruktury</a:t>
            </a:r>
          </a:p>
          <a:p>
            <a:pPr>
              <a:lnSpc>
                <a:spcPct val="150000"/>
              </a:lnSpc>
            </a:pPr>
            <a:endParaRPr lang="cs-CZ" sz="1800" b="1" dirty="0"/>
          </a:p>
          <a:p>
            <a:pPr>
              <a:lnSpc>
                <a:spcPct val="150000"/>
              </a:lnSpc>
            </a:pPr>
            <a:endParaRPr lang="cs-CZ" sz="1800" b="1" dirty="0"/>
          </a:p>
          <a:p>
            <a:pPr>
              <a:lnSpc>
                <a:spcPct val="150000"/>
              </a:lnSpc>
            </a:pPr>
            <a:endParaRPr lang="cs-CZ" sz="1800" b="1" dirty="0"/>
          </a:p>
          <a:p>
            <a:pPr>
              <a:lnSpc>
                <a:spcPct val="150000"/>
              </a:lnSpc>
            </a:pPr>
            <a:endParaRPr lang="cs-CZ" sz="1800" b="1" dirty="0"/>
          </a:p>
          <a:p>
            <a:pPr>
              <a:lnSpc>
                <a:spcPct val="150000"/>
              </a:lnSpc>
            </a:pPr>
            <a:endParaRPr lang="cs-CZ" sz="1800" b="1" dirty="0"/>
          </a:p>
          <a:p>
            <a:pPr>
              <a:lnSpc>
                <a:spcPct val="150000"/>
              </a:lnSpc>
            </a:pPr>
            <a:endParaRPr lang="cs-CZ" sz="1800" b="1" dirty="0"/>
          </a:p>
          <a:p>
            <a:pPr algn="l">
              <a:lnSpc>
                <a:spcPct val="150000"/>
              </a:lnSpc>
            </a:pPr>
            <a:endParaRPr lang="cs-CZ" sz="1800" dirty="0">
              <a:latin typeface="ArialMT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cs-CZ" b="1" dirty="0"/>
          </a:p>
        </p:txBody>
      </p:sp>
      <p:pic>
        <p:nvPicPr>
          <p:cNvPr id="4" name="Obrázek 3" descr="Obsah obrázku narozeninový dort, ozdobené, cake&#10;&#10;Obsah generovaný pomocí AI může být nesprávný.">
            <a:extLst>
              <a:ext uri="{FF2B5EF4-FFF2-40B4-BE49-F238E27FC236}">
                <a16:creationId xmlns:a16="http://schemas.microsoft.com/office/drawing/2014/main" id="{C2048E60-3504-33F8-6CDE-0D1CC94EE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162" y="2057399"/>
            <a:ext cx="441483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01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FACF-720A-D4C1-9090-9F2826CE9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9E9D59D-8E7B-1CD4-2DDF-861235602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0097" y="533026"/>
            <a:ext cx="2540550" cy="360000"/>
          </a:xfrm>
        </p:spPr>
        <p:txBody>
          <a:bodyPr>
            <a:noAutofit/>
          </a:bodyPr>
          <a:lstStyle/>
          <a:p>
            <a:r>
              <a:rPr lang="cs-CZ" sz="2400" b="1" dirty="0"/>
              <a:t>Krok 4: Projekt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DD7F2E3E-D21D-82DF-A80C-483BF9014191}"/>
              </a:ext>
            </a:extLst>
          </p:cNvPr>
          <p:cNvSpPr txBox="1">
            <a:spLocks/>
          </p:cNvSpPr>
          <p:nvPr/>
        </p:nvSpPr>
        <p:spPr>
          <a:xfrm>
            <a:off x="433917" y="1668437"/>
            <a:ext cx="4795308" cy="1368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cs-CZ" sz="1800" dirty="0">
                <a:latin typeface="ArialMT"/>
              </a:rPr>
              <a:t>1. Připravte si detailně projekt/žádost.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latin typeface="ArialMT"/>
              </a:rPr>
              <a:t>2. Definujte jasné cíle a rozpočet.</a:t>
            </a:r>
            <a:endParaRPr lang="cs-CZ" sz="1800" dirty="0"/>
          </a:p>
          <a:p>
            <a:pPr>
              <a:lnSpc>
                <a:spcPct val="150000"/>
              </a:lnSpc>
            </a:pPr>
            <a:endParaRPr lang="cs-CZ" sz="1800" dirty="0">
              <a:latin typeface="ArialMT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cs-CZ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787E59-814E-5A62-5CCA-D2C2C97C5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48" y="1668437"/>
            <a:ext cx="7242048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689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910</Words>
  <Application>Microsoft Office PowerPoint</Application>
  <PresentationFormat>Širokoúhlá obrazovka</PresentationFormat>
  <Paragraphs>128</Paragraphs>
  <Slides>17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ArialMT</vt:lpstr>
      <vt:lpstr>Wingdings</vt:lpstr>
      <vt:lpstr>Motiv Office</vt:lpstr>
      <vt:lpstr>Program podpory hlavního města Prahy v oblasti kultury  a umění na rok 2027 a víceleté dotace na léta 2028 - 2031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podpory hlavního města Prahy v oblasti kultury  a umění na rok 2027 a víceleté dotace na léta 2028 - 2031 </dc:title>
  <dc:creator>Sulženko Jiří (MHMP, KUC)</dc:creator>
  <cp:lastModifiedBy>Svobodová Grossová Lenka (MHMP, KUC)</cp:lastModifiedBy>
  <cp:revision>68</cp:revision>
  <dcterms:created xsi:type="dcterms:W3CDTF">2025-04-02T09:14:45Z</dcterms:created>
  <dcterms:modified xsi:type="dcterms:W3CDTF">2026-06-04T13:02:00Z</dcterms:modified>
</cp:coreProperties>
</file>