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0" r:id="rId4"/>
    <p:sldId id="258" r:id="rId5"/>
    <p:sldId id="264" r:id="rId6"/>
    <p:sldId id="259" r:id="rId7"/>
    <p:sldId id="265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3C3C"/>
    <a:srgbClr val="007EA2"/>
    <a:srgbClr val="8C8C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10" autoAdjust="0"/>
    <p:restoredTop sz="94690" autoAdjust="0"/>
  </p:normalViewPr>
  <p:slideViewPr>
    <p:cSldViewPr snapToGrid="0" snapToObjects="1">
      <p:cViewPr>
        <p:scale>
          <a:sx n="60" d="100"/>
          <a:sy n="60" d="100"/>
        </p:scale>
        <p:origin x="-1932" y="-384"/>
      </p:cViewPr>
      <p:guideLst>
        <p:guide orient="horz" pos="3971"/>
        <p:guide orient="horz" pos="1061"/>
        <p:guide pos="5404"/>
        <p:guide pos="63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4CA02E-AB58-0448-BFD9-6F8C89DE582F}" type="datetime1">
              <a:rPr lang="en-US" smtClean="0"/>
              <a:pPr/>
              <a:t>5/17/2016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1E68DF-5187-6D43-8CC8-FB8DF9D6AC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9699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175024-5312-174F-838B-AD24A154FDF5}" type="datetime1">
              <a:rPr lang="en-US" smtClean="0"/>
              <a:pPr/>
              <a:t>5/17/2016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3159E-3EF3-F54A-B356-6CB6A50710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9341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Uvodni obrazov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74800" y="961200"/>
            <a:ext cx="7354800" cy="1778001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6800"/>
              </a:lnSpc>
              <a:defRPr sz="6800" b="0" i="0" baseline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cs-CZ" dirty="0" smtClean="0"/>
              <a:t>Název</a:t>
            </a:r>
            <a:br>
              <a:rPr lang="cs-CZ" dirty="0" smtClean="0"/>
            </a:br>
            <a:r>
              <a:rPr lang="cs-CZ" dirty="0" smtClean="0"/>
              <a:t>prezentace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5940000"/>
            <a:ext cx="9144000" cy="918000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994801" y="6120001"/>
            <a:ext cx="2149200" cy="7380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lnSpc>
                <a:spcPts val="1400"/>
              </a:lnSpc>
              <a:spcBef>
                <a:spcPts val="0"/>
              </a:spcBef>
              <a:buNone/>
              <a:defRPr sz="1400" b="0" i="0" baseline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Jméno prezentujícího</a:t>
            </a:r>
          </a:p>
          <a:p>
            <a:r>
              <a:rPr lang="pl-PL" dirty="0" smtClean="0"/>
              <a:t>Praha</a:t>
            </a:r>
          </a:p>
          <a:p>
            <a:r>
              <a:rPr lang="pl-PL" dirty="0" smtClean="0"/>
              <a:t>20. 5. 2015</a:t>
            </a:r>
            <a:endParaRPr lang="cs-CZ" dirty="0" smtClean="0"/>
          </a:p>
        </p:txBody>
      </p:sp>
      <p:pic>
        <p:nvPicPr>
          <p:cNvPr id="5" name="Picture 4" descr="logo_praha_titul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598001" y="4543200"/>
            <a:ext cx="1396800" cy="139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530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889200" y="1054800"/>
            <a:ext cx="6883201" cy="9000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3600"/>
              </a:lnSpc>
              <a:spcBef>
                <a:spcPts val="0"/>
              </a:spcBef>
              <a:buNone/>
              <a:defRPr sz="3600" b="1" i="0" baseline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2pPr>
            <a:lvl3pPr marL="9144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3pPr>
            <a:lvl4pPr marL="13716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4pPr>
            <a:lvl5pPr marL="18288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cs-CZ" dirty="0" smtClean="0"/>
              <a:t>Nadpis může být docela dlouhý 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889201" y="1980000"/>
            <a:ext cx="6883200" cy="39852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400"/>
              </a:lnSpc>
              <a:spcBef>
                <a:spcPts val="0"/>
              </a:spcBef>
              <a:buSzPct val="75000"/>
              <a:buFontTx/>
              <a:buNone/>
              <a:defRPr sz="2100" b="0" i="0" baseline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2pPr>
            <a:lvl3pPr marL="9144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3pPr>
            <a:lvl4pPr marL="13716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4pPr>
            <a:lvl5pPr marL="18288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cs-CZ" dirty="0" smtClean="0"/>
              <a:t>Prezentace informování o aktivitách a službách hlavního města Prahy.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Prezentace je souborem přehledně seřazených heslovitých informací, tabulek, grafů, popřípadě i fotografií.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Tato prezentace užívá principy varianty 2 vizuálního stylu.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Titulní strana prezentace obsahuje značku hlavního města Prahy v barevném pozitivním provedení, informační pole s datem a hlavní pole s titulkem projektu.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889200" y="0"/>
            <a:ext cx="720000" cy="72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89201" y="0"/>
            <a:ext cx="719999" cy="720000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96062837-A25B-364E-8F85-180BC3187CB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5940000"/>
            <a:ext cx="9144000" cy="918000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4" name="Picture 13" descr="logo_praha_titul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13963" y="5241600"/>
            <a:ext cx="698400" cy="698400"/>
          </a:xfrm>
          <a:prstGeom prst="rect">
            <a:avLst/>
          </a:prstGeom>
        </p:spPr>
      </p:pic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994801" y="6120001"/>
            <a:ext cx="2149200" cy="7380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lnSpc>
                <a:spcPts val="1400"/>
              </a:lnSpc>
              <a:spcBef>
                <a:spcPts val="0"/>
              </a:spcBef>
              <a:buNone/>
              <a:defRPr sz="1400" b="0" i="0" baseline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Název prezentace</a:t>
            </a:r>
          </a:p>
          <a:p>
            <a:r>
              <a:rPr lang="pl-PL" dirty="0" smtClean="0"/>
              <a:t>Na dva řádky</a:t>
            </a:r>
          </a:p>
          <a:p>
            <a:r>
              <a:rPr lang="pl-PL" dirty="0" smtClean="0"/>
              <a:t>20. 5. 2015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91761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,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889200" y="1054800"/>
            <a:ext cx="6883201" cy="9000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3600"/>
              </a:lnSpc>
              <a:spcBef>
                <a:spcPts val="0"/>
              </a:spcBef>
              <a:buNone/>
              <a:defRPr sz="3600" b="1" i="0" baseline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2pPr>
            <a:lvl3pPr marL="9144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3pPr>
            <a:lvl4pPr marL="13716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4pPr>
            <a:lvl5pPr marL="18288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cs-CZ" dirty="0" smtClean="0"/>
              <a:t>Nadpis může být docela dlouhý 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889200" y="0"/>
            <a:ext cx="720000" cy="72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89201" y="0"/>
            <a:ext cx="719999" cy="720000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96062837-A25B-364E-8F85-180BC3187CB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5940000"/>
            <a:ext cx="9144000" cy="918000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4" name="Picture 13" descr="logo_praha_titul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13963" y="5241600"/>
            <a:ext cx="698400" cy="698400"/>
          </a:xfrm>
          <a:prstGeom prst="rect">
            <a:avLst/>
          </a:prstGeom>
        </p:spPr>
      </p:pic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994801" y="6120001"/>
            <a:ext cx="2149200" cy="7380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lnSpc>
                <a:spcPts val="1400"/>
              </a:lnSpc>
              <a:spcBef>
                <a:spcPts val="0"/>
              </a:spcBef>
              <a:buNone/>
              <a:defRPr sz="1400" b="0" i="0" baseline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Název prezentace</a:t>
            </a:r>
          </a:p>
          <a:p>
            <a:r>
              <a:rPr lang="pl-PL" dirty="0" smtClean="0"/>
              <a:t>Na dva řádky</a:t>
            </a:r>
          </a:p>
          <a:p>
            <a:r>
              <a:rPr lang="pl-PL" dirty="0" smtClean="0"/>
              <a:t>20. 5. 2015</a:t>
            </a:r>
            <a:endParaRPr lang="cs-CZ" dirty="0" smtClean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889201" y="1980000"/>
            <a:ext cx="6883200" cy="3985200"/>
          </a:xfrm>
          <a:prstGeom prst="rect">
            <a:avLst/>
          </a:prstGeom>
        </p:spPr>
        <p:txBody>
          <a:bodyPr vert="horz" lIns="0" tIns="0" rIns="0" bIns="0"/>
          <a:lstStyle>
            <a:lvl1pPr marL="533400" indent="-533400">
              <a:lnSpc>
                <a:spcPts val="2400"/>
              </a:lnSpc>
              <a:spcBef>
                <a:spcPts val="0"/>
              </a:spcBef>
              <a:buSzPct val="75000"/>
              <a:buFontTx/>
              <a:buBlip>
                <a:blip r:embed="rId3"/>
              </a:buBlip>
              <a:defRPr sz="2100" b="0" i="0" baseline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2pPr>
            <a:lvl3pPr marL="9144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3pPr>
            <a:lvl4pPr marL="13716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4pPr>
            <a:lvl5pPr marL="18288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cs-CZ" dirty="0" smtClean="0"/>
              <a:t>Prezentace informování o aktivitách a službách hlavního města Prahy.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Prezentace je souborem přehledně seřazených heslovitých informací, tabulek, grafů, popřípadě i fotografií.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Tato prezentace užívá principy varianty 2 vizuálního stylu.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Titulní strana prezentace obsahuje značku hlavního města Prahy v barevném pozitivním provedení, informační pole s datem a hlavní pole s titulkem projektu.</a:t>
            </a:r>
          </a:p>
        </p:txBody>
      </p:sp>
    </p:spTree>
    <p:extLst>
      <p:ext uri="{BB962C8B-B14F-4D97-AF65-F5344CB8AC3E}">
        <p14:creationId xmlns:p14="http://schemas.microsoft.com/office/powerpoint/2010/main" val="2091761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,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889200" y="1054800"/>
            <a:ext cx="6883201" cy="9000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3600"/>
              </a:lnSpc>
              <a:spcBef>
                <a:spcPts val="0"/>
              </a:spcBef>
              <a:buNone/>
              <a:defRPr sz="3600" b="1" i="0" baseline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2pPr>
            <a:lvl3pPr marL="9144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3pPr>
            <a:lvl4pPr marL="13716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4pPr>
            <a:lvl5pPr marL="18288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cs-CZ" dirty="0" smtClean="0"/>
              <a:t>Nadpis může být docela dlouhý 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889201" y="5511800"/>
            <a:ext cx="6883200" cy="4534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400"/>
              </a:lnSpc>
              <a:spcBef>
                <a:spcPts val="0"/>
              </a:spcBef>
              <a:buSzPct val="75000"/>
              <a:buFontTx/>
              <a:buNone/>
              <a:defRPr sz="2100" b="0" i="0" baseline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2pPr>
            <a:lvl3pPr marL="9144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3pPr>
            <a:lvl4pPr marL="13716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4pPr>
            <a:lvl5pPr marL="18288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cs-CZ" dirty="0" smtClean="0"/>
              <a:t>popisek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889200" y="0"/>
            <a:ext cx="720000" cy="72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89201" y="0"/>
            <a:ext cx="719999" cy="720000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96062837-A25B-364E-8F85-180BC3187CB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5940000"/>
            <a:ext cx="9144000" cy="918000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4" name="Picture 13" descr="logo_praha_titul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13963" y="5241600"/>
            <a:ext cx="698400" cy="698400"/>
          </a:xfrm>
          <a:prstGeom prst="rect">
            <a:avLst/>
          </a:prstGeom>
        </p:spPr>
      </p:pic>
      <p:sp>
        <p:nvSpPr>
          <p:cNvPr id="9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889200" y="1954800"/>
            <a:ext cx="6883201" cy="3557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="0" i="0">
                <a:latin typeface="Helvetica"/>
                <a:cs typeface="Helvetica"/>
              </a:defRPr>
            </a:lvl1pPr>
          </a:lstStyle>
          <a:p>
            <a:r>
              <a:rPr lang="en-US" dirty="0" err="1" smtClean="0"/>
              <a:t>Prostor</a:t>
            </a:r>
            <a:r>
              <a:rPr lang="en-US" dirty="0" smtClean="0"/>
              <a:t> pro </a:t>
            </a:r>
            <a:r>
              <a:rPr lang="en-US" dirty="0" err="1" smtClean="0"/>
              <a:t>vložení</a:t>
            </a:r>
            <a:r>
              <a:rPr lang="en-US" dirty="0" smtClean="0"/>
              <a:t> </a:t>
            </a:r>
            <a:r>
              <a:rPr lang="en-US" dirty="0" err="1" smtClean="0"/>
              <a:t>fotografie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994801" y="6120001"/>
            <a:ext cx="2149200" cy="7380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lnSpc>
                <a:spcPts val="1400"/>
              </a:lnSpc>
              <a:spcBef>
                <a:spcPts val="0"/>
              </a:spcBef>
              <a:buNone/>
              <a:defRPr sz="1400" b="0" i="0" baseline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Název prezentace</a:t>
            </a:r>
          </a:p>
          <a:p>
            <a:r>
              <a:rPr lang="pl-PL" dirty="0" smtClean="0"/>
              <a:t>Na dva řádky</a:t>
            </a:r>
          </a:p>
          <a:p>
            <a:r>
              <a:rPr lang="pl-PL" dirty="0" smtClean="0"/>
              <a:t>20. 5. 2015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91761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vodni obraz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89200" y="1054801"/>
            <a:ext cx="6553000" cy="558100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3600"/>
              </a:lnSpc>
              <a:defRPr sz="3600" b="1" i="0" baseline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cs-CZ" dirty="0" smtClean="0"/>
              <a:t>Nadpis kapitoly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5940000"/>
            <a:ext cx="9144000" cy="918000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994801" y="6120001"/>
            <a:ext cx="2149200" cy="7380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lnSpc>
                <a:spcPts val="1400"/>
              </a:lnSpc>
              <a:spcBef>
                <a:spcPts val="0"/>
              </a:spcBef>
              <a:buNone/>
              <a:defRPr sz="1400" b="0" i="0" baseline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Jméno prezentujícího</a:t>
            </a:r>
          </a:p>
          <a:p>
            <a:r>
              <a:rPr lang="pl-PL" dirty="0" smtClean="0"/>
              <a:t>Praha</a:t>
            </a:r>
          </a:p>
          <a:p>
            <a:r>
              <a:rPr lang="pl-PL" dirty="0" smtClean="0"/>
              <a:t>20. 5. 2015</a:t>
            </a:r>
            <a:endParaRPr lang="cs-CZ" dirty="0" smtClean="0"/>
          </a:p>
        </p:txBody>
      </p:sp>
      <p:pic>
        <p:nvPicPr>
          <p:cNvPr id="5" name="Picture 4" descr="logo_praha_titul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598001" y="4543200"/>
            <a:ext cx="1396800" cy="1396800"/>
          </a:xfrm>
          <a:prstGeom prst="rect">
            <a:avLst/>
          </a:prstGeom>
        </p:spPr>
      </p:pic>
      <p:sp>
        <p:nvSpPr>
          <p:cNvPr id="11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889200" y="1800000"/>
            <a:ext cx="6553000" cy="53339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400"/>
              </a:lnSpc>
              <a:spcBef>
                <a:spcPts val="0"/>
              </a:spcBef>
              <a:buSzPct val="75000"/>
              <a:buFontTx/>
              <a:buNone/>
              <a:defRPr sz="2100" b="0" i="0" baseline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2pPr>
            <a:lvl3pPr marL="9144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3pPr>
            <a:lvl4pPr marL="13716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4pPr>
            <a:lvl5pPr marL="18288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cs-CZ" dirty="0" smtClean="0"/>
              <a:t>Podnadpis kapitoly</a:t>
            </a:r>
          </a:p>
        </p:txBody>
      </p:sp>
    </p:spTree>
    <p:extLst>
      <p:ext uri="{BB962C8B-B14F-4D97-AF65-F5344CB8AC3E}">
        <p14:creationId xmlns:p14="http://schemas.microsoft.com/office/powerpoint/2010/main" val="3308530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Uvodni obrazov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74800" y="961200"/>
            <a:ext cx="7354800" cy="1778001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6800"/>
              </a:lnSpc>
              <a:defRPr sz="6800" b="0" i="0" baseline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cs-CZ" dirty="0" smtClean="0"/>
              <a:t>Děkujeme</a:t>
            </a:r>
            <a:br>
              <a:rPr lang="cs-CZ" dirty="0" smtClean="0"/>
            </a:br>
            <a:r>
              <a:rPr lang="cs-CZ" dirty="0" smtClean="0"/>
              <a:t>za pozornost!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5940000"/>
            <a:ext cx="9144000" cy="918000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994801" y="6120001"/>
            <a:ext cx="2149200" cy="7380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lnSpc>
                <a:spcPts val="1400"/>
              </a:lnSpc>
              <a:spcBef>
                <a:spcPts val="0"/>
              </a:spcBef>
              <a:buNone/>
              <a:defRPr sz="1400" b="0" i="0" baseline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Jméno prezentujícího</a:t>
            </a:r>
          </a:p>
          <a:p>
            <a:r>
              <a:rPr lang="pl-PL" dirty="0" smtClean="0"/>
              <a:t>Praha</a:t>
            </a:r>
          </a:p>
          <a:p>
            <a:r>
              <a:rPr lang="pl-PL" dirty="0" smtClean="0"/>
              <a:t>20. 5. 2015</a:t>
            </a:r>
            <a:endParaRPr lang="cs-CZ" dirty="0" smtClean="0"/>
          </a:p>
        </p:txBody>
      </p:sp>
      <p:pic>
        <p:nvPicPr>
          <p:cNvPr id="5" name="Picture 4" descr="logo_praha_titul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598001" y="4543200"/>
            <a:ext cx="1396800" cy="139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530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/>
            </a:gs>
            <a:gs pos="16000">
              <a:schemeClr val="accent3">
                <a:lumMod val="60000"/>
                <a:lumOff val="40000"/>
              </a:schemeClr>
            </a:gs>
            <a:gs pos="5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4028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73" r:id="rId3"/>
    <p:sldLayoutId id="2147483675" r:id="rId4"/>
    <p:sldLayoutId id="2147483674" r:id="rId5"/>
    <p:sldLayoutId id="2147483676" r:id="rId6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sz="4400" b="1" dirty="0" smtClean="0"/>
              <a:t>Výsledky hospodaření hlavního města Prahy </a:t>
            </a:r>
            <a:br>
              <a:rPr lang="cs-CZ" sz="4400" b="1" dirty="0" smtClean="0"/>
            </a:br>
            <a:r>
              <a:rPr lang="cs-CZ" sz="4400" b="1" dirty="0" smtClean="0"/>
              <a:t>za rok 2015</a:t>
            </a:r>
            <a:endParaRPr lang="en-US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21517" y="6120001"/>
            <a:ext cx="2522484" cy="738000"/>
          </a:xfrm>
        </p:spPr>
        <p:txBody>
          <a:bodyPr/>
          <a:lstStyle/>
          <a:p>
            <a:r>
              <a:rPr lang="cs-CZ" b="1" dirty="0" smtClean="0"/>
              <a:t>Prof. Ing. Eva Kislingerová, CSc.</a:t>
            </a:r>
          </a:p>
          <a:p>
            <a:r>
              <a:rPr lang="cs-CZ" b="1" dirty="0" smtClean="0"/>
              <a:t>náměstkyně </a:t>
            </a:r>
            <a:r>
              <a:rPr lang="cs-CZ" b="1" dirty="0"/>
              <a:t>primátorky HMP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6026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Výsledky hospodaření HMP</a:t>
            </a:r>
          </a:p>
          <a:p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za rok 2015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>
          <a:xfrm>
            <a:off x="864001" y="1980000"/>
            <a:ext cx="6883200" cy="3985200"/>
          </a:xfrm>
        </p:spPr>
        <p:txBody>
          <a:bodyPr/>
          <a:lstStyle/>
          <a:p>
            <a:endParaRPr lang="cs-CZ" dirty="0" smtClean="0"/>
          </a:p>
          <a:p>
            <a:endParaRPr lang="cs-CZ" sz="3200" dirty="0" smtClean="0"/>
          </a:p>
          <a:p>
            <a:pPr algn="ctr"/>
            <a:r>
              <a:rPr lang="cs-CZ" sz="3200" b="1" dirty="0" smtClean="0">
                <a:solidFill>
                  <a:srgbClr val="3C3C3C"/>
                </a:solidFill>
              </a:rPr>
              <a:t>Praha celkem</a:t>
            </a:r>
          </a:p>
          <a:p>
            <a:endParaRPr lang="cs-CZ" sz="3200" dirty="0"/>
          </a:p>
          <a:p>
            <a:endParaRPr lang="cs-CZ" sz="3200" dirty="0" smtClean="0"/>
          </a:p>
          <a:p>
            <a:r>
              <a:rPr lang="cs-CZ" sz="3200" b="1" dirty="0" smtClean="0"/>
              <a:t>Příjmy                               70,8 mld. Kč</a:t>
            </a:r>
          </a:p>
          <a:p>
            <a:endParaRPr lang="cs-CZ" sz="3200" b="1" dirty="0"/>
          </a:p>
          <a:p>
            <a:r>
              <a:rPr lang="cs-CZ" sz="3200" b="1" dirty="0" smtClean="0"/>
              <a:t>Výdaje                               58,3 mld. Kč</a:t>
            </a:r>
          </a:p>
          <a:p>
            <a:endParaRPr lang="cs-CZ" sz="3200" dirty="0"/>
          </a:p>
          <a:p>
            <a:r>
              <a:rPr lang="cs-CZ" sz="3200" b="1" dirty="0" smtClean="0">
                <a:solidFill>
                  <a:srgbClr val="FF0000"/>
                </a:solidFill>
              </a:rPr>
              <a:t>Přebytek                            12,4 mld. Kč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62837-A25B-364E-8F85-180BC3187CB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Výsledky hospodaření 2015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38940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Výsledky hospodaření HMP</a:t>
            </a:r>
          </a:p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za rok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2015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2400" b="1" dirty="0" smtClean="0"/>
              <a:t>Plnění rozpočtu 2015  za Prahu celkem  </a:t>
            </a:r>
          </a:p>
          <a:p>
            <a:endParaRPr lang="cs-CZ" dirty="0"/>
          </a:p>
          <a:p>
            <a:r>
              <a:rPr lang="cs-CZ" sz="2400" b="1" dirty="0" smtClean="0"/>
              <a:t>                                     mld. Kč         % RU          index</a:t>
            </a:r>
          </a:p>
          <a:p>
            <a:endParaRPr lang="cs-CZ" b="1" dirty="0" smtClean="0"/>
          </a:p>
          <a:p>
            <a:r>
              <a:rPr lang="cs-CZ" sz="2400" b="1" dirty="0" smtClean="0"/>
              <a:t>Příjmy                            70,8            107,25         101,14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Výdaje celkem               58,3              85,75           85,73</a:t>
            </a:r>
          </a:p>
          <a:p>
            <a:endParaRPr lang="cs-CZ" sz="2400" b="1" dirty="0"/>
          </a:p>
          <a:p>
            <a:r>
              <a:rPr lang="cs-CZ" sz="2400" b="1" dirty="0" smtClean="0"/>
              <a:t>- Běžné výdaje               48,2              91,53         103,19</a:t>
            </a:r>
          </a:p>
          <a:p>
            <a:endParaRPr lang="cs-CZ" sz="2400" b="1" dirty="0"/>
          </a:p>
          <a:p>
            <a:r>
              <a:rPr lang="cs-CZ" sz="2400" b="1" dirty="0" smtClean="0"/>
              <a:t>- Kapitálové výdaje       10,1              65,88           47,40</a:t>
            </a:r>
          </a:p>
          <a:p>
            <a:endParaRPr lang="cs-CZ" sz="2400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62837-A25B-364E-8F85-180BC3187CB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Výsledky hospodaření </a:t>
            </a:r>
            <a:r>
              <a:rPr lang="cs-CZ" b="1" dirty="0" smtClean="0"/>
              <a:t>2015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548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Výsledky hospodaření HMP</a:t>
            </a:r>
          </a:p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za rok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2015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algn="ctr"/>
            <a:r>
              <a:rPr lang="cs-CZ" sz="3200" b="1" dirty="0" smtClean="0">
                <a:solidFill>
                  <a:srgbClr val="3C3C3C"/>
                </a:solidFill>
              </a:rPr>
              <a:t>Vlastní HMP</a:t>
            </a:r>
            <a:endParaRPr lang="cs-CZ" sz="3200" b="1" dirty="0">
              <a:solidFill>
                <a:srgbClr val="3C3C3C"/>
              </a:solidFill>
            </a:endParaRPr>
          </a:p>
          <a:p>
            <a:endParaRPr lang="cs-CZ" sz="3200" dirty="0"/>
          </a:p>
          <a:p>
            <a:endParaRPr lang="cs-CZ" sz="3200" dirty="0"/>
          </a:p>
          <a:p>
            <a:r>
              <a:rPr lang="cs-CZ" sz="3200" b="1" dirty="0"/>
              <a:t>Příjmy                               </a:t>
            </a:r>
            <a:r>
              <a:rPr lang="cs-CZ" sz="3200" b="1" dirty="0" smtClean="0"/>
              <a:t>65,9 </a:t>
            </a:r>
            <a:r>
              <a:rPr lang="cs-CZ" sz="3200" b="1" dirty="0"/>
              <a:t>mld. Kč</a:t>
            </a:r>
          </a:p>
          <a:p>
            <a:endParaRPr lang="cs-CZ" sz="3200" b="1" dirty="0"/>
          </a:p>
          <a:p>
            <a:r>
              <a:rPr lang="cs-CZ" sz="3200" b="1" dirty="0"/>
              <a:t>Výdaje                               </a:t>
            </a:r>
            <a:r>
              <a:rPr lang="cs-CZ" sz="3200" b="1" dirty="0" smtClean="0"/>
              <a:t>54,5 mld</a:t>
            </a:r>
            <a:r>
              <a:rPr lang="cs-CZ" sz="3200" b="1" dirty="0"/>
              <a:t>. Kč</a:t>
            </a:r>
          </a:p>
          <a:p>
            <a:endParaRPr lang="cs-CZ" sz="3200" dirty="0"/>
          </a:p>
          <a:p>
            <a:r>
              <a:rPr lang="cs-CZ" sz="3200" b="1" dirty="0">
                <a:solidFill>
                  <a:srgbClr val="FF0000"/>
                </a:solidFill>
              </a:rPr>
              <a:t>Přebytek                            </a:t>
            </a:r>
            <a:r>
              <a:rPr lang="cs-CZ" sz="3200" b="1" dirty="0" smtClean="0">
                <a:solidFill>
                  <a:srgbClr val="FF0000"/>
                </a:solidFill>
              </a:rPr>
              <a:t>11,4 </a:t>
            </a:r>
            <a:r>
              <a:rPr lang="cs-CZ" sz="3200" b="1" dirty="0">
                <a:solidFill>
                  <a:srgbClr val="FF0000"/>
                </a:solidFill>
              </a:rPr>
              <a:t>mld. Kč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62837-A25B-364E-8F85-180BC3187CB0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Výsledky hospodaření </a:t>
            </a:r>
            <a:r>
              <a:rPr lang="cs-CZ" b="1" dirty="0" smtClean="0"/>
              <a:t>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256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Výsledky hospodaření HMP</a:t>
            </a:r>
          </a:p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za rok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2015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>
          <a:xfrm>
            <a:off x="889201" y="1980000"/>
            <a:ext cx="7119682" cy="3985200"/>
          </a:xfrm>
        </p:spPr>
        <p:txBody>
          <a:bodyPr/>
          <a:lstStyle/>
          <a:p>
            <a:endParaRPr lang="cs-CZ" dirty="0" smtClean="0"/>
          </a:p>
          <a:p>
            <a:r>
              <a:rPr lang="cs-CZ" sz="2400" b="1" dirty="0" smtClean="0"/>
              <a:t>Plnění rozpočtu 2015  za vlastní HMP</a:t>
            </a:r>
          </a:p>
          <a:p>
            <a:endParaRPr lang="cs-CZ" dirty="0"/>
          </a:p>
          <a:p>
            <a:r>
              <a:rPr lang="cs-CZ" sz="2400" b="1" dirty="0" smtClean="0"/>
              <a:t>                                     mld. Kč         % RU          index</a:t>
            </a:r>
          </a:p>
          <a:p>
            <a:endParaRPr lang="cs-CZ" b="1" dirty="0" smtClean="0"/>
          </a:p>
          <a:p>
            <a:r>
              <a:rPr lang="cs-CZ" sz="2400" b="1" dirty="0" smtClean="0"/>
              <a:t>Příjmy                            65,9            110,99         115,80*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Výdaje celkem               54,5              91,37           99,86*</a:t>
            </a:r>
          </a:p>
          <a:p>
            <a:endParaRPr lang="cs-CZ" sz="2400" b="1" dirty="0"/>
          </a:p>
          <a:p>
            <a:r>
              <a:rPr lang="cs-CZ" sz="2400" b="1" dirty="0" smtClean="0"/>
              <a:t>- Běžné výdaje               47,7              93,68         123,65*</a:t>
            </a:r>
          </a:p>
          <a:p>
            <a:endParaRPr lang="cs-CZ" sz="2400" b="1" dirty="0"/>
          </a:p>
          <a:p>
            <a:r>
              <a:rPr lang="cs-CZ" sz="2400" b="1" dirty="0" smtClean="0"/>
              <a:t>- Kapitálové výdaje         6,8              77,85           42,32</a:t>
            </a:r>
          </a:p>
          <a:p>
            <a:endParaRPr lang="cs-CZ" sz="2400" dirty="0"/>
          </a:p>
          <a:p>
            <a:endParaRPr lang="cs-CZ" dirty="0" smtClean="0"/>
          </a:p>
          <a:p>
            <a:r>
              <a:rPr lang="cs-CZ" sz="1400" dirty="0" smtClean="0"/>
              <a:t>*) změna metodiky vztahů mezi vlastním HMP a MČ HMP</a:t>
            </a:r>
            <a:endParaRPr lang="cs-CZ" sz="14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62837-A25B-364E-8F85-180BC3187CB0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Výsledky hospodaření </a:t>
            </a:r>
            <a:r>
              <a:rPr lang="cs-CZ" b="1" dirty="0" smtClean="0"/>
              <a:t>2015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111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Výsledky hospodaření HMP</a:t>
            </a:r>
          </a:p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za rok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2015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cs-CZ" dirty="0" smtClean="0"/>
          </a:p>
          <a:p>
            <a:pPr algn="ctr"/>
            <a:endParaRPr lang="cs-CZ" sz="3200" b="1" dirty="0" smtClean="0">
              <a:solidFill>
                <a:srgbClr val="3C3C3C"/>
              </a:solidFill>
            </a:endParaRPr>
          </a:p>
          <a:p>
            <a:pPr algn="ctr"/>
            <a:r>
              <a:rPr lang="cs-CZ" sz="3200" b="1" dirty="0" smtClean="0">
                <a:solidFill>
                  <a:srgbClr val="3C3C3C"/>
                </a:solidFill>
              </a:rPr>
              <a:t>MČ HMP</a:t>
            </a:r>
            <a:endParaRPr lang="cs-CZ" sz="3200" b="1" dirty="0">
              <a:solidFill>
                <a:srgbClr val="3C3C3C"/>
              </a:solidFill>
            </a:endParaRPr>
          </a:p>
          <a:p>
            <a:endParaRPr lang="cs-CZ" sz="3200" dirty="0"/>
          </a:p>
          <a:p>
            <a:endParaRPr lang="cs-CZ" sz="3200" dirty="0"/>
          </a:p>
          <a:p>
            <a:r>
              <a:rPr lang="cs-CZ" sz="3200" b="1" dirty="0"/>
              <a:t>Příjmy                               </a:t>
            </a:r>
            <a:r>
              <a:rPr lang="cs-CZ" sz="3200" b="1" dirty="0" smtClean="0"/>
              <a:t>12,4 </a:t>
            </a:r>
            <a:r>
              <a:rPr lang="cs-CZ" sz="3200" b="1" dirty="0"/>
              <a:t>mld. Kč</a:t>
            </a:r>
          </a:p>
          <a:p>
            <a:endParaRPr lang="cs-CZ" sz="3200" b="1" dirty="0"/>
          </a:p>
          <a:p>
            <a:r>
              <a:rPr lang="cs-CZ" sz="3200" b="1" dirty="0"/>
              <a:t>Výdaje                               </a:t>
            </a:r>
            <a:r>
              <a:rPr lang="cs-CZ" sz="3200" b="1" dirty="0" smtClean="0"/>
              <a:t>11,4 </a:t>
            </a:r>
            <a:r>
              <a:rPr lang="cs-CZ" sz="3200" b="1" dirty="0"/>
              <a:t>mld. Kč</a:t>
            </a:r>
          </a:p>
          <a:p>
            <a:endParaRPr lang="cs-CZ" sz="3200" dirty="0"/>
          </a:p>
          <a:p>
            <a:r>
              <a:rPr lang="cs-CZ" sz="3200" b="1" dirty="0" smtClean="0">
                <a:solidFill>
                  <a:srgbClr val="FF0000"/>
                </a:solidFill>
              </a:rPr>
              <a:t>Přebytek							1,0 </a:t>
            </a:r>
            <a:r>
              <a:rPr lang="cs-CZ" sz="3200" b="1" dirty="0">
                <a:solidFill>
                  <a:srgbClr val="FF0000"/>
                </a:solidFill>
              </a:rPr>
              <a:t>mld. Kč</a:t>
            </a:r>
          </a:p>
          <a:p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62837-A25B-364E-8F85-180BC3187CB0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Výsledky hospodaření </a:t>
            </a:r>
            <a:r>
              <a:rPr lang="cs-CZ" b="1" dirty="0" smtClean="0"/>
              <a:t>2015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763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Výsledky hospodaření HMP</a:t>
            </a:r>
          </a:p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za rok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2015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2400" b="1" dirty="0" smtClean="0"/>
              <a:t>Plnění rozpočtu 2015  za MČ HMP</a:t>
            </a:r>
          </a:p>
          <a:p>
            <a:endParaRPr lang="cs-CZ" dirty="0"/>
          </a:p>
          <a:p>
            <a:r>
              <a:rPr lang="cs-CZ" sz="2400" b="1" dirty="0" smtClean="0"/>
              <a:t>                                     mld. Kč         % RU          index</a:t>
            </a:r>
          </a:p>
          <a:p>
            <a:endParaRPr lang="cs-CZ" b="1" dirty="0" smtClean="0"/>
          </a:p>
          <a:p>
            <a:r>
              <a:rPr lang="cs-CZ" sz="2400" b="1" dirty="0" smtClean="0"/>
              <a:t>Příjmy                            12,4              87,28           95,10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Výdaje celkem               11,4              71,16           84,51</a:t>
            </a:r>
          </a:p>
          <a:p>
            <a:endParaRPr lang="cs-CZ" sz="2400" b="1" dirty="0"/>
          </a:p>
          <a:p>
            <a:r>
              <a:rPr lang="cs-CZ" sz="2400" b="1" dirty="0" smtClean="0"/>
              <a:t>- Běžné výdaje                 8,0              86,02           98,92</a:t>
            </a:r>
          </a:p>
          <a:p>
            <a:endParaRPr lang="cs-CZ" sz="2400" b="1" dirty="0"/>
          </a:p>
          <a:p>
            <a:r>
              <a:rPr lang="cs-CZ" sz="2400" b="1" dirty="0" smtClean="0"/>
              <a:t>- Kapitálové výdaje         3,3              50,25           62,56</a:t>
            </a:r>
          </a:p>
          <a:p>
            <a:endParaRPr lang="cs-CZ" sz="2400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62837-A25B-364E-8F85-180BC3187CB0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Výsledky hospodaření </a:t>
            </a:r>
            <a:r>
              <a:rPr lang="cs-CZ" b="1" dirty="0" smtClean="0"/>
              <a:t>2015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283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algn="ctr"/>
            <a:endParaRPr lang="cs-CZ" sz="2800" dirty="0" smtClean="0"/>
          </a:p>
          <a:p>
            <a:pPr algn="ctr"/>
            <a:endParaRPr lang="cs-CZ" sz="2800" dirty="0"/>
          </a:p>
          <a:p>
            <a:pPr algn="ctr"/>
            <a:endParaRPr lang="cs-CZ" sz="3200" b="1" dirty="0" smtClean="0">
              <a:latin typeface="+mn-lt"/>
            </a:endParaRPr>
          </a:p>
          <a:p>
            <a:pPr algn="ctr"/>
            <a:r>
              <a:rPr lang="cs-CZ" sz="3200" b="1" dirty="0" smtClean="0">
                <a:latin typeface="+mn-lt"/>
              </a:rPr>
              <a:t>Děkuji za pozornost a přeji příjemný den</a:t>
            </a:r>
          </a:p>
          <a:p>
            <a:pPr algn="ctr"/>
            <a:endParaRPr lang="cs-CZ" sz="2800" dirty="0">
              <a:latin typeface="+mn-lt"/>
            </a:endParaRPr>
          </a:p>
          <a:p>
            <a:pPr algn="ctr"/>
            <a:r>
              <a:rPr lang="cs-CZ" sz="2800" dirty="0" smtClean="0">
                <a:latin typeface="+mn-lt"/>
              </a:rPr>
              <a:t>Eva Kislingerová</a:t>
            </a:r>
          </a:p>
          <a:p>
            <a:pPr algn="ctr"/>
            <a:endParaRPr lang="cs-CZ" sz="2800" dirty="0">
              <a:latin typeface="+mn-lt"/>
            </a:endParaRPr>
          </a:p>
          <a:p>
            <a:pPr algn="ctr"/>
            <a:endParaRPr lang="cs-CZ" sz="2800" dirty="0" smtClean="0">
              <a:latin typeface="+mn-lt"/>
            </a:endParaRPr>
          </a:p>
          <a:p>
            <a:pPr algn="ctr"/>
            <a:r>
              <a:rPr lang="cs-CZ" sz="2000" dirty="0" smtClean="0">
                <a:latin typeface="+mn-lt"/>
              </a:rPr>
              <a:t>Eva.kislingero</a:t>
            </a:r>
            <a:r>
              <a:rPr lang="cs-CZ" sz="2000" dirty="0" smtClean="0">
                <a:latin typeface="+mn-lt"/>
              </a:rPr>
              <a:t>va@praha.eu</a:t>
            </a:r>
            <a:endParaRPr lang="cs-CZ" sz="2000" dirty="0" smtClean="0">
              <a:latin typeface="+mn-lt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62837-A25B-364E-8F85-180BC3187CB0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Výsledky hospodaření </a:t>
            </a:r>
            <a:r>
              <a:rPr lang="cs-CZ" b="1" dirty="0" smtClean="0"/>
              <a:t>2015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156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ávěrka2014">
  <a:themeElements>
    <a:clrScheme name="praha_modra_sv">
      <a:dk1>
        <a:srgbClr val="3C3C3C"/>
      </a:dk1>
      <a:lt1>
        <a:sysClr val="window" lastClr="FFFFFF"/>
      </a:lt1>
      <a:dk2>
        <a:srgbClr val="8C8C8C"/>
      </a:dk2>
      <a:lt2>
        <a:srgbClr val="CDCDCD"/>
      </a:lt2>
      <a:accent1>
        <a:srgbClr val="007EA2"/>
      </a:accent1>
      <a:accent2>
        <a:srgbClr val="DB6C1C"/>
      </a:accent2>
      <a:accent3>
        <a:srgbClr val="7CC242"/>
      </a:accent3>
      <a:accent4>
        <a:srgbClr val="3C8400"/>
      </a:accent4>
      <a:accent5>
        <a:srgbClr val="3C3C3C"/>
      </a:accent5>
      <a:accent6>
        <a:srgbClr val="8C8C8C"/>
      </a:accent6>
      <a:hlink>
        <a:srgbClr val="4995D1"/>
      </a:hlink>
      <a:folHlink>
        <a:srgbClr val="E94F3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závěrka2014</Template>
  <TotalTime>115</TotalTime>
  <Words>259</Words>
  <Application>Microsoft Office PowerPoint</Application>
  <PresentationFormat>Předvádění na obrazovce (4:3)</PresentationFormat>
  <Paragraphs>111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závěrka2014</vt:lpstr>
      <vt:lpstr>Výsledky hospodaření hlavního města Prahy  za rok 2015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MHMP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Výsledky hospodaření hlavního města Prahy  za rok 2014</dc:title>
  <dc:creator>Paneš Patrik (MHMP)</dc:creator>
  <cp:lastModifiedBy>NÁM Kislingerová Eva (ZHMP)</cp:lastModifiedBy>
  <cp:revision>10</cp:revision>
  <dcterms:created xsi:type="dcterms:W3CDTF">2016-05-16T13:18:26Z</dcterms:created>
  <dcterms:modified xsi:type="dcterms:W3CDTF">2016-05-17T06:57:21Z</dcterms:modified>
</cp:coreProperties>
</file>