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0" r:id="rId2"/>
    <p:sldId id="271" r:id="rId3"/>
    <p:sldId id="277" r:id="rId4"/>
    <p:sldId id="278" r:id="rId5"/>
    <p:sldId id="279" r:id="rId6"/>
    <p:sldId id="281" r:id="rId7"/>
    <p:sldId id="270" r:id="rId8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971">
          <p15:clr>
            <a:srgbClr val="A4A3A4"/>
          </p15:clr>
        </p15:guide>
        <p15:guide id="2" orient="horz" pos="1061">
          <p15:clr>
            <a:srgbClr val="A4A3A4"/>
          </p15:clr>
        </p15:guide>
        <p15:guide id="3" pos="5404">
          <p15:clr>
            <a:srgbClr val="A4A3A4"/>
          </p15:clr>
        </p15:guide>
        <p15:guide id="4" pos="6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3C3C3C"/>
    <a:srgbClr val="3399FF"/>
    <a:srgbClr val="E2AC00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10" autoAdjust="0"/>
    <p:restoredTop sz="94690" autoAdjust="0"/>
  </p:normalViewPr>
  <p:slideViewPr>
    <p:cSldViewPr snapToGrid="0" snapToObjects="1">
      <p:cViewPr varScale="1">
        <p:scale>
          <a:sx n="88" d="100"/>
          <a:sy n="88" d="100"/>
        </p:scale>
        <p:origin x="-1530" y="-108"/>
      </p:cViewPr>
      <p:guideLst>
        <p:guide orient="horz" pos="3971"/>
        <p:guide orient="horz" pos="1061"/>
        <p:guide pos="5404"/>
        <p:guide pos="6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604CA02E-AB58-0448-BFD9-6F8C89DE582F}" type="datetime1">
              <a:rPr lang="en-US" smtClean="0"/>
              <a:pPr/>
              <a:t>11/8/2016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A51E68DF-5187-6D43-8CC8-FB8DF9D6AC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699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/>
          <a:lstStyle>
            <a:lvl1pPr algn="r">
              <a:defRPr sz="1300"/>
            </a:lvl1pPr>
          </a:lstStyle>
          <a:p>
            <a:fld id="{AF175024-5312-174F-838B-AD24A154FDF5}" type="datetime1">
              <a:rPr lang="en-US" smtClean="0"/>
              <a:pPr/>
              <a:t>11/8/2016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1" tIns="47781" rIns="95561" bIns="4778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61" tIns="47781" rIns="95561" bIns="47781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5561" tIns="47781" rIns="95561" bIns="47781" rtlCol="0" anchor="b"/>
          <a:lstStyle>
            <a:lvl1pPr algn="r">
              <a:defRPr sz="1300"/>
            </a:lvl1pPr>
          </a:lstStyle>
          <a:p>
            <a:fld id="{FFC3159E-3EF3-F54A-B356-6CB6A50710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341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591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81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I. Rada a posléze Zastupitelstvo se tímto bodem řádně vypořádává se stanovisky MČ k finančním</a:t>
            </a:r>
            <a:r>
              <a:rPr lang="cs-CZ" baseline="0" dirty="0" smtClean="0"/>
              <a:t> vztahům</a:t>
            </a:r>
          </a:p>
          <a:p>
            <a:r>
              <a:rPr lang="cs-CZ" dirty="0" smtClean="0"/>
              <a:t>II.1 Rada odsouhlasuje převody, které během dnešního dne odbor rozpočtu zapracuje do materiálu pro Zastupitelstvo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73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I. Rada a posléze Zastupitelstvo se tímto bodem řádně vypořádává se stanovisky MČ k finančním</a:t>
            </a:r>
            <a:r>
              <a:rPr lang="cs-CZ" baseline="0" dirty="0" smtClean="0"/>
              <a:t> vztahům</a:t>
            </a:r>
          </a:p>
          <a:p>
            <a:r>
              <a:rPr lang="cs-CZ" dirty="0" smtClean="0"/>
              <a:t>II.1 Rada odsouhlasuje převody, které během dnešního dne odbor rozpočtu zapracuje do materiálu pro Zastupitelstvo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6321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I. Rada a posléze Zastupitelstvo se tímto bodem řádně vypořádává se stanovisky MČ k finančním</a:t>
            </a:r>
            <a:r>
              <a:rPr lang="cs-CZ" baseline="0" dirty="0" smtClean="0"/>
              <a:t> vztahům</a:t>
            </a:r>
          </a:p>
          <a:p>
            <a:r>
              <a:rPr lang="cs-CZ" dirty="0" smtClean="0"/>
              <a:t>II.1 Rada odsouhlasuje převody, které během dnešního dne odbor rozpočtu zapracuje do materiálu pro Zastupitelstvo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993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I. Rada a posléze Zastupitelstvo se tímto bodem řádně vypořádává se stanovisky MČ k finančním</a:t>
            </a:r>
            <a:r>
              <a:rPr lang="cs-CZ" baseline="0" dirty="0" smtClean="0"/>
              <a:t> vztahům</a:t>
            </a:r>
          </a:p>
          <a:p>
            <a:r>
              <a:rPr lang="cs-CZ" dirty="0" smtClean="0"/>
              <a:t>II.1 Rada odsouhlasuje převody, které během dnešního dne odbor rozpočtu zapracuje do materiálu pro Zastupitelstvo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684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C3159E-3EF3-F54A-B356-6CB6A50710C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18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vodni obrazov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74800" y="961200"/>
            <a:ext cx="7354800" cy="177800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6800"/>
              </a:lnSpc>
              <a:defRPr sz="68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cs-CZ" dirty="0" smtClean="0"/>
              <a:t>Název</a:t>
            </a:r>
            <a:br>
              <a:rPr lang="cs-CZ" dirty="0" smtClean="0"/>
            </a:br>
            <a:r>
              <a:rPr lang="cs-CZ" dirty="0" smtClean="0"/>
              <a:t>prezentace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" y="5940001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Jméno prezentujícího</a:t>
            </a:r>
          </a:p>
          <a:p>
            <a:r>
              <a:rPr lang="pl-PL" dirty="0" smtClean="0"/>
              <a:t>Praha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  <p:pic>
        <p:nvPicPr>
          <p:cNvPr id="5" name="Picture 4" descr="logo_praha_titul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98001" y="4543200"/>
            <a:ext cx="1396800" cy="139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30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Nadpis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89200" y="1054800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Nadpis může být docela dlouhý 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1" y="1980000"/>
            <a:ext cx="6883200" cy="3985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SzPct val="75000"/>
              <a:buFontTx/>
              <a:buNone/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Prezenta informování o aktivitách a službách hlavního města Prahy.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Prezentace je souborem přehledně seřazených heslovitých informací, tabulek, grafů, popřípadě i fotografií.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Tato prezentace užívá principy varianty 2 vizuálního stylu.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Titulní strana prezentace obsahuje značku hlavního města Prahy v barevném pozitivním provedení, informační pole s datem a hlavní pole s titulkem projektu.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200" y="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13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3963" y="5241600"/>
            <a:ext cx="698400" cy="698400"/>
          </a:xfrm>
          <a:prstGeom prst="rect">
            <a:avLst/>
          </a:prstGeom>
        </p:spPr>
      </p:pic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0" y="6120000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176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, Nadpis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89200" y="1054800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Nadpis může být docela dlouhý 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200" y="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13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3963" y="5241600"/>
            <a:ext cx="698400" cy="698400"/>
          </a:xfrm>
          <a:prstGeom prst="rect">
            <a:avLst/>
          </a:prstGeom>
        </p:spPr>
      </p:pic>
      <p:sp>
        <p:nvSpPr>
          <p:cNvPr id="13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1" y="1980000"/>
            <a:ext cx="6883200" cy="3960000"/>
          </a:xfrm>
          <a:prstGeom prst="rect">
            <a:avLst/>
          </a:prstGeom>
        </p:spPr>
        <p:txBody>
          <a:bodyPr vert="horz" lIns="0" tIns="0" rIns="0" bIns="0"/>
          <a:lstStyle>
            <a:lvl1pPr marL="533400" indent="-533400">
              <a:lnSpc>
                <a:spcPts val="2400"/>
              </a:lnSpc>
              <a:spcBef>
                <a:spcPts val="0"/>
              </a:spcBef>
              <a:buSzPct val="75000"/>
              <a:buFontTx/>
              <a:buBlip>
                <a:blip r:embed="rId3"/>
              </a:buBlip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Prezentace informování o aktivitách a službách hlavního města Prahy.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Prezentace je souborem přehledně seřazených heslovitých informací, tabulek, grafů, popřípadě i fotografií.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Tato prezentace užívá principy varianty 2 vizuálního stylu.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Titulní strana prezentace obsahuje značku hlavního města Prahy v barevném pozitivním provedení, informační pole s datem a hlavní pole s titulkem projektu.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1761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, Nadpis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89200" y="1054800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Nadpis může být docela dlouhý 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1" y="5511800"/>
            <a:ext cx="6883200" cy="4534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SzPct val="75000"/>
              <a:buFontTx/>
              <a:buNone/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popisek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200" y="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13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3963" y="5241600"/>
            <a:ext cx="698400" cy="698400"/>
          </a:xfrm>
          <a:prstGeom prst="rect">
            <a:avLst/>
          </a:prstGeom>
        </p:spPr>
      </p:pic>
      <p:sp>
        <p:nvSpPr>
          <p:cNvPr id="9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889200" y="1954800"/>
            <a:ext cx="6883201" cy="3557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0" i="0">
                <a:latin typeface="Helvetica"/>
                <a:cs typeface="Helvetica"/>
              </a:defRPr>
            </a:lvl1pPr>
          </a:lstStyle>
          <a:p>
            <a:r>
              <a:rPr lang="en-US" dirty="0" err="1" smtClean="0"/>
              <a:t>Prostor</a:t>
            </a:r>
            <a:r>
              <a:rPr lang="en-US" dirty="0" smtClean="0"/>
              <a:t> pro </a:t>
            </a:r>
            <a:r>
              <a:rPr lang="en-US" dirty="0" err="1" smtClean="0"/>
              <a:t>vložení</a:t>
            </a:r>
            <a:r>
              <a:rPr lang="en-US" dirty="0" smtClean="0"/>
              <a:t> </a:t>
            </a:r>
            <a:r>
              <a:rPr lang="en-US" dirty="0" err="1" smtClean="0"/>
              <a:t>fotografie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176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vodni obrazovka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89200" y="1054801"/>
            <a:ext cx="6553000" cy="5581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cs-CZ" dirty="0" smtClean="0"/>
              <a:t>Nadpis kapitoly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  <p:pic>
        <p:nvPicPr>
          <p:cNvPr id="5" name="Picture 4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98001" y="4543200"/>
            <a:ext cx="1396800" cy="1396800"/>
          </a:xfrm>
          <a:prstGeom prst="rect">
            <a:avLst/>
          </a:prstGeom>
        </p:spPr>
      </p:pic>
      <p:sp>
        <p:nvSpPr>
          <p:cNvPr id="8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0" y="1800000"/>
            <a:ext cx="6553000" cy="53339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SzPct val="75000"/>
              <a:buFontTx/>
              <a:buNone/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Podnadpis kapitoly</a:t>
            </a:r>
          </a:p>
        </p:txBody>
      </p:sp>
    </p:spTree>
    <p:extLst>
      <p:ext uri="{BB962C8B-B14F-4D97-AF65-F5344CB8AC3E}">
        <p14:creationId xmlns:p14="http://schemas.microsoft.com/office/powerpoint/2010/main" val="330853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Uvodni obrazov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74800" y="961200"/>
            <a:ext cx="7354800" cy="177800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6800"/>
              </a:lnSpc>
              <a:defRPr sz="68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cs-CZ" dirty="0" smtClean="0"/>
              <a:t>Děkujeme</a:t>
            </a:r>
            <a:br>
              <a:rPr lang="cs-CZ" dirty="0" smtClean="0"/>
            </a:br>
            <a:r>
              <a:rPr lang="cs-CZ" dirty="0" smtClean="0"/>
              <a:t>za pozornost!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Jméno prezentujícího</a:t>
            </a:r>
          </a:p>
          <a:p>
            <a:r>
              <a:rPr lang="pl-PL" dirty="0" smtClean="0"/>
              <a:t>Praha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  <p:pic>
        <p:nvPicPr>
          <p:cNvPr id="5" name="Picture 4" descr="logo_praha_titul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98001" y="4543200"/>
            <a:ext cx="1396800" cy="139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30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06475" y="6303963"/>
            <a:ext cx="2133600" cy="5540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0" i="0">
                <a:solidFill>
                  <a:srgbClr val="8C8C8C"/>
                </a:solidFill>
                <a:latin typeface="Helvetica"/>
                <a:cs typeface="Helvetica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02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73" r:id="rId3"/>
    <p:sldLayoutId id="2147483675" r:id="rId4"/>
    <p:sldLayoutId id="2147483674" r:id="rId5"/>
    <p:sldLayoutId id="2147483676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Rozpočet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en-US" dirty="0" smtClean="0"/>
              <a:t>hl</a:t>
            </a:r>
            <a:r>
              <a:rPr lang="en-US" dirty="0"/>
              <a:t>. m. </a:t>
            </a:r>
            <a:r>
              <a:rPr lang="en-US" dirty="0" err="1"/>
              <a:t>Prahy</a:t>
            </a:r>
            <a:r>
              <a:rPr lang="en-US" dirty="0"/>
              <a:t> </a:t>
            </a:r>
            <a:r>
              <a:rPr lang="en-US" dirty="0" smtClean="0"/>
              <a:t>201</a:t>
            </a:r>
            <a:r>
              <a:rPr lang="cs-CZ" dirty="0"/>
              <a:t>7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1800" dirty="0" smtClean="0"/>
              <a:t>(Tisková konference dne </a:t>
            </a:r>
            <a:r>
              <a:rPr lang="cs-CZ" sz="1800" dirty="0"/>
              <a:t>8</a:t>
            </a:r>
            <a:r>
              <a:rPr lang="cs-CZ" sz="1800" dirty="0" smtClean="0"/>
              <a:t>. 11. 2016)</a:t>
            </a:r>
            <a:r>
              <a:rPr lang="cs-CZ" dirty="0" smtClean="0"/>
              <a:t/>
            </a:r>
            <a:br>
              <a:rPr lang="cs-CZ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24625" y="6120001"/>
            <a:ext cx="2619377" cy="738000"/>
          </a:xfrm>
        </p:spPr>
        <p:txBody>
          <a:bodyPr/>
          <a:lstStyle/>
          <a:p>
            <a:r>
              <a:rPr lang="cs-CZ" dirty="0" smtClean="0"/>
              <a:t>prof. Ing. Eva </a:t>
            </a:r>
            <a:r>
              <a:rPr lang="cs-CZ" dirty="0" err="1" smtClean="0"/>
              <a:t>Kislingerová</a:t>
            </a:r>
            <a:r>
              <a:rPr lang="cs-CZ" dirty="0" smtClean="0"/>
              <a:t>, CSc.</a:t>
            </a:r>
            <a:br>
              <a:rPr lang="cs-CZ" dirty="0" smtClean="0"/>
            </a:br>
            <a:r>
              <a:rPr lang="cs-CZ" dirty="0" smtClean="0"/>
              <a:t>náměstkyně primátorky hl. m. Prahy</a:t>
            </a:r>
          </a:p>
          <a:p>
            <a:r>
              <a:rPr lang="cs-CZ" dirty="0"/>
              <a:t>8</a:t>
            </a:r>
            <a:r>
              <a:rPr lang="cs-CZ" dirty="0" smtClean="0"/>
              <a:t>. 11.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03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číslo snímku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62837-A25B-364E-8F85-180BC3187CB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ts val="1700"/>
              </a:lnSpc>
            </a:pPr>
            <a:r>
              <a:rPr lang="cs-CZ" dirty="0" smtClean="0"/>
              <a:t>Návrh r</a:t>
            </a:r>
            <a:r>
              <a:rPr lang="en-US" dirty="0" err="1" smtClean="0"/>
              <a:t>ozpočt</a:t>
            </a:r>
            <a:r>
              <a:rPr lang="cs-CZ" dirty="0" smtClean="0"/>
              <a:t>u</a:t>
            </a:r>
            <a:br>
              <a:rPr lang="cs-CZ" dirty="0" smtClean="0"/>
            </a:br>
            <a:r>
              <a:rPr lang="en-US" dirty="0" smtClean="0"/>
              <a:t>hl</a:t>
            </a:r>
            <a:r>
              <a:rPr lang="en-US" dirty="0"/>
              <a:t>. m. </a:t>
            </a:r>
            <a:r>
              <a:rPr lang="en-US" dirty="0" err="1"/>
              <a:t>Prahy</a:t>
            </a:r>
            <a:r>
              <a:rPr lang="en-US" dirty="0"/>
              <a:t> </a:t>
            </a:r>
            <a:r>
              <a:rPr lang="cs-CZ" dirty="0" smtClean="0"/>
              <a:t>pro rok </a:t>
            </a:r>
            <a:r>
              <a:rPr lang="en-US" dirty="0" smtClean="0"/>
              <a:t>201</a:t>
            </a:r>
            <a:r>
              <a:rPr lang="cs-CZ" dirty="0"/>
              <a:t>7</a:t>
            </a:r>
            <a:endParaRPr lang="cs-CZ" dirty="0" smtClean="0"/>
          </a:p>
          <a:p>
            <a:pPr>
              <a:lnSpc>
                <a:spcPts val="1700"/>
              </a:lnSpc>
            </a:pPr>
            <a:r>
              <a:rPr lang="cs-CZ" dirty="0" smtClean="0"/>
              <a:t>8. 11. 2016</a:t>
            </a:r>
          </a:p>
          <a:p>
            <a:pPr>
              <a:lnSpc>
                <a:spcPts val="1700"/>
              </a:lnSpc>
            </a:pPr>
            <a:endParaRPr lang="cs-CZ" dirty="0"/>
          </a:p>
        </p:txBody>
      </p:sp>
      <p:sp>
        <p:nvSpPr>
          <p:cNvPr id="12" name="Zástupný symbol pro text 7"/>
          <p:cNvSpPr txBox="1">
            <a:spLocks/>
          </p:cNvSpPr>
          <p:nvPr/>
        </p:nvSpPr>
        <p:spPr>
          <a:xfrm>
            <a:off x="1727400" y="347475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 algn="l" defTabSz="457200" rtl="0" eaLnBrk="1" latinLnBrk="0" hangingPunct="1">
              <a:lnSpc>
                <a:spcPts val="3600"/>
              </a:lnSpc>
              <a:spcBef>
                <a:spcPts val="0"/>
              </a:spcBef>
              <a:buFont typeface="Arial"/>
              <a:buNone/>
              <a:defRPr sz="3600" b="1" i="0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5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5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5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500" b="0" i="0" kern="1200">
                <a:solidFill>
                  <a:schemeClr val="tx1"/>
                </a:solidFill>
                <a:latin typeface="Helvetica"/>
                <a:ea typeface="+mn-ea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965565"/>
              </p:ext>
            </p:extLst>
          </p:nvPr>
        </p:nvGraphicFramePr>
        <p:xfrm>
          <a:off x="366579" y="797474"/>
          <a:ext cx="7647120" cy="5020237"/>
        </p:xfrm>
        <a:graphic>
          <a:graphicData uri="http://schemas.openxmlformats.org/drawingml/2006/table">
            <a:tbl>
              <a:tblPr/>
              <a:tblGrid>
                <a:gridCol w="2486868"/>
                <a:gridCol w="1720084"/>
                <a:gridCol w="1720084"/>
                <a:gridCol w="1720084"/>
              </a:tblGrid>
              <a:tr h="66137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s-CZ" sz="40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Základní rozpočtová data 2017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7567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údaje v tis. Kč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schvál</a:t>
                      </a:r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 rozpočet 2016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návrh rozpočtu 2017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meziroční rozdíl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677"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příjmy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44 423 447,6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47 186 560,3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2 763 112,7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financování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15 962 181,6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21 593 228,0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5 631 046,4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</a:tr>
              <a:tr h="274883">
                <a:tc>
                  <a:txBody>
                    <a:bodyPr/>
                    <a:lstStyle/>
                    <a:p>
                      <a:pPr algn="l" fontAlgn="ctr"/>
                      <a:endParaRPr lang="cs-CZ" sz="10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dluhová služba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1 044 736,3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986 507,3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-58 229,0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rezerva na dluh. sl.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600 000,0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2 600 000,0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2 000 000,0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9646"/>
                    </a:solidFill>
                  </a:tcPr>
                </a:tc>
              </a:tr>
              <a:tr h="274883">
                <a:tc>
                  <a:txBody>
                    <a:bodyPr/>
                    <a:lstStyle/>
                    <a:p>
                      <a:pPr algn="l" fontAlgn="ctr"/>
                      <a:endParaRPr lang="cs-CZ" sz="1000" b="0" i="0" u="none" strike="noStrike">
                        <a:solidFill>
                          <a:srgbClr val="F7964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fin. vztahy k MČ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4 075 240,7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4 243 507,0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168 266,3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pl-PL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přísp. MČ na st. spr.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698 872,0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762 738,0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63 866,0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neinv. rezervy pro MČ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250 000,0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300 000,0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50 000,0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st. dotace na školství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8 634 385,0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9 511 237,0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876 852,0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ostatní běžné výdaje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32 372 222,7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34 724 928,6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2 352 705,9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</a:tr>
              <a:tr h="274883">
                <a:tc>
                  <a:txBody>
                    <a:bodyPr/>
                    <a:lstStyle/>
                    <a:p>
                      <a:pPr algn="l" fontAlgn="ctr"/>
                      <a:endParaRPr lang="cs-CZ" sz="1000" b="0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334" marR="10334" marT="103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700" b="0" i="0" u="none" strike="noStrike">
                        <a:effectLst/>
                        <a:latin typeface="Franklin Gothic Medium" panose="020B06030201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inv. rezervy pro MČ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300 000,0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1 570 450,0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1 270 450,0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</a:tr>
              <a:tr h="289351">
                <a:tc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ostatní kapit. výdaje</a:t>
                      </a:r>
                    </a:p>
                  </a:txBody>
                  <a:tcPr marL="10334" marR="10334" marT="103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12 410 172,5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14 080 420,4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700" b="0" i="0" u="none" strike="noStrike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</a:rPr>
                        <a:t>1 670 247,9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2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7"/>
          <p:cNvSpPr txBox="1">
            <a:spLocks/>
          </p:cNvSpPr>
          <p:nvPr/>
        </p:nvSpPr>
        <p:spPr>
          <a:xfrm>
            <a:off x="1727400" y="347475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defPPr>
              <a:defRPr lang="en-US"/>
            </a:defPPr>
            <a:lvl1pPr indent="0">
              <a:lnSpc>
                <a:spcPts val="3600"/>
              </a:lnSpc>
              <a:spcBef>
                <a:spcPts val="0"/>
              </a:spcBef>
              <a:buFont typeface="Arial"/>
              <a:buNone/>
              <a:defRPr sz="3600" b="1" i="0" baseline="0">
                <a:latin typeface="Times New Roman" pitchFamily="18" charset="0"/>
                <a:cs typeface="Times New Roman" pitchFamily="18" charset="0"/>
              </a:defRPr>
            </a:lvl1pPr>
            <a:lvl2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2pPr>
            <a:lvl3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3pPr>
            <a:lvl4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4pPr>
            <a:lvl5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cs-CZ" dirty="0" smtClean="0"/>
              <a:t>Běžné výdaje </a:t>
            </a:r>
            <a:r>
              <a:rPr lang="cs-CZ" sz="1800" dirty="0" smtClean="0"/>
              <a:t>– celkem 34,7 mld. Kč (bez MČ a dotace) </a:t>
            </a:r>
            <a:endParaRPr lang="cs-CZ" sz="1800" dirty="0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/>
          <a:p>
            <a:fld id="{96062837-A25B-364E-8F85-180BC3187CB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6994801" y="6120001"/>
            <a:ext cx="2149200" cy="738000"/>
          </a:xfrm>
        </p:spPr>
        <p:txBody>
          <a:bodyPr/>
          <a:lstStyle/>
          <a:p>
            <a:pPr>
              <a:lnSpc>
                <a:spcPts val="1700"/>
              </a:lnSpc>
            </a:pPr>
            <a:r>
              <a:rPr lang="cs-CZ" dirty="0" smtClean="0"/>
              <a:t>Návrh r</a:t>
            </a:r>
            <a:r>
              <a:rPr lang="en-US" dirty="0" err="1" smtClean="0"/>
              <a:t>ozpočt</a:t>
            </a:r>
            <a:r>
              <a:rPr lang="cs-CZ" dirty="0" smtClean="0"/>
              <a:t>u</a:t>
            </a:r>
            <a:br>
              <a:rPr lang="cs-CZ" dirty="0" smtClean="0"/>
            </a:br>
            <a:r>
              <a:rPr lang="en-US" dirty="0" smtClean="0"/>
              <a:t>hl</a:t>
            </a:r>
            <a:r>
              <a:rPr lang="en-US" dirty="0"/>
              <a:t>. m. </a:t>
            </a:r>
            <a:r>
              <a:rPr lang="en-US" dirty="0" err="1"/>
              <a:t>Prahy</a:t>
            </a:r>
            <a:r>
              <a:rPr lang="en-US" dirty="0"/>
              <a:t> </a:t>
            </a:r>
            <a:r>
              <a:rPr lang="cs-CZ" dirty="0" smtClean="0"/>
              <a:t>pro rok </a:t>
            </a:r>
            <a:r>
              <a:rPr lang="en-US" dirty="0" smtClean="0"/>
              <a:t>201</a:t>
            </a:r>
            <a:r>
              <a:rPr lang="cs-CZ" dirty="0"/>
              <a:t>7</a:t>
            </a:r>
            <a:endParaRPr lang="cs-CZ" dirty="0" smtClean="0"/>
          </a:p>
          <a:p>
            <a:pPr>
              <a:lnSpc>
                <a:spcPts val="1700"/>
              </a:lnSpc>
            </a:pPr>
            <a:r>
              <a:rPr lang="cs-CZ" dirty="0" smtClean="0"/>
              <a:t>8. 11. 2016</a:t>
            </a:r>
          </a:p>
          <a:p>
            <a:pPr>
              <a:lnSpc>
                <a:spcPts val="1700"/>
              </a:lnSpc>
            </a:pP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364545" y="887760"/>
            <a:ext cx="77048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Meziroční zvýšení o 2,4 mld. Kč, z toho zejm.: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b="1" dirty="0"/>
              <a:t>560 mil. </a:t>
            </a:r>
            <a:r>
              <a:rPr lang="cs-CZ" b="1" dirty="0" smtClean="0"/>
              <a:t>Kč	</a:t>
            </a:r>
            <a:r>
              <a:rPr lang="cs-CZ" dirty="0" smtClean="0"/>
              <a:t>obnova </a:t>
            </a:r>
            <a:r>
              <a:rPr lang="cs-CZ" dirty="0"/>
              <a:t>vozového parku Dopravního podniku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224 mil. </a:t>
            </a:r>
            <a:r>
              <a:rPr lang="cs-CZ" b="1" dirty="0" smtClean="0"/>
              <a:t>Kč	</a:t>
            </a:r>
            <a:r>
              <a:rPr lang="cs-CZ" dirty="0" smtClean="0"/>
              <a:t>navýšení </a:t>
            </a:r>
            <a:r>
              <a:rPr lang="cs-CZ" dirty="0"/>
              <a:t>grantů v nejrůznějších oblastech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186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meziroční převody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150 mil. </a:t>
            </a:r>
            <a:r>
              <a:rPr lang="cs-CZ" b="1" dirty="0" smtClean="0"/>
              <a:t>Kč	</a:t>
            </a:r>
            <a:r>
              <a:rPr lang="cs-CZ" dirty="0" smtClean="0"/>
              <a:t>Operační program Praha – pól růstu ČR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100 mil. </a:t>
            </a:r>
            <a:r>
              <a:rPr lang="cs-CZ" b="1" dirty="0" smtClean="0"/>
              <a:t>Kč	</a:t>
            </a:r>
            <a:r>
              <a:rPr lang="cs-CZ" dirty="0" smtClean="0"/>
              <a:t>zvýšení </a:t>
            </a:r>
            <a:r>
              <a:rPr lang="cs-CZ" dirty="0"/>
              <a:t>odměn učitelů škol zřizovaných hl. m. Prahou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93 mil. </a:t>
            </a:r>
            <a:r>
              <a:rPr lang="cs-CZ" b="1" dirty="0" smtClean="0"/>
              <a:t>Kč	</a:t>
            </a:r>
            <a:r>
              <a:rPr lang="cs-CZ" dirty="0" smtClean="0"/>
              <a:t>navýšení </a:t>
            </a:r>
            <a:r>
              <a:rPr lang="cs-CZ" dirty="0"/>
              <a:t>provozní kompenzace Dopravního podniku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51 mil. </a:t>
            </a:r>
            <a:r>
              <a:rPr lang="cs-CZ" b="1" dirty="0" smtClean="0"/>
              <a:t>Kč	</a:t>
            </a:r>
            <a:r>
              <a:rPr lang="cs-CZ" dirty="0" smtClean="0"/>
              <a:t>stabilizace </a:t>
            </a:r>
            <a:r>
              <a:rPr lang="cs-CZ" dirty="0"/>
              <a:t>pracovníků v sociálních službách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50 mil. </a:t>
            </a:r>
            <a:r>
              <a:rPr lang="cs-CZ" b="1" dirty="0" smtClean="0"/>
              <a:t>Kč	</a:t>
            </a:r>
            <a:r>
              <a:rPr lang="cs-CZ" dirty="0" smtClean="0"/>
              <a:t>projektová </a:t>
            </a:r>
            <a:r>
              <a:rPr lang="cs-CZ" dirty="0"/>
              <a:t>kancelář Smart </a:t>
            </a:r>
            <a:r>
              <a:rPr lang="cs-CZ" dirty="0" err="1"/>
              <a:t>Cities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40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rozvoj </a:t>
            </a:r>
            <a:r>
              <a:rPr lang="cs-CZ" dirty="0"/>
              <a:t>železniční dopravy v rámci PID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33 mil. </a:t>
            </a:r>
            <a:r>
              <a:rPr lang="cs-CZ" b="1" dirty="0" smtClean="0"/>
              <a:t>Kč	</a:t>
            </a:r>
            <a:r>
              <a:rPr lang="cs-CZ" dirty="0" smtClean="0"/>
              <a:t>opravy </a:t>
            </a:r>
            <a:r>
              <a:rPr lang="cs-CZ" dirty="0"/>
              <a:t>a údržba protipovodňové ochrany hl. m. Prahy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30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rozšíření </a:t>
            </a:r>
            <a:r>
              <a:rPr lang="cs-CZ" dirty="0" smtClean="0"/>
              <a:t>běžné údržby zeleně vč. </a:t>
            </a:r>
            <a:r>
              <a:rPr lang="cs-CZ" dirty="0" smtClean="0"/>
              <a:t>lesů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 smtClean="0"/>
              <a:t>23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rozšíření </a:t>
            </a:r>
            <a:r>
              <a:rPr lang="cs-CZ" dirty="0" smtClean="0"/>
              <a:t>stávajících a vznik nových služeb Centra sociálních </a:t>
            </a:r>
            <a:r>
              <a:rPr lang="cs-CZ" dirty="0" smtClean="0"/>
              <a:t>služeb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16 mil. </a:t>
            </a:r>
            <a:r>
              <a:rPr lang="cs-CZ" b="1" dirty="0" smtClean="0"/>
              <a:t>Kč	</a:t>
            </a:r>
            <a:r>
              <a:rPr lang="cs-CZ" dirty="0" smtClean="0"/>
              <a:t>integrace </a:t>
            </a:r>
            <a:r>
              <a:rPr lang="cs-CZ" dirty="0"/>
              <a:t>Kladenska a Slánska do PID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9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výmalba </a:t>
            </a:r>
            <a:r>
              <a:rPr lang="cs-CZ" dirty="0" smtClean="0"/>
              <a:t>a restaurátorské práce v Divadle na </a:t>
            </a:r>
            <a:r>
              <a:rPr lang="cs-CZ" dirty="0" smtClean="0"/>
              <a:t>Vinohradech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 smtClean="0"/>
              <a:t>100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posílení </a:t>
            </a:r>
            <a:r>
              <a:rPr lang="cs-CZ" dirty="0" smtClean="0"/>
              <a:t>neúčelové </a:t>
            </a:r>
            <a:r>
              <a:rPr lang="cs-CZ" dirty="0" smtClean="0"/>
              <a:t>rezervy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90489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7"/>
          <p:cNvSpPr txBox="1">
            <a:spLocks/>
          </p:cNvSpPr>
          <p:nvPr/>
        </p:nvSpPr>
        <p:spPr>
          <a:xfrm>
            <a:off x="1727400" y="347475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defPPr>
              <a:defRPr lang="en-US"/>
            </a:defPPr>
            <a:lvl1pPr indent="0">
              <a:lnSpc>
                <a:spcPts val="3600"/>
              </a:lnSpc>
              <a:spcBef>
                <a:spcPts val="0"/>
              </a:spcBef>
              <a:buFont typeface="Arial"/>
              <a:buNone/>
              <a:defRPr sz="3600" b="1" i="0" baseline="0">
                <a:latin typeface="Times New Roman" pitchFamily="18" charset="0"/>
                <a:cs typeface="Times New Roman" pitchFamily="18" charset="0"/>
              </a:defRPr>
            </a:lvl1pPr>
            <a:lvl2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2pPr>
            <a:lvl3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3pPr>
            <a:lvl4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4pPr>
            <a:lvl5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cs-CZ" dirty="0" smtClean="0"/>
              <a:t>Městské části</a:t>
            </a:r>
            <a:r>
              <a:rPr lang="cs-CZ" sz="1800" dirty="0" smtClean="0"/>
              <a:t> – celkem 7,0 mld. Kč</a:t>
            </a:r>
            <a:endParaRPr lang="cs-CZ" sz="1800" dirty="0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/>
          <a:p>
            <a:fld id="{96062837-A25B-364E-8F85-180BC3187CB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6994801" y="6120001"/>
            <a:ext cx="2149200" cy="738000"/>
          </a:xfrm>
        </p:spPr>
        <p:txBody>
          <a:bodyPr/>
          <a:lstStyle/>
          <a:p>
            <a:pPr>
              <a:lnSpc>
                <a:spcPts val="1700"/>
              </a:lnSpc>
            </a:pPr>
            <a:r>
              <a:rPr lang="cs-CZ" dirty="0" smtClean="0"/>
              <a:t>Návrh r</a:t>
            </a:r>
            <a:r>
              <a:rPr lang="en-US" dirty="0" err="1" smtClean="0"/>
              <a:t>ozpočt</a:t>
            </a:r>
            <a:r>
              <a:rPr lang="cs-CZ" dirty="0" smtClean="0"/>
              <a:t>u</a:t>
            </a:r>
            <a:br>
              <a:rPr lang="cs-CZ" dirty="0" smtClean="0"/>
            </a:br>
            <a:r>
              <a:rPr lang="en-US" dirty="0" smtClean="0"/>
              <a:t>hl</a:t>
            </a:r>
            <a:r>
              <a:rPr lang="en-US" dirty="0"/>
              <a:t>. m. </a:t>
            </a:r>
            <a:r>
              <a:rPr lang="en-US" dirty="0" err="1"/>
              <a:t>Prahy</a:t>
            </a:r>
            <a:r>
              <a:rPr lang="en-US" dirty="0"/>
              <a:t> </a:t>
            </a:r>
            <a:r>
              <a:rPr lang="cs-CZ" dirty="0" smtClean="0"/>
              <a:t>pro rok </a:t>
            </a:r>
            <a:r>
              <a:rPr lang="en-US" dirty="0" smtClean="0"/>
              <a:t>201</a:t>
            </a:r>
            <a:r>
              <a:rPr lang="cs-CZ" dirty="0"/>
              <a:t>7</a:t>
            </a:r>
            <a:endParaRPr lang="cs-CZ" dirty="0" smtClean="0"/>
          </a:p>
          <a:p>
            <a:pPr>
              <a:lnSpc>
                <a:spcPts val="1700"/>
              </a:lnSpc>
            </a:pPr>
            <a:r>
              <a:rPr lang="cs-CZ" dirty="0" smtClean="0"/>
              <a:t>8. 11. 2016</a:t>
            </a:r>
          </a:p>
          <a:p>
            <a:pPr>
              <a:lnSpc>
                <a:spcPts val="1700"/>
              </a:lnSpc>
            </a:pP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364545" y="887760"/>
            <a:ext cx="77048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Meziroční zvýšení o 1,6 mld. Kč. Podrobný rozklad meziročního navýšení:</a:t>
            </a:r>
          </a:p>
          <a:p>
            <a:endParaRPr lang="cs-CZ" dirty="0" smtClean="0"/>
          </a:p>
          <a:p>
            <a:r>
              <a:rPr lang="cs-CZ" dirty="0" smtClean="0"/>
              <a:t>BĚŽNÉ VÝDAJE</a:t>
            </a:r>
            <a:endParaRPr lang="cs-CZ" dirty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finanční </a:t>
            </a:r>
            <a:r>
              <a:rPr lang="cs-CZ" dirty="0" smtClean="0"/>
              <a:t>vztahy k MČ samotné: celkem 4 161 mil. Kč, tj. růst </a:t>
            </a:r>
            <a:r>
              <a:rPr lang="cs-CZ" dirty="0" smtClean="0"/>
              <a:t>o </a:t>
            </a:r>
            <a:r>
              <a:rPr lang="cs-CZ" b="1" dirty="0" smtClean="0"/>
              <a:t>86 mil. Kč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zvýšený příspěvek na školství: 2 000 Kč na 1 žáka, tj. růst o </a:t>
            </a:r>
            <a:r>
              <a:rPr lang="cs-CZ" b="1" dirty="0" smtClean="0"/>
              <a:t>81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dodatek ke smlouvě o skládkování: meziroční růst o </a:t>
            </a:r>
            <a:r>
              <a:rPr lang="cs-CZ" b="1" dirty="0" smtClean="0"/>
              <a:t>1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příspěvek na výkon státní správy: celkem 763 mil. Kč, tj. růst o </a:t>
            </a:r>
            <a:r>
              <a:rPr lang="cs-CZ" b="1" dirty="0" smtClean="0"/>
              <a:t>64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beze změny: rezerva pro MČ z výnosů loterií ve výši </a:t>
            </a:r>
            <a:r>
              <a:rPr lang="cs-CZ" b="1" dirty="0" smtClean="0"/>
              <a:t>250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nově zřízena rezerva pro MČ – participativní rozpočet </a:t>
            </a:r>
            <a:r>
              <a:rPr lang="cs-CZ" b="1" dirty="0" smtClean="0"/>
              <a:t>50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beze změny: odměny učitelů škol zřizovaných MČ ve výši </a:t>
            </a:r>
            <a:r>
              <a:rPr lang="cs-CZ" b="1" dirty="0" smtClean="0"/>
              <a:t>100 mil. Kč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r>
              <a:rPr lang="cs-CZ" dirty="0" smtClean="0"/>
              <a:t>KAPITÁLOVÉ VÝDAJE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 smtClean="0"/>
              <a:t>rezerva pro MČ v oblasti jednotek sborů dobrovolných hasičů </a:t>
            </a:r>
            <a:r>
              <a:rPr lang="cs-CZ" b="1" dirty="0" smtClean="0"/>
              <a:t>103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rezerva pro MČ na </a:t>
            </a:r>
            <a:r>
              <a:rPr lang="cs-CZ" dirty="0" err="1" smtClean="0"/>
              <a:t>spolufin</a:t>
            </a:r>
            <a:r>
              <a:rPr lang="cs-CZ" dirty="0" smtClean="0"/>
              <a:t>. </a:t>
            </a:r>
            <a:r>
              <a:rPr lang="cs-CZ" dirty="0" err="1" smtClean="0"/>
              <a:t>proj</a:t>
            </a:r>
            <a:r>
              <a:rPr lang="cs-CZ" dirty="0" smtClean="0"/>
              <a:t>. EU: celkem 200 mil. Kč, tj. růst o </a:t>
            </a:r>
            <a:r>
              <a:rPr lang="cs-CZ" b="1" dirty="0" smtClean="0"/>
              <a:t>100 mil. Kč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investiční rezerva pro MČ: celkem 1 267 mil. Kč, tj. růst o </a:t>
            </a:r>
            <a:r>
              <a:rPr lang="cs-CZ" b="1" dirty="0" smtClean="0"/>
              <a:t>1 067 mil. Kč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443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7"/>
          <p:cNvSpPr txBox="1">
            <a:spLocks/>
          </p:cNvSpPr>
          <p:nvPr/>
        </p:nvSpPr>
        <p:spPr>
          <a:xfrm>
            <a:off x="1727400" y="347475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defPPr>
              <a:defRPr lang="en-US"/>
            </a:defPPr>
            <a:lvl1pPr indent="0">
              <a:lnSpc>
                <a:spcPts val="3600"/>
              </a:lnSpc>
              <a:spcBef>
                <a:spcPts val="0"/>
              </a:spcBef>
              <a:buFont typeface="Arial"/>
              <a:buNone/>
              <a:defRPr sz="3600" b="1" i="0" baseline="0">
                <a:latin typeface="Times New Roman" pitchFamily="18" charset="0"/>
                <a:cs typeface="Times New Roman" pitchFamily="18" charset="0"/>
              </a:defRPr>
            </a:lvl1pPr>
            <a:lvl2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2pPr>
            <a:lvl3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3pPr>
            <a:lvl4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4pPr>
            <a:lvl5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cs-CZ" dirty="0"/>
              <a:t>Kapitálové výdaje</a:t>
            </a:r>
            <a:r>
              <a:rPr lang="cs-CZ" sz="1800" dirty="0"/>
              <a:t>  – celkem </a:t>
            </a:r>
            <a:r>
              <a:rPr lang="cs-CZ" sz="1800" dirty="0" smtClean="0"/>
              <a:t>14,1 </a:t>
            </a:r>
            <a:r>
              <a:rPr lang="cs-CZ" sz="1800" dirty="0"/>
              <a:t>mld. Kč (bez </a:t>
            </a:r>
            <a:r>
              <a:rPr lang="cs-CZ" sz="1800" dirty="0" smtClean="0"/>
              <a:t>MČ) </a:t>
            </a:r>
            <a:endParaRPr lang="cs-CZ" sz="1800" dirty="0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/>
          <a:p>
            <a:fld id="{96062837-A25B-364E-8F85-180BC3187CB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6994801" y="6120001"/>
            <a:ext cx="2149200" cy="738000"/>
          </a:xfrm>
        </p:spPr>
        <p:txBody>
          <a:bodyPr/>
          <a:lstStyle/>
          <a:p>
            <a:pPr>
              <a:lnSpc>
                <a:spcPts val="1700"/>
              </a:lnSpc>
            </a:pPr>
            <a:r>
              <a:rPr lang="cs-CZ" dirty="0" smtClean="0"/>
              <a:t>Návrh r</a:t>
            </a:r>
            <a:r>
              <a:rPr lang="en-US" dirty="0" err="1" smtClean="0"/>
              <a:t>ozpočt</a:t>
            </a:r>
            <a:r>
              <a:rPr lang="cs-CZ" dirty="0" smtClean="0"/>
              <a:t>u</a:t>
            </a:r>
            <a:br>
              <a:rPr lang="cs-CZ" dirty="0" smtClean="0"/>
            </a:br>
            <a:r>
              <a:rPr lang="en-US" dirty="0" smtClean="0"/>
              <a:t>hl</a:t>
            </a:r>
            <a:r>
              <a:rPr lang="en-US" dirty="0"/>
              <a:t>. m. </a:t>
            </a:r>
            <a:r>
              <a:rPr lang="en-US" dirty="0" err="1"/>
              <a:t>Prahy</a:t>
            </a:r>
            <a:r>
              <a:rPr lang="en-US" dirty="0"/>
              <a:t> </a:t>
            </a:r>
            <a:r>
              <a:rPr lang="cs-CZ" dirty="0" smtClean="0"/>
              <a:t>pro rok </a:t>
            </a:r>
            <a:r>
              <a:rPr lang="en-US" dirty="0" smtClean="0"/>
              <a:t>201</a:t>
            </a:r>
            <a:r>
              <a:rPr lang="cs-CZ" dirty="0"/>
              <a:t>7</a:t>
            </a:r>
            <a:endParaRPr lang="cs-CZ" dirty="0" smtClean="0"/>
          </a:p>
          <a:p>
            <a:pPr>
              <a:lnSpc>
                <a:spcPts val="1700"/>
              </a:lnSpc>
            </a:pPr>
            <a:r>
              <a:rPr lang="cs-CZ" dirty="0" smtClean="0"/>
              <a:t>8. 11. 2016</a:t>
            </a:r>
          </a:p>
          <a:p>
            <a:pPr>
              <a:lnSpc>
                <a:spcPts val="1700"/>
              </a:lnSpc>
            </a:pP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364545" y="887760"/>
            <a:ext cx="77048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Meziroční zvýšení o 1,7 mld. Kč. Mezi největší investiční akce roku 2017 patří:</a:t>
            </a:r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b="1" dirty="0"/>
              <a:t>2 900 mil. Kč	</a:t>
            </a:r>
            <a:r>
              <a:rPr lang="cs-CZ" dirty="0"/>
              <a:t>Ústřední čistírna odpadních vod Praha na Císařském ostrově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800 mil. Kč 	</a:t>
            </a:r>
            <a:r>
              <a:rPr lang="cs-CZ" dirty="0"/>
              <a:t>provozní úsek trasy D metra Pankrác – Písnice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791 </a:t>
            </a:r>
            <a:r>
              <a:rPr lang="cs-CZ" b="1" dirty="0"/>
              <a:t>mil. Kč </a:t>
            </a:r>
            <a:r>
              <a:rPr lang="cs-CZ" dirty="0"/>
              <a:t>Operační program Praha – pól růstu ČR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390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kolektor </a:t>
            </a:r>
            <a:r>
              <a:rPr lang="cs-CZ" dirty="0" smtClean="0"/>
              <a:t>Hlávkův </a:t>
            </a:r>
            <a:r>
              <a:rPr lang="cs-CZ" dirty="0" smtClean="0"/>
              <a:t>most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272 mil. Kč 	</a:t>
            </a:r>
            <a:r>
              <a:rPr lang="cs-CZ" dirty="0"/>
              <a:t>tunelový komplex Blanka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237 mil. Kč </a:t>
            </a:r>
            <a:r>
              <a:rPr lang="cs-CZ" dirty="0"/>
              <a:t>investice v areálu Výstaviště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214 mil. Kč </a:t>
            </a:r>
            <a:r>
              <a:rPr lang="cs-CZ" dirty="0"/>
              <a:t>investiční granty v oblasti sportu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202 </a:t>
            </a:r>
            <a:r>
              <a:rPr lang="cs-CZ" b="1" dirty="0"/>
              <a:t>mil. </a:t>
            </a:r>
            <a:r>
              <a:rPr lang="cs-CZ" b="1" dirty="0" smtClean="0"/>
              <a:t>Kč	</a:t>
            </a:r>
            <a:r>
              <a:rPr lang="cs-CZ" dirty="0" smtClean="0"/>
              <a:t>protipovodňová ochrana hl. m. Prahy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187 mil. Kč </a:t>
            </a:r>
            <a:r>
              <a:rPr lang="cs-CZ" dirty="0"/>
              <a:t>výstavba budovy Palata (domov pro zrakově postižené)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169 </a:t>
            </a:r>
            <a:r>
              <a:rPr lang="cs-CZ" b="1" dirty="0"/>
              <a:t>mil. Kč </a:t>
            </a:r>
            <a:r>
              <a:rPr lang="cs-CZ" b="1" dirty="0" smtClean="0"/>
              <a:t>	</a:t>
            </a:r>
            <a:r>
              <a:rPr lang="cs-CZ" dirty="0" smtClean="0"/>
              <a:t>realizace </a:t>
            </a:r>
            <a:r>
              <a:rPr lang="cs-CZ" dirty="0" smtClean="0"/>
              <a:t>protihlukových </a:t>
            </a:r>
            <a:r>
              <a:rPr lang="cs-CZ" dirty="0" smtClean="0"/>
              <a:t>opatření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151 mil. Kč </a:t>
            </a:r>
            <a:r>
              <a:rPr lang="cs-CZ" dirty="0"/>
              <a:t>rekonstrukce Šlechtovy restaurace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/>
              <a:t>123 mil. Kč 	</a:t>
            </a:r>
            <a:r>
              <a:rPr lang="cs-CZ" dirty="0"/>
              <a:t>rekonstrukce a novostavba Domova pro seniory Zahradní město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106 </a:t>
            </a:r>
            <a:r>
              <a:rPr lang="cs-CZ" b="1" dirty="0"/>
              <a:t>mil. Kč </a:t>
            </a:r>
            <a:r>
              <a:rPr lang="cs-CZ" b="1" dirty="0" smtClean="0"/>
              <a:t>	</a:t>
            </a:r>
            <a:r>
              <a:rPr lang="cs-CZ" dirty="0" smtClean="0"/>
              <a:t>budova </a:t>
            </a:r>
            <a:r>
              <a:rPr lang="cs-CZ" dirty="0" smtClean="0"/>
              <a:t>Zdravotnické záchranné služby hl. m. </a:t>
            </a:r>
            <a:r>
              <a:rPr lang="cs-CZ" dirty="0" smtClean="0"/>
              <a:t>Prahy</a:t>
            </a:r>
            <a:endParaRPr lang="cs-CZ" b="1" dirty="0" smtClean="0"/>
          </a:p>
          <a:p>
            <a:pPr marL="285750" indent="-285750">
              <a:buFontTx/>
              <a:buChar char="-"/>
            </a:pPr>
            <a:r>
              <a:rPr lang="cs-CZ" b="1" dirty="0"/>
              <a:t>105 mil. Kč 	</a:t>
            </a:r>
            <a:r>
              <a:rPr lang="cs-CZ" dirty="0"/>
              <a:t>výstavba Základní školy Zličín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100 </a:t>
            </a:r>
            <a:r>
              <a:rPr lang="cs-CZ" b="1" dirty="0"/>
              <a:t>mil. Kč	</a:t>
            </a:r>
            <a:r>
              <a:rPr lang="cs-CZ" dirty="0"/>
              <a:t>parkoviště P+R Černý most</a:t>
            </a:r>
            <a:endParaRPr lang="cs-CZ" b="1" dirty="0"/>
          </a:p>
          <a:p>
            <a:pPr marL="285750" indent="-285750">
              <a:buFontTx/>
              <a:buChar char="-"/>
            </a:pPr>
            <a:r>
              <a:rPr lang="cs-CZ" b="1" dirty="0" smtClean="0"/>
              <a:t>100 </a:t>
            </a:r>
            <a:r>
              <a:rPr lang="cs-CZ" b="1" dirty="0"/>
              <a:t>mil. Kč </a:t>
            </a:r>
            <a:r>
              <a:rPr lang="cs-CZ" dirty="0" smtClean="0"/>
              <a:t>investiční </a:t>
            </a:r>
            <a:r>
              <a:rPr lang="cs-CZ" dirty="0" smtClean="0"/>
              <a:t>rezerva Smart </a:t>
            </a:r>
            <a:r>
              <a:rPr lang="cs-CZ" dirty="0" err="1" smtClean="0"/>
              <a:t>Cities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43815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7"/>
          <p:cNvSpPr txBox="1">
            <a:spLocks/>
          </p:cNvSpPr>
          <p:nvPr/>
        </p:nvSpPr>
        <p:spPr>
          <a:xfrm>
            <a:off x="1727400" y="347475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defPPr>
              <a:defRPr lang="en-US"/>
            </a:defPPr>
            <a:lvl1pPr indent="0">
              <a:lnSpc>
                <a:spcPts val="3600"/>
              </a:lnSpc>
              <a:spcBef>
                <a:spcPts val="0"/>
              </a:spcBef>
              <a:buFont typeface="Arial"/>
              <a:buNone/>
              <a:defRPr sz="3600" b="1" i="0" baseline="0">
                <a:latin typeface="Times New Roman" pitchFamily="18" charset="0"/>
                <a:cs typeface="Times New Roman" pitchFamily="18" charset="0"/>
              </a:defRPr>
            </a:lvl1pPr>
            <a:lvl2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2pPr>
            <a:lvl3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3pPr>
            <a:lvl4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4pPr>
            <a:lvl5pPr indent="0">
              <a:spcBef>
                <a:spcPct val="20000"/>
              </a:spcBef>
              <a:buFont typeface="Arial"/>
              <a:buNone/>
              <a:defRPr sz="2500" b="0" i="0">
                <a:latin typeface="Helvetica"/>
                <a:cs typeface="Helvetica"/>
              </a:defRPr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endParaRPr lang="cs-CZ" sz="1800" dirty="0"/>
          </a:p>
        </p:txBody>
      </p:sp>
      <p:sp>
        <p:nvSpPr>
          <p:cNvPr id="10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/>
          <a:p>
            <a:fld id="{96062837-A25B-364E-8F85-180BC3187CB0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Podnadpis 2"/>
          <p:cNvSpPr>
            <a:spLocks noGrp="1"/>
          </p:cNvSpPr>
          <p:nvPr>
            <p:ph type="subTitle" idx="1"/>
          </p:nvPr>
        </p:nvSpPr>
        <p:spPr>
          <a:xfrm>
            <a:off x="6994801" y="6120001"/>
            <a:ext cx="2149200" cy="738000"/>
          </a:xfrm>
        </p:spPr>
        <p:txBody>
          <a:bodyPr/>
          <a:lstStyle/>
          <a:p>
            <a:pPr>
              <a:lnSpc>
                <a:spcPts val="1700"/>
              </a:lnSpc>
            </a:pPr>
            <a:r>
              <a:rPr lang="cs-CZ" dirty="0" smtClean="0"/>
              <a:t>Návrh r</a:t>
            </a:r>
            <a:r>
              <a:rPr lang="en-US" dirty="0" err="1" smtClean="0"/>
              <a:t>ozpočt</a:t>
            </a:r>
            <a:r>
              <a:rPr lang="cs-CZ" dirty="0" smtClean="0"/>
              <a:t>u</a:t>
            </a:r>
            <a:br>
              <a:rPr lang="cs-CZ" dirty="0" smtClean="0"/>
            </a:br>
            <a:r>
              <a:rPr lang="en-US" dirty="0" smtClean="0"/>
              <a:t>hl</a:t>
            </a:r>
            <a:r>
              <a:rPr lang="en-US" dirty="0"/>
              <a:t>. m. </a:t>
            </a:r>
            <a:r>
              <a:rPr lang="en-US" dirty="0" err="1"/>
              <a:t>Prahy</a:t>
            </a:r>
            <a:r>
              <a:rPr lang="en-US" dirty="0"/>
              <a:t> </a:t>
            </a:r>
            <a:r>
              <a:rPr lang="cs-CZ" dirty="0" smtClean="0"/>
              <a:t>pro rok </a:t>
            </a:r>
            <a:r>
              <a:rPr lang="en-US" dirty="0" smtClean="0"/>
              <a:t>201</a:t>
            </a:r>
            <a:r>
              <a:rPr lang="cs-CZ" dirty="0"/>
              <a:t>7</a:t>
            </a:r>
            <a:endParaRPr lang="cs-CZ" dirty="0" smtClean="0"/>
          </a:p>
          <a:p>
            <a:pPr>
              <a:lnSpc>
                <a:spcPts val="1700"/>
              </a:lnSpc>
            </a:pPr>
            <a:r>
              <a:rPr lang="cs-CZ" dirty="0" smtClean="0"/>
              <a:t>8. 11. 2016</a:t>
            </a:r>
          </a:p>
          <a:p>
            <a:pPr>
              <a:lnSpc>
                <a:spcPts val="1700"/>
              </a:lnSpc>
            </a:pPr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364545" y="887760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8011885" y="5105400"/>
            <a:ext cx="892628" cy="8273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54039"/>
              </p:ext>
            </p:extLst>
          </p:nvPr>
        </p:nvGraphicFramePr>
        <p:xfrm>
          <a:off x="379632" y="513171"/>
          <a:ext cx="8539968" cy="5343339"/>
        </p:xfrm>
        <a:graphic>
          <a:graphicData uri="http://schemas.openxmlformats.org/drawingml/2006/table">
            <a:tbl>
              <a:tblPr/>
              <a:tblGrid>
                <a:gridCol w="639882"/>
                <a:gridCol w="2904082"/>
                <a:gridCol w="1636623"/>
                <a:gridCol w="861379"/>
                <a:gridCol w="1636623"/>
                <a:gridCol w="861379"/>
              </a:tblGrid>
              <a:tr h="85205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cs-CZ" sz="4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Souhrnná rozpočtová data 2017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626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kap.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název, výdaje v tis. Kč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běžné výdaje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celku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</a:t>
                      </a:r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výdaje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celku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6266"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cs-CZ" sz="1400" b="1" i="0" u="none" strike="noStrike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Rozvoj obce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397 941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591 200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Městská infrastuktura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1 924 773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4 377 607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Doprava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18 438 935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37,2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3 454 704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22,1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Školství, mládež a sport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11 571 575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1 017 900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Zdravot. a soc. oblast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1 954 574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890 543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Kultura a cestovní ruch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1 641 773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690 753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Bezpečnost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2 403 794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4,9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460 213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Hospodářství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724 767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638 310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Vnitřní správa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3 463 989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2 062 641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Pokladní správa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7 020 290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1 467 000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0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9887"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CELKEM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49 542 411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15 650 870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</a:p>
                  </a:txBody>
                  <a:tcPr marL="11709" marR="11709" marT="1170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66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74800" y="570675"/>
            <a:ext cx="7354800" cy="1778001"/>
          </a:xfrm>
        </p:spPr>
        <p:txBody>
          <a:bodyPr/>
          <a:lstStyle/>
          <a:p>
            <a:r>
              <a:rPr lang="cs-CZ" dirty="0"/>
              <a:t>Rozpočet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hl</a:t>
            </a:r>
            <a:r>
              <a:rPr lang="cs-CZ" dirty="0"/>
              <a:t>. m. Prahy </a:t>
            </a:r>
            <a:r>
              <a:rPr lang="cs-CZ" dirty="0" smtClean="0"/>
              <a:t>2017</a:t>
            </a:r>
            <a:endParaRPr lang="cs-CZ" dirty="0"/>
          </a:p>
        </p:txBody>
      </p:sp>
      <p:sp>
        <p:nvSpPr>
          <p:cNvPr id="7" name="Nadpis 1"/>
          <p:cNvSpPr txBox="1">
            <a:spLocks/>
          </p:cNvSpPr>
          <p:nvPr/>
        </p:nvSpPr>
        <p:spPr>
          <a:xfrm>
            <a:off x="1074825" y="2580892"/>
            <a:ext cx="7354800" cy="1778001"/>
          </a:xfrm>
          <a:prstGeom prst="rect">
            <a:avLst/>
          </a:prstGeom>
        </p:spPr>
        <p:txBody>
          <a:bodyPr lIns="0" tIns="0" rIns="0" bIns="0"/>
          <a:lstStyle>
            <a:lvl1pPr algn="l" defTabSz="457200" rtl="0" eaLnBrk="1" latinLnBrk="0" hangingPunct="1">
              <a:lnSpc>
                <a:spcPts val="6800"/>
              </a:lnSpc>
              <a:spcBef>
                <a:spcPct val="0"/>
              </a:spcBef>
              <a:buNone/>
              <a:defRPr sz="6800" b="0" i="0" kern="1200" baseline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</a:lstStyle>
          <a:p>
            <a:pPr algn="ctr"/>
            <a:r>
              <a:rPr lang="cs-CZ" sz="3200" dirty="0" smtClean="0"/>
              <a:t>Děkuji Vám za pozornost a přeji hezký den.</a:t>
            </a:r>
          </a:p>
          <a:p>
            <a:pPr algn="r">
              <a:lnSpc>
                <a:spcPct val="100000"/>
              </a:lnSpc>
            </a:pPr>
            <a:r>
              <a:rPr lang="cs-CZ" sz="2400" dirty="0" smtClean="0"/>
              <a:t>prof. Ing. Eva </a:t>
            </a:r>
            <a:r>
              <a:rPr lang="cs-CZ" sz="2400" dirty="0" err="1" smtClean="0"/>
              <a:t>Kislingerová</a:t>
            </a:r>
            <a:r>
              <a:rPr lang="cs-CZ" sz="2400" dirty="0" smtClean="0"/>
              <a:t>, CSc.</a:t>
            </a:r>
            <a:br>
              <a:rPr lang="cs-CZ" sz="2400" dirty="0" smtClean="0"/>
            </a:br>
            <a:r>
              <a:rPr lang="cs-CZ" sz="2000" i="1" dirty="0" smtClean="0"/>
              <a:t>náměstkyně primátorky hl. m. Prahy</a:t>
            </a:r>
          </a:p>
        </p:txBody>
      </p:sp>
      <p:sp>
        <p:nvSpPr>
          <p:cNvPr id="4" name="Rectangle 3"/>
          <p:cNvSpPr/>
          <p:nvPr/>
        </p:nvSpPr>
        <p:spPr>
          <a:xfrm>
            <a:off x="874800" y="2280118"/>
            <a:ext cx="3636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(Tisková konference dne </a:t>
            </a:r>
            <a:r>
              <a:rPr lang="cs-C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cs-C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11. 2016)</a:t>
            </a:r>
            <a:endParaRPr lang="en-GB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51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MHP modra">
  <a:themeElements>
    <a:clrScheme name="praha_modra_sv">
      <a:dk1>
        <a:srgbClr val="3C3C3C"/>
      </a:dk1>
      <a:lt1>
        <a:sysClr val="window" lastClr="FFFFFF"/>
      </a:lt1>
      <a:dk2>
        <a:srgbClr val="8C8C8C"/>
      </a:dk2>
      <a:lt2>
        <a:srgbClr val="CDCDCD"/>
      </a:lt2>
      <a:accent1>
        <a:srgbClr val="007EA2"/>
      </a:accent1>
      <a:accent2>
        <a:srgbClr val="E94F3D"/>
      </a:accent2>
      <a:accent3>
        <a:srgbClr val="FFCB00"/>
      </a:accent3>
      <a:accent4>
        <a:srgbClr val="4995D1"/>
      </a:accent4>
      <a:accent5>
        <a:srgbClr val="3C3C3C"/>
      </a:accent5>
      <a:accent6>
        <a:srgbClr val="8C8C8C"/>
      </a:accent6>
      <a:hlink>
        <a:srgbClr val="4995D1"/>
      </a:hlink>
      <a:folHlink>
        <a:srgbClr val="E94F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444500" indent="-444500">
          <a:lnSpc>
            <a:spcPts val="2400"/>
          </a:lnSpc>
          <a:buSzPct val="75000"/>
          <a:buFontTx/>
          <a:buBlip>
            <a:blip xmlns:r="http://schemas.openxmlformats.org/officeDocument/2006/relationships" r:embed="rId1"/>
          </a:buBlip>
          <a:defRPr sz="2100" dirty="0" smtClean="0"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11720</TotalTime>
  <Words>755</Words>
  <Application>Microsoft Office PowerPoint</Application>
  <PresentationFormat>Předvádění na obrazovce (4:3)</PresentationFormat>
  <Paragraphs>213</Paragraphs>
  <Slides>7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MHP modra</vt:lpstr>
      <vt:lpstr>Rozpočet hl. m. Prahy 2017 (Tisková konference dne 8. 11. 2016)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Rozpočet  hl. m. Prahy 2017</vt:lpstr>
    </vt:vector>
  </TitlesOfParts>
  <Company>grafite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Baborák</dc:creator>
  <cp:lastModifiedBy>Plaček Jan (MHMP, SE1)</cp:lastModifiedBy>
  <cp:revision>147</cp:revision>
  <cp:lastPrinted>2016-11-08T08:22:50Z</cp:lastPrinted>
  <dcterms:created xsi:type="dcterms:W3CDTF">2013-03-29T16:45:04Z</dcterms:created>
  <dcterms:modified xsi:type="dcterms:W3CDTF">2016-11-08T08:30:28Z</dcterms:modified>
</cp:coreProperties>
</file>