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</p:sldMasterIdLst>
  <p:notesMasterIdLst>
    <p:notesMasterId r:id="rId13"/>
  </p:notesMasterIdLst>
  <p:handoutMasterIdLst>
    <p:handoutMasterId r:id="rId14"/>
  </p:handoutMasterIdLst>
  <p:sldIdLst>
    <p:sldId id="301" r:id="rId5"/>
    <p:sldId id="331" r:id="rId6"/>
    <p:sldId id="345" r:id="rId7"/>
    <p:sldId id="343" r:id="rId8"/>
    <p:sldId id="347" r:id="rId9"/>
    <p:sldId id="344" r:id="rId10"/>
    <p:sldId id="346" r:id="rId11"/>
    <p:sldId id="325" r:id="rId12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4183"/>
    <a:srgbClr val="12BFC8"/>
    <a:srgbClr val="FFCCCC"/>
    <a:srgbClr val="FF9900"/>
    <a:srgbClr val="479247"/>
    <a:srgbClr val="726E68"/>
    <a:srgbClr val="5C5C5C"/>
    <a:srgbClr val="004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37" autoAdjust="0"/>
    <p:restoredTop sz="94580" autoAdjust="0"/>
  </p:normalViewPr>
  <p:slideViewPr>
    <p:cSldViewPr>
      <p:cViewPr varScale="1">
        <p:scale>
          <a:sx n="71" d="100"/>
          <a:sy n="71" d="100"/>
        </p:scale>
        <p:origin x="-123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4584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endParaRPr lang="fr-FR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endParaRPr lang="fr-FR"/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endParaRPr lang="fr-FR"/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fld id="{78D5CBA4-4590-4D9C-9DF7-FCF92C7C82FC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84791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endParaRPr lang="fr-F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endParaRPr lang="fr-FR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endParaRPr lang="fr-FR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fld id="{FE49B08B-92B1-487F-BCB5-0572B52E6B1B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30550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4230C7-D328-402E-A36E-009DB4633B8E}" type="slidenum">
              <a:rPr lang="fr-FR"/>
              <a:pPr/>
              <a:t>1</a:t>
            </a:fld>
            <a:endParaRPr lang="fr-FR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8D8DAA-88F9-4B86-B5F5-101678887998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A0E84E4-4525-4F98-ACEE-3B11A6870288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5967413" y="1301750"/>
            <a:ext cx="1847850" cy="4529138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23863" y="1301750"/>
            <a:ext cx="5391150" cy="4529138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CD12D1-5C4A-48A2-8621-4C63944FB983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1EF27D2-419C-4ADE-AED4-984914304048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66B6187-A844-413E-A265-DD9847B6DDBF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908175" y="2492375"/>
            <a:ext cx="2660650" cy="3338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21225" y="2492375"/>
            <a:ext cx="2660650" cy="3338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75020F6-7A4C-4B28-AC5A-97519008FBA2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5BC98F6-4BAA-425F-B355-3547872E8354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EC5E818-2D21-494C-BC65-7258B72364DD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359DDB7-1608-43B9-B71C-64FA8E578C80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005A6F1-D90A-438F-AD0C-6F1358788F20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19C04FC-BA64-42CA-A58F-6F56666C1DF6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620688"/>
            <a:ext cx="7391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dirty="0" smtClean="0"/>
              <a:t>Klepnutím vložíte nadpis</a:t>
            </a:r>
            <a:endParaRPr lang="fr-FR" dirty="0" smtClean="0"/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43888" y="5589588"/>
            <a:ext cx="8604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4700">
                <a:solidFill>
                  <a:schemeClr val="bg2"/>
                </a:solidFill>
                <a:latin typeface="+mj-lt"/>
              </a:defRPr>
            </a:lvl1pPr>
          </a:lstStyle>
          <a:p>
            <a:fld id="{45231288-7856-46E2-8C66-E76A5AEFFDAA}" type="slidenum">
              <a:rPr lang="fr-FR"/>
              <a:pPr/>
              <a:t>‹#›</a:t>
            </a:fld>
            <a:endParaRPr lang="fr-FR"/>
          </a:p>
        </p:txBody>
      </p:sp>
      <p:sp>
        <p:nvSpPr>
          <p:cNvPr id="17920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552" y="1412776"/>
            <a:ext cx="7848872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Odsazení A</a:t>
            </a:r>
            <a:endParaRPr lang="fr-FR" smtClean="0"/>
          </a:p>
          <a:p>
            <a:pPr lvl="1"/>
            <a:r>
              <a:rPr lang="cs-CZ" smtClean="0"/>
              <a:t>Odsazení B</a:t>
            </a:r>
            <a:endParaRPr lang="fr-FR" smtClean="0"/>
          </a:p>
          <a:p>
            <a:pPr lvl="2"/>
            <a:r>
              <a:rPr lang="cs-CZ" smtClean="0"/>
              <a:t>Odsazení C</a:t>
            </a:r>
            <a:endParaRPr lang="fr-FR" smtClean="0"/>
          </a:p>
          <a:p>
            <a:pPr lvl="3"/>
            <a:r>
              <a:rPr lang="cs-CZ" smtClean="0"/>
              <a:t>Odsazení D </a:t>
            </a:r>
            <a:endParaRPr lang="fr-FR" smtClean="0"/>
          </a:p>
          <a:p>
            <a:pPr lvl="4"/>
            <a:r>
              <a:rPr lang="cs-CZ" smtClean="0"/>
              <a:t>Odsazení E</a:t>
            </a:r>
            <a:endParaRPr lang="fr-FR" smtClean="0"/>
          </a:p>
        </p:txBody>
      </p:sp>
      <p:sp>
        <p:nvSpPr>
          <p:cNvPr id="179205" name="Line 5"/>
          <p:cNvSpPr>
            <a:spLocks noChangeShapeType="1"/>
          </p:cNvSpPr>
          <p:nvPr/>
        </p:nvSpPr>
        <p:spPr bwMode="auto">
          <a:xfrm>
            <a:off x="467544" y="1124744"/>
            <a:ext cx="7920038" cy="0"/>
          </a:xfrm>
          <a:prstGeom prst="line">
            <a:avLst/>
          </a:prstGeom>
          <a:noFill/>
          <a:ln w="28575">
            <a:solidFill>
              <a:srgbClr val="124183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pic>
        <p:nvPicPr>
          <p:cNvPr id="179206" name="Picture 6" descr="prezentace - texst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3841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00448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004489"/>
          </a:solidFill>
          <a:latin typeface="Vinci Sans Medium" pitchFamily="50" charset="-18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004489"/>
          </a:solidFill>
          <a:latin typeface="Vinci Sans Medium" pitchFamily="50" charset="-18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004489"/>
          </a:solidFill>
          <a:latin typeface="Vinci Sans Medium" pitchFamily="50" charset="-18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004489"/>
          </a:solidFill>
          <a:latin typeface="Vinci Sans Medium" pitchFamily="50" charset="-18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004489"/>
          </a:solidFill>
          <a:latin typeface="Vinci Sans Medium" pitchFamily="50" charset="-18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004489"/>
          </a:solidFill>
          <a:latin typeface="Vinci Sans Medium" pitchFamily="50" charset="-18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004489"/>
          </a:solidFill>
          <a:latin typeface="Vinci Sans Medium" pitchFamily="50" charset="-18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004489"/>
          </a:solidFill>
          <a:latin typeface="Vinci Sans Medium" pitchFamily="50" charset="-1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130000"/>
        <a:buBlip>
          <a:blip r:embed="rId14"/>
        </a:buBlip>
        <a:defRPr sz="17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Blip>
          <a:blip r:embed="rId15"/>
        </a:buBlip>
        <a:defRPr sz="1700">
          <a:solidFill>
            <a:srgbClr val="5C5C5C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Blip>
          <a:blip r:embed="rId16"/>
        </a:buBlip>
        <a:defRPr sz="1700">
          <a:solidFill>
            <a:srgbClr val="5C5C5C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4" name="Picture 32" descr="prezentace - norm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6725"/>
            <a:ext cx="9179633" cy="688472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sp>
        <p:nvSpPr>
          <p:cNvPr id="5" name="TextovéPole 4"/>
          <p:cNvSpPr txBox="1"/>
          <p:nvPr/>
        </p:nvSpPr>
        <p:spPr>
          <a:xfrm>
            <a:off x="0" y="1772816"/>
            <a:ext cx="91294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 smtClean="0">
                <a:solidFill>
                  <a:schemeClr val="bg1"/>
                </a:solidFill>
              </a:rPr>
              <a:t>stavba </a:t>
            </a:r>
            <a:r>
              <a:rPr lang="cs-CZ" sz="3200" dirty="0" smtClean="0">
                <a:solidFill>
                  <a:schemeClr val="bg1"/>
                </a:solidFill>
              </a:rPr>
              <a:t>č.0065 Strahovský tunel 2.stavba </a:t>
            </a:r>
            <a:endParaRPr lang="cs-CZ" sz="3200" dirty="0" smtClean="0">
              <a:solidFill>
                <a:schemeClr val="bg1"/>
              </a:solidFill>
            </a:endParaRPr>
          </a:p>
          <a:p>
            <a:pPr algn="ctr"/>
            <a:r>
              <a:rPr lang="cs-CZ" sz="3200" dirty="0" smtClean="0">
                <a:solidFill>
                  <a:schemeClr val="bg1"/>
                </a:solidFill>
              </a:rPr>
              <a:t>(</a:t>
            </a:r>
            <a:r>
              <a:rPr lang="cs-CZ" sz="3200" dirty="0" smtClean="0">
                <a:solidFill>
                  <a:schemeClr val="bg1"/>
                </a:solidFill>
              </a:rPr>
              <a:t>část 2.B Hloubený tunel MO</a:t>
            </a:r>
            <a:r>
              <a:rPr lang="cs-CZ" sz="3200" dirty="0" smtClean="0">
                <a:solidFill>
                  <a:schemeClr val="bg1"/>
                </a:solidFill>
              </a:rPr>
              <a:t>)</a:t>
            </a:r>
            <a:endParaRPr lang="cs-CZ" sz="3200" b="1" dirty="0" smtClean="0">
              <a:solidFill>
                <a:schemeClr val="bg1"/>
              </a:solidFill>
            </a:endParaRPr>
          </a:p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-</a:t>
            </a:r>
          </a:p>
          <a:p>
            <a:pPr algn="ctr"/>
            <a:r>
              <a:rPr lang="cs-CZ" sz="3200" dirty="0">
                <a:solidFill>
                  <a:schemeClr val="bg1"/>
                </a:solidFill>
              </a:rPr>
              <a:t>zajímavosti stavby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6673552" y="6165304"/>
            <a:ext cx="2455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Ing. Petr Tesař</a:t>
            </a:r>
          </a:p>
          <a:p>
            <a:r>
              <a:rPr lang="cs-CZ" sz="1400" dirty="0" smtClean="0">
                <a:solidFill>
                  <a:schemeClr val="bg1"/>
                </a:solidFill>
              </a:rPr>
              <a:t>ředitel závodu Praha západ</a:t>
            </a:r>
            <a:endParaRPr lang="cs-CZ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60648"/>
            <a:ext cx="8748464" cy="1152128"/>
          </a:xfrm>
        </p:spPr>
        <p:txBody>
          <a:bodyPr/>
          <a:lstStyle/>
          <a:p>
            <a:pPr algn="r"/>
            <a:r>
              <a:rPr lang="cs-CZ" sz="2000" dirty="0"/>
              <a:t>stavba č.0065 Strahovský tunel 2.stavba (část 2.B Hloubený tunel MO)</a:t>
            </a:r>
          </a:p>
        </p:txBody>
      </p:sp>
      <p:pic>
        <p:nvPicPr>
          <p:cNvPr id="4" name="Picture 7" descr="J:\prezentace\26_blan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88132"/>
            <a:ext cx="3779912" cy="5669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368176"/>
            <a:ext cx="4248472" cy="4653111"/>
          </a:xfrm>
        </p:spPr>
        <p:txBody>
          <a:bodyPr/>
          <a:lstStyle/>
          <a:p>
            <a:r>
              <a:rPr lang="cs-CZ" sz="1600" b="1" dirty="0"/>
              <a:t>Celá </a:t>
            </a:r>
            <a:r>
              <a:rPr lang="cs-CZ" sz="1600" b="1" dirty="0" smtClean="0"/>
              <a:t>stavba MO </a:t>
            </a:r>
            <a:r>
              <a:rPr lang="cs-CZ" sz="1600" b="1" dirty="0"/>
              <a:t>je vedena v hloubeném tunelu </a:t>
            </a:r>
            <a:endParaRPr lang="cs-CZ" sz="1600" b="1" dirty="0" smtClean="0"/>
          </a:p>
          <a:p>
            <a:r>
              <a:rPr lang="cs-CZ" sz="1600" b="1" dirty="0" smtClean="0"/>
              <a:t>Stavba </a:t>
            </a:r>
            <a:r>
              <a:rPr lang="cs-CZ" sz="1600" b="1" dirty="0"/>
              <a:t>začíná za MÚK </a:t>
            </a:r>
            <a:r>
              <a:rPr lang="cs-CZ" sz="1600" b="1" dirty="0" err="1" smtClean="0"/>
              <a:t>Malovanka</a:t>
            </a:r>
            <a:r>
              <a:rPr lang="cs-CZ" sz="1600" b="1" dirty="0" smtClean="0"/>
              <a:t> vede </a:t>
            </a:r>
            <a:r>
              <a:rPr lang="cs-CZ" sz="1600" b="1" dirty="0">
                <a:solidFill>
                  <a:schemeClr val="tx1"/>
                </a:solidFill>
              </a:rPr>
              <a:t>k MÚK </a:t>
            </a:r>
            <a:r>
              <a:rPr lang="cs-CZ" sz="1600" b="1" dirty="0" smtClean="0">
                <a:solidFill>
                  <a:schemeClr val="tx1"/>
                </a:solidFill>
              </a:rPr>
              <a:t>Myslbekova, kde </a:t>
            </a:r>
            <a:r>
              <a:rPr lang="cs-CZ" sz="1600" b="1" dirty="0">
                <a:solidFill>
                  <a:schemeClr val="tx1"/>
                </a:solidFill>
              </a:rPr>
              <a:t>se </a:t>
            </a:r>
            <a:r>
              <a:rPr lang="cs-CZ" sz="1600" b="1" dirty="0" smtClean="0">
                <a:solidFill>
                  <a:schemeClr val="tx1"/>
                </a:solidFill>
              </a:rPr>
              <a:t>napojuje na stavbu 9515 </a:t>
            </a:r>
            <a:r>
              <a:rPr lang="cs-CZ" sz="1600" b="1" dirty="0">
                <a:solidFill>
                  <a:schemeClr val="tx1"/>
                </a:solidFill>
              </a:rPr>
              <a:t>Myslbekova - Prašný </a:t>
            </a:r>
            <a:r>
              <a:rPr lang="cs-CZ" sz="1600" b="1" dirty="0" smtClean="0">
                <a:solidFill>
                  <a:schemeClr val="tx1"/>
                </a:solidFill>
              </a:rPr>
              <a:t>most</a:t>
            </a:r>
          </a:p>
          <a:p>
            <a:r>
              <a:rPr lang="cs-CZ" sz="1600" b="1" dirty="0" smtClean="0">
                <a:solidFill>
                  <a:schemeClr val="tx1"/>
                </a:solidFill>
              </a:rPr>
              <a:t>Hlavní části stavby:</a:t>
            </a:r>
          </a:p>
          <a:p>
            <a:pPr lvl="1"/>
            <a:r>
              <a:rPr lang="cs-CZ" sz="1600" b="1" dirty="0" smtClean="0">
                <a:solidFill>
                  <a:schemeClr val="tx1"/>
                </a:solidFill>
              </a:rPr>
              <a:t>Hloubený tunel MO</a:t>
            </a:r>
          </a:p>
          <a:p>
            <a:pPr lvl="1"/>
            <a:r>
              <a:rPr lang="cs-CZ" sz="1600" b="1" dirty="0" smtClean="0">
                <a:solidFill>
                  <a:schemeClr val="tx1"/>
                </a:solidFill>
              </a:rPr>
              <a:t>Rozsáhlé přeložky kanalizací, inženýrských sítí a vodních toků</a:t>
            </a:r>
          </a:p>
          <a:p>
            <a:pPr lvl="1"/>
            <a:r>
              <a:rPr lang="cs-CZ" sz="1600" b="1" dirty="0" smtClean="0">
                <a:solidFill>
                  <a:schemeClr val="tx1"/>
                </a:solidFill>
              </a:rPr>
              <a:t>Revitalizace ploch – nový park Maxe van der </a:t>
            </a:r>
            <a:r>
              <a:rPr lang="cs-CZ" sz="1600" b="1" dirty="0" err="1" smtClean="0">
                <a:solidFill>
                  <a:schemeClr val="tx1"/>
                </a:solidFill>
              </a:rPr>
              <a:t>Stoela</a:t>
            </a:r>
            <a:endParaRPr lang="cs-CZ" sz="1600" b="1" dirty="0" smtClean="0">
              <a:solidFill>
                <a:schemeClr val="tx1"/>
              </a:solidFill>
            </a:endParaRPr>
          </a:p>
          <a:p>
            <a:pPr lvl="1"/>
            <a:r>
              <a:rPr lang="cs-CZ" sz="1600" b="1" dirty="0" smtClean="0">
                <a:solidFill>
                  <a:schemeClr val="tx1"/>
                </a:solidFill>
              </a:rPr>
              <a:t>Nové komunikace a tramvajové trati</a:t>
            </a:r>
          </a:p>
          <a:p>
            <a:pPr marL="457200" lvl="1" indent="0">
              <a:buNone/>
            </a:pPr>
            <a:r>
              <a:rPr lang="cs-CZ" sz="1600" b="1" dirty="0" smtClean="0">
                <a:solidFill>
                  <a:schemeClr val="tx1"/>
                </a:solidFill>
              </a:rPr>
              <a:t>	(ulice Patočkova a Myslbekova)</a:t>
            </a:r>
            <a:endParaRPr lang="cs-CZ" sz="1600" b="1" dirty="0" smtClean="0">
              <a:solidFill>
                <a:schemeClr val="tx1"/>
              </a:solidFill>
            </a:endParaRPr>
          </a:p>
          <a:p>
            <a:r>
              <a:rPr lang="cs-CZ" sz="1600" b="1" dirty="0" smtClean="0">
                <a:solidFill>
                  <a:schemeClr val="tx1"/>
                </a:solidFill>
              </a:rPr>
              <a:t>Výstavba: 2009 – 2015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678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143000"/>
          </a:xfrm>
        </p:spPr>
        <p:txBody>
          <a:bodyPr/>
          <a:lstStyle/>
          <a:p>
            <a:pPr algn="ctr"/>
            <a:r>
              <a:rPr lang="cs-CZ" sz="2000" dirty="0" smtClean="0"/>
              <a:t>Archeologický průzkum – </a:t>
            </a:r>
            <a:r>
              <a:rPr lang="cs-CZ" sz="2000" dirty="0" smtClean="0"/>
              <a:t>naleziště v ulici Patočkova</a:t>
            </a:r>
            <a:endParaRPr lang="cs-CZ" sz="20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827584" y="1700808"/>
            <a:ext cx="4040188" cy="639762"/>
          </a:xfrm>
        </p:spPr>
        <p:txBody>
          <a:bodyPr/>
          <a:lstStyle/>
          <a:p>
            <a:pPr algn="ctr"/>
            <a:r>
              <a:rPr lang="cs-CZ" sz="1600" dirty="0" smtClean="0"/>
              <a:t>Hroby jsou datovány do </a:t>
            </a:r>
            <a:r>
              <a:rPr lang="cs-CZ" sz="1600" dirty="0"/>
              <a:t>období kolem </a:t>
            </a:r>
            <a:r>
              <a:rPr lang="cs-CZ" sz="1600" dirty="0" smtClean="0"/>
              <a:t>poloviny </a:t>
            </a:r>
            <a:r>
              <a:rPr lang="cs-CZ" sz="1600" dirty="0"/>
              <a:t>18. </a:t>
            </a:r>
            <a:r>
              <a:rPr lang="cs-CZ" sz="1600" dirty="0" smtClean="0"/>
              <a:t>stol., což odpovídá období válek </a:t>
            </a:r>
            <a:r>
              <a:rPr lang="cs-CZ" sz="1600" dirty="0"/>
              <a:t>o habsburské dědictví (prusko-francouzské války, obléhání </a:t>
            </a:r>
            <a:r>
              <a:rPr lang="cs-CZ" sz="1600" dirty="0" smtClean="0"/>
              <a:t>Prahy)</a:t>
            </a:r>
            <a:endParaRPr lang="cs-CZ" sz="1600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492896"/>
            <a:ext cx="5220580" cy="3624402"/>
          </a:xfrm>
        </p:spPr>
      </p:pic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>
          <a:xfrm>
            <a:off x="5135253" y="5949280"/>
            <a:ext cx="4041775" cy="639762"/>
          </a:xfrm>
        </p:spPr>
        <p:txBody>
          <a:bodyPr/>
          <a:lstStyle/>
          <a:p>
            <a:pPr algn="ctr"/>
            <a:r>
              <a:rPr lang="cs-CZ" sz="1600" dirty="0" smtClean="0"/>
              <a:t>Odkryto bylo 59 hrobů a to vč. 7 dětských. Ostatky byly uloženy v úzkých dřevěných rakvích</a:t>
            </a:r>
            <a:endParaRPr lang="cs-CZ" sz="1600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196752"/>
            <a:ext cx="3240360" cy="4320481"/>
          </a:xfrm>
        </p:spPr>
      </p:pic>
    </p:spTree>
    <p:extLst>
      <p:ext uri="{BB962C8B-B14F-4D97-AF65-F5344CB8AC3E}">
        <p14:creationId xmlns:p14="http://schemas.microsoft.com/office/powerpoint/2010/main" val="407318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496" y="188640"/>
            <a:ext cx="9001000" cy="1066130"/>
          </a:xfrm>
        </p:spPr>
        <p:txBody>
          <a:bodyPr/>
          <a:lstStyle/>
          <a:p>
            <a:pPr algn="ctr"/>
            <a:r>
              <a:rPr lang="cs-CZ" sz="2000" dirty="0" smtClean="0"/>
              <a:t>Výstavba tunelu v bezprostřední blízkosti nadzemní zástavby</a:t>
            </a:r>
            <a:endParaRPr lang="cs-CZ" sz="2000" dirty="0"/>
          </a:p>
        </p:txBody>
      </p:sp>
      <p:pic>
        <p:nvPicPr>
          <p:cNvPr id="15" name="Zástupný symbol pro obsah 1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40768"/>
            <a:ext cx="4446822" cy="2471489"/>
          </a:xfrm>
        </p:spPr>
      </p:pic>
      <p:sp>
        <p:nvSpPr>
          <p:cNvPr id="13" name="Zástupný symbol pro text 1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2" name="Zástupný symbol pro obsah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4865" y="1340768"/>
            <a:ext cx="4704523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Zástupný symbol pro obsah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9672" y="3789015"/>
            <a:ext cx="4115949" cy="3086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9055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/>
          <a:lstStyle/>
          <a:p>
            <a:pPr algn="ctr"/>
            <a:r>
              <a:rPr lang="cs-CZ" sz="2400" dirty="0" smtClean="0"/>
              <a:t>Zemní práce – zajištění stavební jámy, </a:t>
            </a:r>
            <a:r>
              <a:rPr lang="cs-CZ" sz="2400" dirty="0" smtClean="0"/>
              <a:t>výstavba MO</a:t>
            </a:r>
            <a:endParaRPr lang="cs-CZ" sz="2400" dirty="0"/>
          </a:p>
        </p:txBody>
      </p:sp>
      <p:pic>
        <p:nvPicPr>
          <p:cNvPr id="8" name="Picture 3" descr="S:\OZ3_TECH\OZ3_NABIDKY\VŠEOBECNÉ PODKLADY PRO NABÍDKY\FOTO\SAT 2B - 2010-2013\3.fáze\Image000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04764"/>
            <a:ext cx="4130529" cy="3097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S:\OZ3_TECH\OZ3_NABIDKY\VŠEOBECNÉ PODKLADY PRO NABÍDKY\FOTO\SAT 2B - 2010-2013\3.fáze\Image0000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4087106"/>
            <a:ext cx="4130530" cy="2675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S:\OZ3_TECH\OZ3_NABIDKY\VŠEOBECNÉ PODKLADY PRO NABÍDKY\FOTO\SAT 2B - 2010-2013\3.fáze\Image000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28836"/>
            <a:ext cx="4062504" cy="5416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1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000" dirty="0" smtClean="0"/>
              <a:t>Vozovky u Tunelech</a:t>
            </a:r>
            <a:endParaRPr lang="cs-CZ" sz="200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107504" y="4077072"/>
            <a:ext cx="4464496" cy="237626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/>
              <a:t>Asfaltový koberec mastixový </a:t>
            </a:r>
            <a:r>
              <a:rPr lang="cs-CZ" sz="1400" dirty="0" err="1" smtClean="0"/>
              <a:t>modif</a:t>
            </a:r>
            <a:r>
              <a:rPr lang="cs-CZ" sz="1400" dirty="0" smtClean="0"/>
              <a:t>.      </a:t>
            </a:r>
            <a:r>
              <a:rPr lang="cs-CZ" sz="1400" b="0" dirty="0" smtClean="0"/>
              <a:t>35 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/>
              <a:t>Spojovací postřik emulzní </a:t>
            </a:r>
            <a:r>
              <a:rPr lang="cs-CZ" sz="1400" dirty="0" err="1" smtClean="0"/>
              <a:t>modif.asf</a:t>
            </a:r>
            <a:r>
              <a:rPr lang="cs-CZ" sz="14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/>
              <a:t>Asfaltový beton velmi hrubý                   </a:t>
            </a:r>
            <a:r>
              <a:rPr lang="cs-CZ" sz="1400" b="0" dirty="0" smtClean="0"/>
              <a:t>85 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Spojovací postřik </a:t>
            </a:r>
            <a:r>
              <a:rPr lang="cs-CZ" sz="1400" dirty="0" smtClean="0"/>
              <a:t>emulzní </a:t>
            </a:r>
            <a:r>
              <a:rPr lang="cs-CZ" sz="1400" dirty="0" err="1"/>
              <a:t>modif.asf</a:t>
            </a:r>
            <a:r>
              <a:rPr lang="cs-CZ" sz="1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/>
              <a:t>Asfaltový beton pro velmi tenké vrstvy </a:t>
            </a:r>
            <a:r>
              <a:rPr lang="cs-CZ" sz="1400" b="0" dirty="0" smtClean="0"/>
              <a:t>20 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 smtClean="0"/>
              <a:t>Protitrhlinová</a:t>
            </a:r>
            <a:r>
              <a:rPr lang="cs-CZ" sz="1400" dirty="0" smtClean="0"/>
              <a:t> SAMI vrstva                      </a:t>
            </a:r>
            <a:r>
              <a:rPr lang="cs-CZ" sz="1400" b="0" dirty="0" smtClean="0"/>
              <a:t>10 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/>
              <a:t>(mikrokoberec GRIPFIBRE </a:t>
            </a:r>
            <a:r>
              <a:rPr lang="cs-CZ" sz="1400" b="0" dirty="0" smtClean="0"/>
              <a:t>7 mm </a:t>
            </a:r>
            <a:r>
              <a:rPr lang="cs-CZ" sz="1400" dirty="0" smtClean="0"/>
              <a:t>+ </a:t>
            </a:r>
            <a:r>
              <a:rPr lang="cs-CZ" sz="1400" dirty="0" smtClean="0"/>
              <a:t>pružná membrána </a:t>
            </a:r>
            <a:r>
              <a:rPr lang="cs-CZ" sz="1400" dirty="0" err="1" smtClean="0"/>
              <a:t>Elastoplast</a:t>
            </a:r>
            <a:r>
              <a:rPr lang="cs-CZ" sz="1400" dirty="0" smtClean="0"/>
              <a:t> </a:t>
            </a:r>
            <a:r>
              <a:rPr lang="cs-CZ" sz="1400" b="0" dirty="0" smtClean="0"/>
              <a:t>3 mm</a:t>
            </a:r>
            <a:r>
              <a:rPr lang="cs-CZ" sz="1400" dirty="0" smtClean="0"/>
              <a:t>)</a:t>
            </a:r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263601"/>
            <a:ext cx="4328220" cy="2885479"/>
          </a:xfrm>
        </p:spPr>
      </p:pic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>
          <a:xfrm>
            <a:off x="4644008" y="1484784"/>
            <a:ext cx="4041775" cy="1152128"/>
          </a:xfrm>
        </p:spPr>
        <p:txBody>
          <a:bodyPr/>
          <a:lstStyle/>
          <a:p>
            <a:pPr algn="ctr"/>
            <a:r>
              <a:rPr lang="cs-CZ" sz="1600" dirty="0" smtClean="0"/>
              <a:t>Konstrukční skladba vozovek v tunelu:</a:t>
            </a:r>
          </a:p>
          <a:p>
            <a:pPr algn="ctr"/>
            <a:r>
              <a:rPr lang="cs-CZ" sz="1600" b="0" dirty="0" smtClean="0"/>
              <a:t>Celková plocha </a:t>
            </a:r>
            <a:r>
              <a:rPr lang="cs-CZ" sz="1600" b="0" dirty="0" smtClean="0"/>
              <a:t>vozovek:</a:t>
            </a:r>
            <a:endParaRPr lang="cs-CZ" sz="1600" b="0" dirty="0" smtClean="0"/>
          </a:p>
          <a:p>
            <a:pPr algn="ctr"/>
            <a:r>
              <a:rPr lang="cs-CZ" sz="1600" b="0" dirty="0" smtClean="0"/>
              <a:t>cca 120 000 </a:t>
            </a:r>
            <a:r>
              <a:rPr lang="cs-CZ" sz="1600" b="0" dirty="0" smtClean="0"/>
              <a:t>m</a:t>
            </a:r>
            <a:r>
              <a:rPr lang="cs-CZ" sz="1600" b="0" baseline="30000" dirty="0" smtClean="0"/>
              <a:t>2</a:t>
            </a:r>
          </a:p>
          <a:p>
            <a:pPr algn="ctr"/>
            <a:r>
              <a:rPr lang="cs-CZ" sz="1600" b="0" dirty="0" smtClean="0"/>
              <a:t>Tloušťka konstrukce 150 mm</a:t>
            </a:r>
            <a:endParaRPr lang="cs-CZ" sz="1600" b="0" baseline="30000" dirty="0"/>
          </a:p>
        </p:txBody>
      </p:sp>
      <p:pic>
        <p:nvPicPr>
          <p:cNvPr id="10" name="Zástupný symbol pro obsah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0"/>
            <a:ext cx="4464496" cy="2976330"/>
          </a:xfrm>
        </p:spPr>
      </p:pic>
    </p:spTree>
    <p:extLst>
      <p:ext uri="{BB962C8B-B14F-4D97-AF65-F5344CB8AC3E}">
        <p14:creationId xmlns:p14="http://schemas.microsoft.com/office/powerpoint/2010/main" val="8994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000" dirty="0" smtClean="0"/>
              <a:t>Park </a:t>
            </a:r>
            <a:r>
              <a:rPr lang="cs-CZ" sz="2000" dirty="0" smtClean="0"/>
              <a:t>Maxe </a:t>
            </a:r>
            <a:r>
              <a:rPr lang="cs-CZ" sz="2000" dirty="0" smtClean="0"/>
              <a:t>van der </a:t>
            </a:r>
            <a:r>
              <a:rPr lang="cs-CZ" sz="2000" dirty="0" err="1" smtClean="0"/>
              <a:t>Stoela</a:t>
            </a:r>
            <a:r>
              <a:rPr lang="cs-CZ" sz="2000" dirty="0" smtClean="0"/>
              <a:t> v ulici Patočkova</a:t>
            </a:r>
            <a:endParaRPr lang="cs-CZ" sz="20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7544" y="1340768"/>
            <a:ext cx="4040188" cy="1728192"/>
          </a:xfrm>
        </p:spPr>
        <p:txBody>
          <a:bodyPr/>
          <a:lstStyle/>
          <a:p>
            <a:r>
              <a:rPr lang="cs-CZ" sz="1600" dirty="0" smtClean="0"/>
              <a:t>Celková plocha úprav parku 2,5 ha</a:t>
            </a:r>
          </a:p>
          <a:p>
            <a:r>
              <a:rPr lang="cs-CZ" sz="1600" dirty="0" smtClean="0"/>
              <a:t>Celkem vysázeno :</a:t>
            </a:r>
            <a:endParaRPr lang="cs-CZ" sz="1600" dirty="0"/>
          </a:p>
          <a:p>
            <a:r>
              <a:rPr lang="cs-CZ" sz="1600" dirty="0" smtClean="0"/>
              <a:t>175 ks stromů</a:t>
            </a:r>
          </a:p>
          <a:p>
            <a:r>
              <a:rPr lang="cs-CZ" sz="1600" dirty="0" smtClean="0"/>
              <a:t>4 500 ks keřů</a:t>
            </a:r>
          </a:p>
          <a:p>
            <a:r>
              <a:rPr lang="cs-CZ" sz="1600" dirty="0" smtClean="0"/>
              <a:t>3 500 ks trvalek</a:t>
            </a:r>
          </a:p>
          <a:p>
            <a:endParaRPr lang="cs-CZ" sz="1600" dirty="0" smtClean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340768"/>
            <a:ext cx="4416491" cy="3312368"/>
          </a:xfrm>
        </p:spPr>
      </p:pic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932040" y="5373216"/>
            <a:ext cx="3960440" cy="639762"/>
          </a:xfrm>
        </p:spPr>
        <p:txBody>
          <a:bodyPr/>
          <a:lstStyle/>
          <a:p>
            <a:r>
              <a:rPr lang="cs-CZ" sz="1600" dirty="0" smtClean="0"/>
              <a:t>Rybník zabírá plochu 1 517 m2</a:t>
            </a:r>
          </a:p>
          <a:p>
            <a:r>
              <a:rPr lang="cs-CZ" sz="1600" dirty="0" smtClean="0"/>
              <a:t>Dětské hřiště 8 </a:t>
            </a:r>
            <a:r>
              <a:rPr lang="cs-CZ" sz="1600" dirty="0" smtClean="0"/>
              <a:t>atrakcí vč</a:t>
            </a:r>
            <a:r>
              <a:rPr lang="cs-CZ" sz="1600" dirty="0" smtClean="0"/>
              <a:t>etně </a:t>
            </a:r>
            <a:r>
              <a:rPr lang="cs-CZ" sz="1600" dirty="0" smtClean="0"/>
              <a:t>velké lanové pyramidy</a:t>
            </a:r>
            <a:endParaRPr lang="cs-CZ" sz="1600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3140968"/>
            <a:ext cx="4151339" cy="3113504"/>
          </a:xfrm>
        </p:spPr>
      </p:pic>
    </p:spTree>
    <p:extLst>
      <p:ext uri="{BB962C8B-B14F-4D97-AF65-F5344CB8AC3E}">
        <p14:creationId xmlns:p14="http://schemas.microsoft.com/office/powerpoint/2010/main" val="312355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32" descr="prezentace - norm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25"/>
            <a:ext cx="9179633" cy="688472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sp>
        <p:nvSpPr>
          <p:cNvPr id="5" name="TextovéPole 4"/>
          <p:cNvSpPr txBox="1"/>
          <p:nvPr/>
        </p:nvSpPr>
        <p:spPr>
          <a:xfrm>
            <a:off x="2861546" y="2317521"/>
            <a:ext cx="34921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 smtClean="0">
                <a:solidFill>
                  <a:schemeClr val="bg1"/>
                </a:solidFill>
                <a:latin typeface="+mj-lt"/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578388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uroviaPrezentace-šablona">
  <a:themeElements>
    <a:clrScheme name="EuroviaPrezentace-šablon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uroviaPrezentace-šablona">
      <a:majorFont>
        <a:latin typeface="Vinci Sans Medium"/>
        <a:ea typeface=""/>
        <a:cs typeface=""/>
      </a:majorFont>
      <a:minorFont>
        <a:latin typeface="Vinci Sans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uroviaPrezentace-šablon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oviaPrezentace-šablon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oviaPrezentace-šablon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oviaPrezentace-šablon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oviaPrezentace-šablon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oviaPrezentace-šablon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oviaPrezentace-šablon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EC77E55B6BCB144B0532D95961B843F" ma:contentTypeVersion="0" ma:contentTypeDescription="Vytvořit nový dokument" ma:contentTypeScope="" ma:versionID="e505a55eaff2e6a552804bbf2dcf8e13">
  <xsd:schema xmlns:xsd="http://www.w3.org/2001/XMLSchema" xmlns:p="http://schemas.microsoft.com/office/2006/metadata/properties" targetNamespace="http://schemas.microsoft.com/office/2006/metadata/properties" ma:root="true" ma:fieldsID="6e09d84638f9847586fe3e45fca2917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 ma:readOnly="true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B666111-496C-4ECA-BF6E-376D5C0FD04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9D116BE-93B0-40B9-89D6-C0A13FC67B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7B02960E-1EB0-4CF2-9BF4-1F5F8B7F4CD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</TotalTime>
  <Words>227</Words>
  <Application>Microsoft Office PowerPoint</Application>
  <PresentationFormat>Předvádění na obrazovce (4:3)</PresentationFormat>
  <Paragraphs>43</Paragraphs>
  <Slides>8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EuroviaPrezentace-šablona</vt:lpstr>
      <vt:lpstr>Prezentace aplikace PowerPoint</vt:lpstr>
      <vt:lpstr>stavba č.0065 Strahovský tunel 2.stavba (část 2.B Hloubený tunel MO)</vt:lpstr>
      <vt:lpstr>Archeologický průzkum – naleziště v ulici Patočkova</vt:lpstr>
      <vt:lpstr>Výstavba tunelu v bezprostřední blízkosti nadzemní zástavby</vt:lpstr>
      <vt:lpstr>Zemní práce – zajištění stavební jámy, výstavba MO</vt:lpstr>
      <vt:lpstr>Vozovky u Tunelech</vt:lpstr>
      <vt:lpstr>Park Maxe van der Stoela v ulici Patočkova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Wlk</dc:creator>
  <cp:lastModifiedBy>Libor G.</cp:lastModifiedBy>
  <cp:revision>571</cp:revision>
  <dcterms:created xsi:type="dcterms:W3CDTF">2007-01-08T11:28:59Z</dcterms:created>
  <dcterms:modified xsi:type="dcterms:W3CDTF">2015-09-15T05:34:59Z</dcterms:modified>
</cp:coreProperties>
</file>