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</p:sldMasterIdLst>
  <p:notesMasterIdLst>
    <p:notesMasterId r:id="rId25"/>
  </p:notesMasterIdLst>
  <p:sldIdLst>
    <p:sldId id="308" r:id="rId2"/>
    <p:sldId id="276" r:id="rId3"/>
    <p:sldId id="257" r:id="rId4"/>
    <p:sldId id="296" r:id="rId5"/>
    <p:sldId id="295" r:id="rId6"/>
    <p:sldId id="298" r:id="rId7"/>
    <p:sldId id="280" r:id="rId8"/>
    <p:sldId id="281" r:id="rId9"/>
    <p:sldId id="291" r:id="rId10"/>
    <p:sldId id="292" r:id="rId11"/>
    <p:sldId id="293" r:id="rId12"/>
    <p:sldId id="294" r:id="rId13"/>
    <p:sldId id="300" r:id="rId14"/>
    <p:sldId id="301" r:id="rId15"/>
    <p:sldId id="302" r:id="rId16"/>
    <p:sldId id="299" r:id="rId17"/>
    <p:sldId id="303" r:id="rId18"/>
    <p:sldId id="304" r:id="rId19"/>
    <p:sldId id="305" r:id="rId20"/>
    <p:sldId id="306" r:id="rId21"/>
    <p:sldId id="286" r:id="rId22"/>
    <p:sldId id="307" r:id="rId23"/>
    <p:sldId id="278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7B8"/>
    <a:srgbClr val="FFFF00"/>
    <a:srgbClr val="7A283C"/>
    <a:srgbClr val="00B331"/>
    <a:srgbClr val="0056BC"/>
    <a:srgbClr val="E90C24"/>
    <a:srgbClr val="FF9700"/>
    <a:srgbClr val="FF0000"/>
    <a:srgbClr val="FFC000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2" autoAdjust="0"/>
    <p:restoredTop sz="94654" autoAdjust="0"/>
  </p:normalViewPr>
  <p:slideViewPr>
    <p:cSldViewPr snapToGrid="0" showGuides="1">
      <p:cViewPr varScale="1">
        <p:scale>
          <a:sx n="128" d="100"/>
          <a:sy n="128" d="100"/>
        </p:scale>
        <p:origin x="109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1" d="100"/>
          <a:sy n="111" d="100"/>
        </p:scale>
        <p:origin x="4888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A72F8E-9C14-4771-8BB4-9FF0607221F8}" type="datetimeFigureOut">
              <a:rPr lang="cs-CZ" smtClean="0"/>
              <a:pPr/>
              <a:t>03.11.2020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1FAD6-C595-49B9-A010-ACF37127121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4023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w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B25A1CF6-DDAE-8F49-8ECA-E9C9E06929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3687" y="293209"/>
            <a:ext cx="6087600" cy="760074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spc="-10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4399" y="1638700"/>
            <a:ext cx="6087600" cy="56789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8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2 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cs-CZ" dirty="0"/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0" hasCustomPrompt="1"/>
          </p:nvPr>
        </p:nvSpPr>
        <p:spPr>
          <a:xfrm>
            <a:off x="374400" y="1895474"/>
            <a:ext cx="3571299" cy="4565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picture</a:t>
            </a:r>
            <a:endParaRPr lang="cs-CZ" dirty="0"/>
          </a:p>
        </p:txBody>
      </p:sp>
      <p:sp>
        <p:nvSpPr>
          <p:cNvPr id="8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4082104" y="1895473"/>
            <a:ext cx="3571299" cy="4565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picture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0889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cs-CZ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1" hasCustomPrompt="1"/>
          </p:nvPr>
        </p:nvSpPr>
        <p:spPr>
          <a:xfrm>
            <a:off x="374399" y="1905717"/>
            <a:ext cx="6502389" cy="455550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Chart</a:t>
            </a:r>
          </a:p>
        </p:txBody>
      </p:sp>
    </p:spTree>
    <p:extLst>
      <p:ext uri="{BB962C8B-B14F-4D97-AF65-F5344CB8AC3E}">
        <p14:creationId xmlns:p14="http://schemas.microsoft.com/office/powerpoint/2010/main" val="3259299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005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0800" y="5932800"/>
            <a:ext cx="6087600" cy="547200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422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04D9AE55-4E98-3B43-9FC7-3CF68C21E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odklad" hidden="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56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5934075"/>
            <a:ext cx="6086475" cy="546656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 to </a:t>
            </a:r>
            <a:r>
              <a:rPr lang="cs-CZ" dirty="0" err="1"/>
              <a:t>add</a:t>
            </a:r>
            <a:r>
              <a:rPr lang="cs-CZ" dirty="0"/>
              <a:t>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84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ílá"/>
          <p:cNvSpPr/>
          <p:nvPr userDrawn="1"/>
        </p:nvSpPr>
        <p:spPr>
          <a:xfrm>
            <a:off x="7024085" y="4937760"/>
            <a:ext cx="2007947" cy="1825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005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4400" y="291600"/>
            <a:ext cx="6087600" cy="760074"/>
          </a:xfrm>
        </p:spPr>
        <p:txBody>
          <a:bodyPr anchor="t">
            <a:normAutofit/>
          </a:bodyPr>
          <a:lstStyle>
            <a:lvl1pPr algn="l">
              <a:defRPr sz="5000" spc="-100" baseline="0"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4400" y="1638775"/>
            <a:ext cx="6087600" cy="567890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27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vert="horz" lIns="0" tIns="0" rIns="0" bIns="0" rtlCol="0">
            <a:noAutofit/>
          </a:bodyPr>
          <a:lstStyle>
            <a:lvl1pPr marL="216000">
              <a:defRPr lang="cs-CZ" smtClean="0">
                <a:solidFill>
                  <a:schemeClr val="tx1"/>
                </a:solidFill>
              </a:defRPr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en-US" dirty="0"/>
            </a:lvl5pPr>
          </a:lstStyle>
          <a:p>
            <a:pPr lvl="0" indent="-25200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7142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2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74400" y="1825625"/>
            <a:ext cx="4093200" cy="4079875"/>
          </a:xfrm>
        </p:spPr>
        <p:txBody>
          <a:bodyPr/>
          <a:lstStyle>
            <a:lvl1pPr marL="216000">
              <a:defRPr>
                <a:solidFill>
                  <a:schemeClr val="tx1"/>
                </a:solidFill>
              </a:defRPr>
            </a:lvl1pPr>
          </a:lstStyle>
          <a:p>
            <a:pPr lvl="0" indent="-25200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3600" y="1825625"/>
            <a:ext cx="4091494" cy="4079875"/>
          </a:xfrm>
        </p:spPr>
        <p:txBody>
          <a:bodyPr/>
          <a:lstStyle>
            <a:lvl1pPr marL="216000">
              <a:defRPr>
                <a:solidFill>
                  <a:schemeClr val="tx1"/>
                </a:solidFill>
              </a:defRPr>
            </a:lvl1pPr>
          </a:lstStyle>
          <a:p>
            <a:pPr lvl="0" indent="-25200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853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13600" y="333829"/>
            <a:ext cx="1597025" cy="5500234"/>
          </a:xfrm>
        </p:spPr>
        <p:txBody>
          <a:bodyPr/>
          <a:lstStyle>
            <a:lvl1pPr marL="0" indent="0">
              <a:lnSpc>
                <a:spcPts val="19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154ED0A-3360-084C-9D43-F0DF424EB5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901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02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B8B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dirty="0">
                <a:solidFill>
                  <a:srgbClr val="E90C24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679082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0"/>
            <a:ext cx="6867675" cy="6869775"/>
          </a:xfrm>
          <a:prstGeom prst="rect">
            <a:avLst/>
          </a:prstGeom>
          <a:solidFill>
            <a:srgbClr val="005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01579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005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dirty="0">
                <a:solidFill>
                  <a:srgbClr val="E90C24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 dirty="0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218313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cs-CZ" dirty="0"/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0" hasCustomPrompt="1"/>
          </p:nvPr>
        </p:nvSpPr>
        <p:spPr>
          <a:xfrm>
            <a:off x="374400" y="1895474"/>
            <a:ext cx="6502389" cy="456574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picture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5972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hidden="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1634"/>
            <a:ext cx="9144000" cy="6856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0253" y="5967318"/>
            <a:ext cx="514841" cy="51482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4400" y="1838425"/>
            <a:ext cx="8373934" cy="4109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indent="-252000"/>
            <a:r>
              <a:rPr lang="en-US" dirty="0"/>
              <a:t>Edit Master text styles</a:t>
            </a:r>
          </a:p>
          <a:p>
            <a:pPr lvl="0"/>
            <a:endParaRPr lang="cs-CZ" dirty="0"/>
          </a:p>
          <a:p>
            <a:pPr lvl="0"/>
            <a:endParaRPr lang="en-US" dirty="0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5905500" y="6096099"/>
            <a:ext cx="2184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fld id="{BB178BA3-5F69-4290-A717-AEEDF74557F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65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4" r:id="rId2"/>
    <p:sldLayoutId id="2147483675" r:id="rId3"/>
    <p:sldLayoutId id="2147483680" r:id="rId4"/>
    <p:sldLayoutId id="2147483686" r:id="rId5"/>
    <p:sldLayoutId id="2147483676" r:id="rId6"/>
    <p:sldLayoutId id="2147483689" r:id="rId7"/>
    <p:sldLayoutId id="2147483688" r:id="rId8"/>
    <p:sldLayoutId id="2147483687" r:id="rId9"/>
    <p:sldLayoutId id="2147483690" r:id="rId10"/>
    <p:sldLayoutId id="2147483691" r:id="rId11"/>
    <p:sldLayoutId id="2147483685" r:id="rId12"/>
    <p:sldLayoutId id="2147483681" r:id="rId13"/>
  </p:sldLayoutIdLst>
  <p:hf hdr="0" ftr="0" dt="0"/>
  <p:txStyles>
    <p:titleStyle>
      <a:lvl1pPr algn="l" defTabSz="914400" rtl="0" eaLnBrk="1" latinLnBrk="0" hangingPunct="1">
        <a:lnSpc>
          <a:spcPts val="5500"/>
        </a:lnSpc>
        <a:spcBef>
          <a:spcPct val="0"/>
        </a:spcBef>
        <a:buNone/>
        <a:defRPr lang="en-US" sz="5000" b="1" kern="1200" spc="-100" baseline="0" dirty="0">
          <a:solidFill>
            <a:srgbClr val="E90C2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44000" indent="-216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‒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6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2pPr>
      <a:lvl3pPr marL="1143000" indent="-36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3pPr>
      <a:lvl4pPr marL="1600200" indent="-36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4pPr>
      <a:lvl5pPr marL="2057400" indent="-36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58" y="377117"/>
            <a:ext cx="7970293" cy="5655196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71580" t="69827" r="20220" b="15740"/>
          <a:stretch>
            <a:fillRect/>
          </a:stretch>
        </p:blipFill>
        <p:spPr bwMode="auto">
          <a:xfrm>
            <a:off x="7260610" y="5010487"/>
            <a:ext cx="1528548" cy="1512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9359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3 NP</a:t>
            </a:r>
          </a:p>
          <a:p>
            <a:endParaRPr lang="cs-CZ" dirty="0"/>
          </a:p>
          <a:p>
            <a:r>
              <a:rPr lang="cs-CZ" dirty="0"/>
              <a:t>Stálá, tzv. „palácová“ expozice </a:t>
            </a:r>
            <a:r>
              <a:rPr lang="cs-CZ" dirty="0" smtClean="0"/>
              <a:t>+ </a:t>
            </a:r>
            <a:r>
              <a:rPr lang="cs-CZ" dirty="0"/>
              <a:t>historie paláce a jeho </a:t>
            </a:r>
            <a:r>
              <a:rPr lang="cs-CZ" dirty="0" smtClean="0"/>
              <a:t>majitelů</a:t>
            </a:r>
          </a:p>
          <a:p>
            <a:endParaRPr lang="cs-CZ" dirty="0"/>
          </a:p>
          <a:p>
            <a:r>
              <a:rPr lang="cs-CZ" dirty="0" smtClean="0"/>
              <a:t>Reprezentační prostory</a:t>
            </a:r>
            <a:endParaRPr lang="cs-CZ" dirty="0"/>
          </a:p>
          <a:p>
            <a:endParaRPr lang="cs-CZ" dirty="0"/>
          </a:p>
          <a:p>
            <a:r>
              <a:rPr lang="cs-CZ" dirty="0"/>
              <a:t>Prostor pro kulturní akce</a:t>
            </a:r>
          </a:p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9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53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4 NP</a:t>
            </a:r>
          </a:p>
          <a:p>
            <a:endParaRPr lang="cs-CZ" dirty="0"/>
          </a:p>
          <a:p>
            <a:r>
              <a:rPr lang="cs-CZ" dirty="0"/>
              <a:t>Kanceláře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32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78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5 NP</a:t>
            </a:r>
          </a:p>
          <a:p>
            <a:endParaRPr lang="cs-CZ" dirty="0"/>
          </a:p>
          <a:p>
            <a:r>
              <a:rPr lang="cs-CZ" dirty="0"/>
              <a:t>Kanceláře</a:t>
            </a:r>
          </a:p>
          <a:p>
            <a:endParaRPr lang="cs-CZ" dirty="0"/>
          </a:p>
          <a:p>
            <a:r>
              <a:rPr lang="cs-CZ" dirty="0"/>
              <a:t>Prostor pro kulturní akce</a:t>
            </a:r>
          </a:p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1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08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13_2.jpg"/>
          <p:cNvPicPr>
            <a:picLocks noChangeAspect="1"/>
          </p:cNvPicPr>
          <p:nvPr/>
        </p:nvPicPr>
        <p:blipFill>
          <a:blip r:embed="rId2"/>
          <a:srcRect l="9209" r="8789"/>
          <a:stretch>
            <a:fillRect/>
          </a:stretch>
        </p:blipFill>
        <p:spPr>
          <a:xfrm>
            <a:off x="1751345" y="1935500"/>
            <a:ext cx="1707608" cy="3420766"/>
          </a:xfrm>
          <a:prstGeom prst="rect">
            <a:avLst/>
          </a:prstGeom>
        </p:spPr>
      </p:pic>
      <p:pic>
        <p:nvPicPr>
          <p:cNvPr id="10" name="Obrázek 9" descr="13_3.jpg"/>
          <p:cNvPicPr>
            <a:picLocks noChangeAspect="1"/>
          </p:cNvPicPr>
          <p:nvPr/>
        </p:nvPicPr>
        <p:blipFill>
          <a:blip r:embed="rId3"/>
          <a:srcRect l="8204" r="6947" b="2413"/>
          <a:stretch>
            <a:fillRect/>
          </a:stretch>
        </p:blipFill>
        <p:spPr>
          <a:xfrm>
            <a:off x="3518109" y="1935499"/>
            <a:ext cx="1981937" cy="3421365"/>
          </a:xfrm>
          <a:prstGeom prst="rect">
            <a:avLst/>
          </a:prstGeom>
        </p:spPr>
      </p:pic>
      <p:pic>
        <p:nvPicPr>
          <p:cNvPr id="12" name="Obrázek 11" descr="13_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5312" y="1931938"/>
            <a:ext cx="1751659" cy="3426226"/>
          </a:xfrm>
          <a:prstGeom prst="rect">
            <a:avLst/>
          </a:prstGeom>
        </p:spPr>
      </p:pic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540654" y="5675498"/>
            <a:ext cx="7534567" cy="404261"/>
          </a:xfrm>
        </p:spPr>
        <p:txBody>
          <a:bodyPr/>
          <a:lstStyle/>
          <a:p>
            <a:r>
              <a:rPr lang="cs-CZ" dirty="0"/>
              <a:t>Unikátní sbírka pražské barokní plastiky</a:t>
            </a: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</p:spPr>
        <p:txBody>
          <a:bodyPr>
            <a:normAutofit fontScale="90000"/>
          </a:bodyPr>
          <a:lstStyle/>
          <a:p>
            <a:r>
              <a:rPr lang="cs-CZ" dirty="0"/>
              <a:t>Ze sbírek Muzea hlavního města Prahy</a:t>
            </a:r>
          </a:p>
        </p:txBody>
      </p:sp>
    </p:spTree>
    <p:extLst>
      <p:ext uri="{BB962C8B-B14F-4D97-AF65-F5344CB8AC3E}">
        <p14:creationId xmlns:p14="http://schemas.microsoft.com/office/powerpoint/2010/main" val="710979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</p:spPr>
        <p:txBody>
          <a:bodyPr>
            <a:normAutofit fontScale="90000"/>
          </a:bodyPr>
          <a:lstStyle/>
          <a:p>
            <a:r>
              <a:rPr lang="cs-CZ" dirty="0"/>
              <a:t>Provoz Paláce C-G při svěření  </a:t>
            </a:r>
            <a:br>
              <a:rPr lang="cs-CZ" dirty="0"/>
            </a:br>
            <a:r>
              <a:rPr lang="cs-CZ" dirty="0"/>
              <a:t>Muzeu hl. m. Prahy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8024451"/>
              </p:ext>
            </p:extLst>
          </p:nvPr>
        </p:nvGraphicFramePr>
        <p:xfrm>
          <a:off x="374650" y="1838325"/>
          <a:ext cx="8027944" cy="367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6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69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69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69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Náklady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 tis.</a:t>
                      </a:r>
                      <a:r>
                        <a:rPr lang="cs-CZ" baseline="0" dirty="0"/>
                        <a:t> Kč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Výnosy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v tis.</a:t>
                      </a:r>
                      <a:r>
                        <a:rPr lang="cs-CZ" baseline="0" dirty="0"/>
                        <a:t> Kč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Pracovní smlouvy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6.700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Vstupné stálá expozice (50.000 diváků)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OON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Vstupné výstavy (40.000 diváků)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Provoz domu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Vstupné akce (15.000 diváků)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Výstavy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Pronájmy </a:t>
                      </a:r>
                      <a:r>
                        <a:rPr lang="cs-CZ" dirty="0" err="1"/>
                        <a:t>gastro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Akce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2.500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Pronájmy retail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1.400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/>
                        <a:t>Celkem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24.200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Celkem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20.300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5905500" y="6096099"/>
            <a:ext cx="2209800" cy="365125"/>
          </a:xfrm>
        </p:spPr>
        <p:txBody>
          <a:bodyPr/>
          <a:lstStyle/>
          <a:p>
            <a:fld id="{BB178BA3-5F69-4290-A717-AEEDF74557F4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814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15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20694" y="1224077"/>
            <a:ext cx="2263414" cy="2093658"/>
          </a:xfrm>
          <a:prstGeom prst="rect">
            <a:avLst/>
          </a:prstGeom>
        </p:spPr>
      </p:pic>
      <p:pic>
        <p:nvPicPr>
          <p:cNvPr id="9" name="Obrázek 8" descr="15_2.jpg"/>
          <p:cNvPicPr>
            <a:picLocks noChangeAspect="1"/>
          </p:cNvPicPr>
          <p:nvPr/>
        </p:nvPicPr>
        <p:blipFill>
          <a:blip r:embed="rId3" cstate="print"/>
          <a:srcRect l="10443" r="9961"/>
          <a:stretch>
            <a:fillRect/>
          </a:stretch>
        </p:blipFill>
        <p:spPr>
          <a:xfrm>
            <a:off x="3719636" y="3399241"/>
            <a:ext cx="2251880" cy="2116050"/>
          </a:xfrm>
          <a:prstGeom prst="rect">
            <a:avLst/>
          </a:prstGeom>
        </p:spPr>
      </p:pic>
      <p:pic>
        <p:nvPicPr>
          <p:cNvPr id="10" name="Obrázek 9" descr="15_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60179" y="1221054"/>
            <a:ext cx="2167920" cy="2121851"/>
          </a:xfrm>
          <a:prstGeom prst="rect">
            <a:avLst/>
          </a:prstGeom>
        </p:spPr>
      </p:pic>
      <p:pic>
        <p:nvPicPr>
          <p:cNvPr id="11" name="Obrázek 10" descr="15_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3598" y="3383049"/>
            <a:ext cx="2615980" cy="2121851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528778" y="5651747"/>
            <a:ext cx="7736448" cy="4042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cs-CZ" sz="2400" dirty="0"/>
              <a:t>K významným sbírkovým celkům patří soubor cechovních předmětů</a:t>
            </a:r>
          </a:p>
        </p:txBody>
      </p:sp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</p:spPr>
        <p:txBody>
          <a:bodyPr>
            <a:normAutofit fontScale="90000"/>
          </a:bodyPr>
          <a:lstStyle/>
          <a:p>
            <a:r>
              <a:rPr lang="cs-CZ" dirty="0"/>
              <a:t>Ze sbírek Muzea hlavního města Prahy</a:t>
            </a:r>
          </a:p>
        </p:txBody>
      </p:sp>
    </p:spTree>
    <p:extLst>
      <p:ext uri="{BB962C8B-B14F-4D97-AF65-F5344CB8AC3E}">
        <p14:creationId xmlns:p14="http://schemas.microsoft.com/office/powerpoint/2010/main" val="1672479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</p:spPr>
        <p:txBody>
          <a:bodyPr>
            <a:normAutofit fontScale="90000"/>
          </a:bodyPr>
          <a:lstStyle/>
          <a:p>
            <a:r>
              <a:rPr lang="cs-CZ" dirty="0"/>
              <a:t>Vstupní investice do expozic a interiérů Paláce C-G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0330102"/>
              </p:ext>
            </p:extLst>
          </p:nvPr>
        </p:nvGraphicFramePr>
        <p:xfrm>
          <a:off x="374650" y="1838325"/>
          <a:ext cx="5844918" cy="25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3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1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Náklady- čerpaní dle harmonogramu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 tis.</a:t>
                      </a:r>
                      <a:r>
                        <a:rPr lang="cs-CZ" baseline="0" dirty="0"/>
                        <a:t> Kč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1. Etapa </a:t>
                      </a:r>
                      <a:r>
                        <a:rPr lang="cs-CZ" dirty="0" smtClean="0"/>
                        <a:t>(palácová </a:t>
                      </a:r>
                      <a:r>
                        <a:rPr lang="cs-CZ" dirty="0"/>
                        <a:t>expozice, </a:t>
                      </a:r>
                      <a:r>
                        <a:rPr lang="cs-CZ" dirty="0" smtClean="0"/>
                        <a:t>výstava, </a:t>
                      </a:r>
                      <a:r>
                        <a:rPr lang="cs-CZ" dirty="0"/>
                        <a:t>pokladny, muzeum</a:t>
                      </a:r>
                      <a:r>
                        <a:rPr lang="cs-CZ" baseline="0" dirty="0"/>
                        <a:t> </a:t>
                      </a:r>
                      <a:r>
                        <a:rPr lang="cs-CZ" baseline="0" dirty="0" err="1"/>
                        <a:t>shop</a:t>
                      </a:r>
                      <a:r>
                        <a:rPr lang="cs-CZ" baseline="0" dirty="0"/>
                        <a:t>, sály pro akce a </a:t>
                      </a:r>
                      <a:r>
                        <a:rPr lang="cs-CZ" baseline="0" dirty="0" err="1"/>
                        <a:t>eventy</a:t>
                      </a:r>
                      <a:r>
                        <a:rPr lang="cs-CZ" baseline="0" dirty="0"/>
                        <a:t>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36.000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2. Etapa (expozice pražského baroka)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22.000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/>
                        <a:t>Celkem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58.000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5905500" y="6096099"/>
            <a:ext cx="2209800" cy="365125"/>
          </a:xfrm>
        </p:spPr>
        <p:txBody>
          <a:bodyPr/>
          <a:lstStyle/>
          <a:p>
            <a:fld id="{BB178BA3-5F69-4290-A717-AEEDF74557F4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6289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17_1.jpg"/>
          <p:cNvPicPr>
            <a:picLocks noChangeAspect="1"/>
          </p:cNvPicPr>
          <p:nvPr/>
        </p:nvPicPr>
        <p:blipFill>
          <a:blip r:embed="rId2" cstate="print"/>
          <a:srcRect l="5862" r="5554"/>
          <a:stretch>
            <a:fillRect/>
          </a:stretch>
        </p:blipFill>
        <p:spPr>
          <a:xfrm>
            <a:off x="2870284" y="2071979"/>
            <a:ext cx="3420094" cy="3252773"/>
          </a:xfrm>
          <a:prstGeom prst="rect">
            <a:avLst/>
          </a:prstGeom>
        </p:spPr>
      </p:pic>
      <p:pic>
        <p:nvPicPr>
          <p:cNvPr id="9" name="Obrázek 8" descr="17_2.jpg"/>
          <p:cNvPicPr>
            <a:picLocks noChangeAspect="1"/>
          </p:cNvPicPr>
          <p:nvPr/>
        </p:nvPicPr>
        <p:blipFill>
          <a:blip r:embed="rId3"/>
          <a:srcRect l="4280" t="2837" r="3472"/>
          <a:stretch>
            <a:fillRect/>
          </a:stretch>
        </p:blipFill>
        <p:spPr>
          <a:xfrm>
            <a:off x="6349755" y="2070914"/>
            <a:ext cx="2208810" cy="3253839"/>
          </a:xfrm>
          <a:prstGeom prst="rect">
            <a:avLst/>
          </a:prstGeom>
        </p:spPr>
      </p:pic>
      <p:pic>
        <p:nvPicPr>
          <p:cNvPr id="10" name="Obrázek 9" descr="17_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9781" y="2070915"/>
            <a:ext cx="2211125" cy="3239744"/>
          </a:xfrm>
          <a:prstGeom prst="rect">
            <a:avLst/>
          </a:prstGeom>
        </p:spPr>
      </p:pic>
      <p:sp>
        <p:nvSpPr>
          <p:cNvPr id="11" name="Zástupný symbol pro obsah 2"/>
          <p:cNvSpPr txBox="1">
            <a:spLocks/>
          </p:cNvSpPr>
          <p:nvPr/>
        </p:nvSpPr>
        <p:spPr>
          <a:xfrm>
            <a:off x="528778" y="5651747"/>
            <a:ext cx="7736448" cy="4042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cs-CZ" sz="2400" dirty="0"/>
              <a:t>Ze sbírky nábytku 18. a 1. poloviny 19. století</a:t>
            </a:r>
          </a:p>
        </p:txBody>
      </p:sp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374400" y="291600"/>
            <a:ext cx="6502389" cy="722697"/>
          </a:xfrm>
        </p:spPr>
        <p:txBody>
          <a:bodyPr>
            <a:normAutofit fontScale="90000"/>
          </a:bodyPr>
          <a:lstStyle/>
          <a:p>
            <a:r>
              <a:rPr lang="cs-CZ" dirty="0"/>
              <a:t>Ukázka exponátů palácové expozice</a:t>
            </a:r>
          </a:p>
        </p:txBody>
      </p:sp>
    </p:spTree>
    <p:extLst>
      <p:ext uri="{BB962C8B-B14F-4D97-AF65-F5344CB8AC3E}">
        <p14:creationId xmlns:p14="http://schemas.microsoft.com/office/powerpoint/2010/main" val="1027141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18_1.jpg"/>
          <p:cNvPicPr>
            <a:picLocks noChangeAspect="1"/>
          </p:cNvPicPr>
          <p:nvPr/>
        </p:nvPicPr>
        <p:blipFill>
          <a:blip r:embed="rId2"/>
          <a:srcRect l="6883" t="7293" r="7069" b="5516"/>
          <a:stretch>
            <a:fillRect/>
          </a:stretch>
        </p:blipFill>
        <p:spPr>
          <a:xfrm>
            <a:off x="4154592" y="2479462"/>
            <a:ext cx="3443844" cy="2909454"/>
          </a:xfrm>
          <a:prstGeom prst="rect">
            <a:avLst/>
          </a:prstGeom>
        </p:spPr>
      </p:pic>
      <p:pic>
        <p:nvPicPr>
          <p:cNvPr id="9" name="Obrázek 8" descr="18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913" y="1572521"/>
            <a:ext cx="2726924" cy="4027456"/>
          </a:xfrm>
          <a:prstGeom prst="rect">
            <a:avLst/>
          </a:prstGeom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528778" y="5651747"/>
            <a:ext cx="7736448" cy="4042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cs-CZ" sz="2400" dirty="0"/>
              <a:t>Interiérové zařízení</a:t>
            </a: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374400" y="291600"/>
            <a:ext cx="6502389" cy="722697"/>
          </a:xfrm>
        </p:spPr>
        <p:txBody>
          <a:bodyPr>
            <a:normAutofit fontScale="90000"/>
          </a:bodyPr>
          <a:lstStyle/>
          <a:p>
            <a:r>
              <a:rPr lang="cs-CZ" dirty="0"/>
              <a:t>Ukázka exponátů palácové expozice</a:t>
            </a:r>
          </a:p>
        </p:txBody>
      </p:sp>
    </p:spTree>
    <p:extLst>
      <p:ext uri="{BB962C8B-B14F-4D97-AF65-F5344CB8AC3E}">
        <p14:creationId xmlns:p14="http://schemas.microsoft.com/office/powerpoint/2010/main" val="109230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19_1.jpg"/>
          <p:cNvPicPr>
            <a:picLocks noChangeAspect="1"/>
          </p:cNvPicPr>
          <p:nvPr/>
        </p:nvPicPr>
        <p:blipFill>
          <a:blip r:embed="rId2" cstate="print"/>
          <a:srcRect l="811" t="5700" b="3579"/>
          <a:stretch>
            <a:fillRect/>
          </a:stretch>
        </p:blipFill>
        <p:spPr>
          <a:xfrm>
            <a:off x="1242834" y="3970436"/>
            <a:ext cx="4594344" cy="1596788"/>
          </a:xfrm>
          <a:prstGeom prst="rect">
            <a:avLst/>
          </a:prstGeom>
        </p:spPr>
      </p:pic>
      <p:pic>
        <p:nvPicPr>
          <p:cNvPr id="9" name="Obrázek 8" descr="19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4556" y="1705742"/>
            <a:ext cx="2032046" cy="2223093"/>
          </a:xfrm>
          <a:prstGeom prst="rect">
            <a:avLst/>
          </a:prstGeom>
        </p:spPr>
      </p:pic>
      <p:pic>
        <p:nvPicPr>
          <p:cNvPr id="10" name="Obrázek 9" descr="19_3.jpg"/>
          <p:cNvPicPr>
            <a:picLocks noChangeAspect="1"/>
          </p:cNvPicPr>
          <p:nvPr/>
        </p:nvPicPr>
        <p:blipFill>
          <a:blip r:embed="rId4"/>
          <a:srcRect l="10050" r="5455"/>
          <a:stretch>
            <a:fillRect/>
          </a:stretch>
        </p:blipFill>
        <p:spPr>
          <a:xfrm>
            <a:off x="5886087" y="1721782"/>
            <a:ext cx="1976340" cy="3880360"/>
          </a:xfrm>
          <a:prstGeom prst="rect">
            <a:avLst/>
          </a:prstGeom>
        </p:spPr>
      </p:pic>
      <p:pic>
        <p:nvPicPr>
          <p:cNvPr id="11" name="Obrázek 10" descr="19_4.jpg"/>
          <p:cNvPicPr>
            <a:picLocks noChangeAspect="1"/>
          </p:cNvPicPr>
          <p:nvPr/>
        </p:nvPicPr>
        <p:blipFill>
          <a:blip r:embed="rId5"/>
          <a:srcRect l="12251" t="13364" r="11445" b="2407"/>
          <a:stretch>
            <a:fillRect/>
          </a:stretch>
        </p:blipFill>
        <p:spPr>
          <a:xfrm>
            <a:off x="3310095" y="1718909"/>
            <a:ext cx="2535819" cy="2208277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528778" y="5651747"/>
            <a:ext cx="7736448" cy="4042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cs-CZ" sz="2400" dirty="0"/>
              <a:t>Ucelené soubory pražské kameniny a porcelánu</a:t>
            </a:r>
          </a:p>
        </p:txBody>
      </p:sp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374400" y="291600"/>
            <a:ext cx="6502389" cy="722697"/>
          </a:xfrm>
        </p:spPr>
        <p:txBody>
          <a:bodyPr>
            <a:normAutofit fontScale="90000"/>
          </a:bodyPr>
          <a:lstStyle/>
          <a:p>
            <a:r>
              <a:rPr lang="cs-CZ" dirty="0"/>
              <a:t>Ukázka exponátů palácové expozice</a:t>
            </a:r>
          </a:p>
        </p:txBody>
      </p:sp>
    </p:spTree>
    <p:extLst>
      <p:ext uri="{BB962C8B-B14F-4D97-AF65-F5344CB8AC3E}">
        <p14:creationId xmlns:p14="http://schemas.microsoft.com/office/powerpoint/2010/main" val="2901138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Clam</a:t>
            </a:r>
            <a:r>
              <a:rPr lang="cs-CZ" dirty="0"/>
              <a:t> – </a:t>
            </a:r>
            <a:r>
              <a:rPr lang="cs-CZ" dirty="0" err="1"/>
              <a:t>Gallasův</a:t>
            </a:r>
            <a:r>
              <a:rPr lang="cs-CZ" dirty="0"/>
              <a:t> palác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Centrum baroka – muzejní expozice, prostor pro </a:t>
            </a:r>
            <a:r>
              <a:rPr lang="cs-CZ" dirty="0" err="1"/>
              <a:t>eventy</a:t>
            </a:r>
            <a:r>
              <a:rPr lang="cs-CZ" dirty="0"/>
              <a:t> a kulturní události, gastronomie, kulturní cestovní ruch</a:t>
            </a:r>
          </a:p>
        </p:txBody>
      </p:sp>
    </p:spTree>
    <p:extLst>
      <p:ext uri="{BB962C8B-B14F-4D97-AF65-F5344CB8AC3E}">
        <p14:creationId xmlns:p14="http://schemas.microsoft.com/office/powerpoint/2010/main" val="419359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20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856" y="1756957"/>
            <a:ext cx="2315690" cy="3804007"/>
          </a:xfrm>
          <a:prstGeom prst="rect">
            <a:avLst/>
          </a:prstGeom>
        </p:spPr>
      </p:pic>
      <p:pic>
        <p:nvPicPr>
          <p:cNvPr id="7" name="Obrázek 6" descr="20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046" y="1768353"/>
            <a:ext cx="2327563" cy="3792363"/>
          </a:xfrm>
          <a:prstGeom prst="rect">
            <a:avLst/>
          </a:prstGeom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528778" y="5651747"/>
            <a:ext cx="7736448" cy="4042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cs-CZ" sz="2400" dirty="0"/>
              <a:t>Dobové unikáty: Královský trůn z chrámu sv. Víta; </a:t>
            </a:r>
            <a:r>
              <a:rPr lang="cs-CZ" sz="2400" dirty="0" err="1"/>
              <a:t>modeletto</a:t>
            </a:r>
            <a:r>
              <a:rPr lang="cs-CZ" sz="2400" dirty="0"/>
              <a:t> sochy sv. Ignáce pro výzdobu Karlova mostu</a:t>
            </a:r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374400" y="291600"/>
            <a:ext cx="6502389" cy="902886"/>
          </a:xfrm>
        </p:spPr>
        <p:txBody>
          <a:bodyPr>
            <a:normAutofit fontScale="90000"/>
          </a:bodyPr>
          <a:lstStyle/>
          <a:p>
            <a:r>
              <a:rPr lang="cs-CZ" dirty="0"/>
              <a:t>Ukázka expozice pražského baroka</a:t>
            </a:r>
          </a:p>
        </p:txBody>
      </p:sp>
    </p:spTree>
    <p:extLst>
      <p:ext uri="{BB962C8B-B14F-4D97-AF65-F5344CB8AC3E}">
        <p14:creationId xmlns:p14="http://schemas.microsoft.com/office/powerpoint/2010/main" val="3044164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21_1.jpg"/>
          <p:cNvPicPr>
            <a:picLocks noChangeAspect="1"/>
          </p:cNvPicPr>
          <p:nvPr/>
        </p:nvPicPr>
        <p:blipFill>
          <a:blip r:embed="rId2"/>
          <a:srcRect t="528" b="1025"/>
          <a:stretch>
            <a:fillRect/>
          </a:stretch>
        </p:blipFill>
        <p:spPr>
          <a:xfrm>
            <a:off x="4839994" y="1716001"/>
            <a:ext cx="2303812" cy="3689753"/>
          </a:xfrm>
          <a:prstGeom prst="rect">
            <a:avLst/>
          </a:prstGeom>
        </p:spPr>
      </p:pic>
      <p:pic>
        <p:nvPicPr>
          <p:cNvPr id="11" name="Obrázek 10" descr="21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151" y="1712529"/>
            <a:ext cx="2887342" cy="3687287"/>
          </a:xfrm>
          <a:prstGeom prst="rect">
            <a:avLst/>
          </a:prstGeom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528778" y="5651747"/>
            <a:ext cx="7736448" cy="4042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cs-CZ" sz="2400" dirty="0"/>
              <a:t>Unikátní díla předních barokních malířů – Karel </a:t>
            </a:r>
            <a:r>
              <a:rPr lang="cs-CZ" sz="2400" dirty="0" err="1"/>
              <a:t>Škréta</a:t>
            </a:r>
            <a:r>
              <a:rPr lang="cs-CZ" sz="2400" dirty="0"/>
              <a:t> </a:t>
            </a:r>
          </a:p>
          <a:p>
            <a:r>
              <a:rPr lang="cs-CZ" sz="2400" dirty="0"/>
              <a:t>a jeho dílna</a:t>
            </a:r>
            <a:br>
              <a:rPr lang="cs-CZ" sz="2400" dirty="0"/>
            </a:br>
            <a:endParaRPr lang="cs-CZ" sz="24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74400" y="291600"/>
            <a:ext cx="6502389" cy="722697"/>
          </a:xfrm>
        </p:spPr>
        <p:txBody>
          <a:bodyPr>
            <a:normAutofit fontScale="90000"/>
          </a:bodyPr>
          <a:lstStyle/>
          <a:p>
            <a:r>
              <a:rPr lang="cs-CZ" dirty="0"/>
              <a:t>Expozice pražského baroka</a:t>
            </a:r>
          </a:p>
        </p:txBody>
      </p:sp>
    </p:spTree>
    <p:extLst>
      <p:ext uri="{BB962C8B-B14F-4D97-AF65-F5344CB8AC3E}">
        <p14:creationId xmlns:p14="http://schemas.microsoft.com/office/powerpoint/2010/main" val="3314916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4400" y="291600"/>
            <a:ext cx="6162878" cy="1248729"/>
          </a:xfrm>
        </p:spPr>
        <p:txBody>
          <a:bodyPr>
            <a:normAutofit fontScale="90000"/>
          </a:bodyPr>
          <a:lstStyle/>
          <a:p>
            <a:r>
              <a:rPr lang="cs-CZ" dirty="0"/>
              <a:t>Tvůrčí tým budoucích expozic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dirty="0"/>
              <a:t>Kurátoři muzea pod vedením ředitelky PhDr. </a:t>
            </a:r>
            <a:r>
              <a:t>Zuzany Strnadové a </a:t>
            </a:r>
            <a:r>
              <a:rPr dirty="0"/>
              <a:t>hlavní kurátorky Mgr. Pavly </a:t>
            </a:r>
            <a:r>
              <a:rPr dirty="0" err="1"/>
              <a:t>Státníkové</a:t>
            </a:r>
            <a:r>
              <a:rPr dirty="0"/>
              <a:t>.</a:t>
            </a:r>
          </a:p>
          <a:p>
            <a:pPr>
              <a:buNone/>
            </a:pPr>
            <a:endParaRPr dirty="0"/>
          </a:p>
          <a:p>
            <a:pPr>
              <a:buNone/>
            </a:pPr>
            <a:r>
              <a:rPr dirty="0"/>
              <a:t>Ke spolupráci byli přizváni a účast potvrdili tito externisté:</a:t>
            </a:r>
          </a:p>
          <a:p>
            <a:pPr>
              <a:buNone/>
            </a:pPr>
            <a:endParaRPr dirty="0"/>
          </a:p>
          <a:p>
            <a:pPr>
              <a:buNone/>
            </a:pPr>
            <a:r>
              <a:rPr dirty="0"/>
              <a:t>prof. PhDr. Ing. Jan </a:t>
            </a:r>
            <a:r>
              <a:rPr dirty="0" err="1"/>
              <a:t>Royt</a:t>
            </a:r>
            <a:r>
              <a:rPr dirty="0"/>
              <a:t>, Ph.D.</a:t>
            </a:r>
          </a:p>
          <a:p>
            <a:pPr>
              <a:buNone/>
            </a:pPr>
            <a:r>
              <a:rPr dirty="0"/>
              <a:t>prof. PhDr. Vít </a:t>
            </a:r>
            <a:r>
              <a:rPr dirty="0" err="1"/>
              <a:t>Vlnas</a:t>
            </a:r>
            <a:r>
              <a:rPr dirty="0"/>
              <a:t>, Ph.D.</a:t>
            </a:r>
          </a:p>
          <a:p>
            <a:pPr>
              <a:buNone/>
            </a:pPr>
            <a:r>
              <a:rPr dirty="0"/>
              <a:t>doc. PhDr. Václav Ledvinka, CSc.</a:t>
            </a:r>
          </a:p>
          <a:p>
            <a:pPr>
              <a:buNone/>
            </a:pPr>
            <a:r>
              <a:rPr dirty="0"/>
              <a:t>doc. PhDr. Olga Fejtová, Ph.D. </a:t>
            </a:r>
          </a:p>
          <a:p>
            <a:pPr>
              <a:buNone/>
            </a:pPr>
            <a:r>
              <a:rPr dirty="0"/>
              <a:t>PhDr. Martin </a:t>
            </a:r>
            <a:r>
              <a:rPr dirty="0" err="1"/>
              <a:t>Krummholz</a:t>
            </a:r>
            <a:r>
              <a:rPr dirty="0"/>
              <a:t>, Ph.D.</a:t>
            </a:r>
          </a:p>
          <a:p>
            <a:pPr>
              <a:buNone/>
            </a:pPr>
            <a:r>
              <a:rPr dirty="0"/>
              <a:t>PhDr. Miloš Kadlec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5905500" y="6096099"/>
            <a:ext cx="2209800" cy="365125"/>
          </a:xfrm>
        </p:spPr>
        <p:txBody>
          <a:bodyPr/>
          <a:lstStyle/>
          <a:p>
            <a:fld id="{BB178BA3-5F69-4290-A717-AEEDF74557F4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0396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98" y="409431"/>
            <a:ext cx="6718419" cy="4766949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3629" y="5264059"/>
            <a:ext cx="6562263" cy="547200"/>
          </a:xfrm>
        </p:spPr>
        <p:txBody>
          <a:bodyPr>
            <a:normAutofit fontScale="90000"/>
          </a:bodyPr>
          <a:lstStyle/>
          <a:p>
            <a:r>
              <a:rPr lang="cs-CZ" dirty="0"/>
              <a:t>Děkuji za pozornost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706199" y="520189"/>
            <a:ext cx="7736448" cy="4042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cs-CZ" sz="2400" dirty="0"/>
              <a:t>Ideální podoba paláce, 1721</a:t>
            </a:r>
          </a:p>
        </p:txBody>
      </p:sp>
    </p:spTree>
    <p:extLst>
      <p:ext uri="{BB962C8B-B14F-4D97-AF65-F5344CB8AC3E}">
        <p14:creationId xmlns:p14="http://schemas.microsoft.com/office/powerpoint/2010/main" val="2167437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Praha a baroko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Baroko je jednou ze zásadních identit Prahy.</a:t>
            </a:r>
          </a:p>
          <a:p>
            <a:r>
              <a:rPr lang="cs-CZ" dirty="0"/>
              <a:t>V Praze je 130 barokních paláců, žádný z nich však není přístupný veřejnosti jako kulturní památka.</a:t>
            </a:r>
          </a:p>
          <a:p>
            <a:r>
              <a:rPr lang="cs-CZ" dirty="0"/>
              <a:t>Muzeum hl. m. Prahy má 1.300.000 sbírkových předmětů a pouze 1 budovu specificky určenou pro muzejní provoz.</a:t>
            </a:r>
          </a:p>
          <a:p>
            <a:r>
              <a:rPr lang="cs-CZ" dirty="0"/>
              <a:t>Rozšířením prezentace barokní éry v </a:t>
            </a:r>
            <a:r>
              <a:rPr lang="cs-CZ" dirty="0" err="1"/>
              <a:t>Clam</a:t>
            </a:r>
            <a:r>
              <a:rPr lang="cs-CZ" dirty="0"/>
              <a:t> </a:t>
            </a:r>
            <a:r>
              <a:rPr lang="cs-CZ" dirty="0" err="1"/>
              <a:t>Gallasově</a:t>
            </a:r>
            <a:r>
              <a:rPr lang="cs-CZ" dirty="0"/>
              <a:t> paláci získá Praha důstojné místo pro zpřístupnění podstatné části historie a vzniká možnost logického obsahového určení jednotlivých objektů MMP: </a:t>
            </a:r>
            <a:r>
              <a:rPr lang="cs-CZ" dirty="0" smtClean="0"/>
              <a:t>Pravěk, </a:t>
            </a:r>
            <a:r>
              <a:rPr lang="cs-CZ" dirty="0" err="1" smtClean="0"/>
              <a:t>Langweilův</a:t>
            </a:r>
            <a:r>
              <a:rPr lang="cs-CZ" dirty="0" smtClean="0"/>
              <a:t> model Prahy </a:t>
            </a:r>
            <a:r>
              <a:rPr lang="cs-CZ" dirty="0"/>
              <a:t>v hl. budově, </a:t>
            </a:r>
            <a:r>
              <a:rPr lang="cs-CZ" dirty="0" smtClean="0"/>
              <a:t>středověk v </a:t>
            </a:r>
            <a:r>
              <a:rPr lang="cs-CZ" dirty="0"/>
              <a:t>Domě U Zlatého prstenu, Baroko v </a:t>
            </a:r>
            <a:r>
              <a:rPr lang="cs-CZ" dirty="0" err="1"/>
              <a:t>Clam</a:t>
            </a:r>
            <a:r>
              <a:rPr lang="cs-CZ" dirty="0"/>
              <a:t> </a:t>
            </a:r>
            <a:r>
              <a:rPr lang="cs-CZ" dirty="0" err="1"/>
              <a:t>Gallasově</a:t>
            </a:r>
            <a:r>
              <a:rPr lang="cs-CZ" dirty="0"/>
              <a:t> paláci, 19. a 20. století v Paláci </a:t>
            </a:r>
            <a:r>
              <a:rPr lang="cs-CZ" dirty="0" err="1"/>
              <a:t>Desfours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5905500" y="6096099"/>
            <a:ext cx="2209800" cy="365125"/>
          </a:xfrm>
        </p:spPr>
        <p:txBody>
          <a:bodyPr/>
          <a:lstStyle/>
          <a:p>
            <a:fld id="{BB178BA3-5F69-4290-A717-AEEDF74557F4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85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4_1.jpg"/>
          <p:cNvPicPr>
            <a:picLocks noChangeAspect="1"/>
          </p:cNvPicPr>
          <p:nvPr/>
        </p:nvPicPr>
        <p:blipFill>
          <a:blip r:embed="rId2"/>
          <a:srcRect l="7028" t="1818" r="18589" b="1379"/>
          <a:stretch>
            <a:fillRect/>
          </a:stretch>
        </p:blipFill>
        <p:spPr>
          <a:xfrm>
            <a:off x="724397" y="1959429"/>
            <a:ext cx="1349322" cy="3003198"/>
          </a:xfrm>
          <a:prstGeom prst="rect">
            <a:avLst/>
          </a:prstGeom>
        </p:spPr>
      </p:pic>
      <p:pic>
        <p:nvPicPr>
          <p:cNvPr id="9" name="Obrázek 8" descr="4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76" y="1983180"/>
            <a:ext cx="4085436" cy="2992581"/>
          </a:xfrm>
          <a:prstGeom prst="rect">
            <a:avLst/>
          </a:prstGeom>
        </p:spPr>
      </p:pic>
      <p:pic>
        <p:nvPicPr>
          <p:cNvPr id="10" name="Obrázek 9" descr="4_3.jpg"/>
          <p:cNvPicPr>
            <a:picLocks noChangeAspect="1"/>
          </p:cNvPicPr>
          <p:nvPr/>
        </p:nvPicPr>
        <p:blipFill>
          <a:blip r:embed="rId4" cstate="print"/>
          <a:srcRect l="1313" r="3987"/>
          <a:stretch>
            <a:fillRect/>
          </a:stretch>
        </p:blipFill>
        <p:spPr>
          <a:xfrm>
            <a:off x="6282047" y="1983179"/>
            <a:ext cx="2190609" cy="2968834"/>
          </a:xfrm>
          <a:prstGeom prst="rect">
            <a:avLst/>
          </a:prstGeom>
        </p:spPr>
      </p:pic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528779" y="5402365"/>
            <a:ext cx="6502389" cy="404261"/>
          </a:xfrm>
        </p:spPr>
        <p:txBody>
          <a:bodyPr/>
          <a:lstStyle/>
          <a:p>
            <a:r>
              <a:rPr lang="cs-CZ" dirty="0"/>
              <a:t>Pražská domovní znamení </a:t>
            </a: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</p:spPr>
        <p:txBody>
          <a:bodyPr>
            <a:normAutofit fontScale="90000"/>
          </a:bodyPr>
          <a:lstStyle/>
          <a:p>
            <a:r>
              <a:rPr lang="cs-CZ" dirty="0"/>
              <a:t>Ze sbírek Muzea hlavního města Prahy</a:t>
            </a:r>
          </a:p>
        </p:txBody>
      </p:sp>
    </p:spTree>
    <p:extLst>
      <p:ext uri="{BB962C8B-B14F-4D97-AF65-F5344CB8AC3E}">
        <p14:creationId xmlns:p14="http://schemas.microsoft.com/office/powerpoint/2010/main" val="1590893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Palác </a:t>
            </a:r>
            <a:r>
              <a:rPr lang="cs-CZ" dirty="0" err="1"/>
              <a:t>Clam</a:t>
            </a:r>
            <a:r>
              <a:rPr lang="cs-CZ" dirty="0"/>
              <a:t> </a:t>
            </a:r>
            <a:r>
              <a:rPr lang="cs-CZ" dirty="0" err="1"/>
              <a:t>Gallas</a:t>
            </a:r>
            <a:r>
              <a:rPr lang="cs-CZ" dirty="0"/>
              <a:t> a </a:t>
            </a:r>
            <a:br>
              <a:rPr lang="cs-CZ" dirty="0"/>
            </a:br>
            <a:r>
              <a:rPr lang="cs-CZ" dirty="0"/>
              <a:t>Muzeum hl. m. Prahy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Prostorové dispozice paláce umožňují vytvořit jedinečné multidisciplinární kulturní centrum zaměřené nejen na prezentaci barokní kultury, ale také provoz živého umění (barokní koncerty, divadlo), </a:t>
            </a:r>
            <a:r>
              <a:rPr lang="cs-CZ" dirty="0" err="1"/>
              <a:t>eventy</a:t>
            </a:r>
            <a:r>
              <a:rPr lang="cs-CZ" dirty="0"/>
              <a:t> a obchodní využití prostor (</a:t>
            </a:r>
            <a:r>
              <a:rPr lang="cs-CZ" dirty="0" err="1"/>
              <a:t>gastro</a:t>
            </a:r>
            <a:r>
              <a:rPr lang="cs-CZ" dirty="0"/>
              <a:t>, obchody)</a:t>
            </a:r>
          </a:p>
          <a:p>
            <a:r>
              <a:rPr lang="cs-CZ" dirty="0"/>
              <a:t>Moderní expozice a kombinace funkcí má potenciál přivítat až 80.000 návštěvníků ročně a poskytnout kulturní službu obyvatelům Prahy a turistům z ČR i zahraničí</a:t>
            </a:r>
          </a:p>
          <a:p>
            <a:r>
              <a:rPr lang="cs-CZ" dirty="0"/>
              <a:t>Realizace centra pražského baroka v C-G Paláci je v souladu s Kulturní politikou hl. m. Prahy a jejím Akčním plánem.</a:t>
            </a:r>
          </a:p>
          <a:p>
            <a:r>
              <a:rPr lang="cs-CZ" dirty="0"/>
              <a:t>Atraktivita tématu i prostor může být významným impulzem k naplnění Koncepce příjezdového cestovního ruchu.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5905500" y="6096099"/>
            <a:ext cx="2209800" cy="365125"/>
          </a:xfrm>
        </p:spPr>
        <p:txBody>
          <a:bodyPr/>
          <a:lstStyle/>
          <a:p>
            <a:fld id="{BB178BA3-5F69-4290-A717-AEEDF74557F4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0215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symbol pro obrázek 10" descr="6_1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450" r="5450"/>
          <a:stretch>
            <a:fillRect/>
          </a:stretch>
        </p:blipFill>
        <p:spPr>
          <a:xfrm>
            <a:off x="1094542" y="507834"/>
            <a:ext cx="6976426" cy="4898601"/>
          </a:xfrm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528779" y="5651747"/>
            <a:ext cx="6502389" cy="4042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cs-CZ" sz="2400" dirty="0" err="1"/>
              <a:t>Clam</a:t>
            </a:r>
            <a:r>
              <a:rPr lang="cs-CZ" sz="2400" dirty="0"/>
              <a:t>-</a:t>
            </a:r>
            <a:r>
              <a:rPr lang="cs-CZ" sz="2400" dirty="0" err="1"/>
              <a:t>Gallasův</a:t>
            </a:r>
            <a:r>
              <a:rPr lang="cs-CZ" sz="2400" dirty="0"/>
              <a:t> palác v roce 1740</a:t>
            </a:r>
          </a:p>
        </p:txBody>
      </p:sp>
    </p:spTree>
    <p:extLst>
      <p:ext uri="{BB962C8B-B14F-4D97-AF65-F5344CB8AC3E}">
        <p14:creationId xmlns:p14="http://schemas.microsoft.com/office/powerpoint/2010/main" val="1785563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Plán využití prostor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cs-CZ" dirty="0"/>
              <a:t>Obchodní a </a:t>
            </a:r>
            <a:r>
              <a:rPr lang="cs-CZ" dirty="0" err="1"/>
              <a:t>gastro</a:t>
            </a:r>
            <a:endParaRPr lang="cs-CZ" dirty="0"/>
          </a:p>
          <a:p>
            <a:r>
              <a:rPr lang="cs-CZ" dirty="0"/>
              <a:t>Dočasné </a:t>
            </a:r>
            <a:r>
              <a:rPr lang="cs-CZ" dirty="0" smtClean="0"/>
              <a:t>výstavy</a:t>
            </a:r>
          </a:p>
          <a:p>
            <a:r>
              <a:rPr lang="cs-CZ" dirty="0" smtClean="0"/>
              <a:t>Expozice pražského baroka</a:t>
            </a:r>
            <a:endParaRPr lang="cs-CZ" dirty="0"/>
          </a:p>
          <a:p>
            <a:r>
              <a:rPr lang="cs-CZ" dirty="0"/>
              <a:t>Stálá „palácová“ expozice</a:t>
            </a:r>
          </a:p>
          <a:p>
            <a:r>
              <a:rPr lang="cs-CZ" dirty="0"/>
              <a:t>Sály pro kulturní akce a eventy</a:t>
            </a:r>
          </a:p>
          <a:p>
            <a:r>
              <a:rPr lang="cs-CZ" dirty="0"/>
              <a:t>Kanceláře</a:t>
            </a:r>
          </a:p>
          <a:p>
            <a:r>
              <a:rPr lang="cs-CZ" dirty="0"/>
              <a:t>Nádvoří a zahrada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5905500" y="6096099"/>
            <a:ext cx="2209800" cy="365125"/>
          </a:xfrm>
        </p:spPr>
        <p:txBody>
          <a:bodyPr/>
          <a:lstStyle/>
          <a:p>
            <a:fld id="{BB178BA3-5F69-4290-A717-AEEDF74557F4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86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Přízemí</a:t>
            </a:r>
          </a:p>
          <a:p>
            <a:endParaRPr lang="cs-CZ" dirty="0"/>
          </a:p>
          <a:p>
            <a:r>
              <a:rPr lang="cs-CZ" dirty="0"/>
              <a:t>Obchod 4x</a:t>
            </a:r>
          </a:p>
          <a:p>
            <a:r>
              <a:rPr lang="cs-CZ" dirty="0"/>
              <a:t>Kavárna</a:t>
            </a:r>
          </a:p>
          <a:p>
            <a:r>
              <a:rPr lang="cs-CZ" dirty="0"/>
              <a:t>Restaurace</a:t>
            </a:r>
          </a:p>
          <a:p>
            <a:r>
              <a:rPr lang="cs-CZ" dirty="0"/>
              <a:t>Museum </a:t>
            </a:r>
            <a:r>
              <a:rPr lang="cs-CZ" dirty="0" err="1"/>
              <a:t>shop</a:t>
            </a:r>
            <a:endParaRPr lang="cs-CZ" dirty="0"/>
          </a:p>
          <a:p>
            <a:r>
              <a:rPr lang="cs-CZ" dirty="0"/>
              <a:t>Pokladna</a:t>
            </a:r>
          </a:p>
          <a:p>
            <a:r>
              <a:rPr lang="cs-CZ" dirty="0"/>
              <a:t>Multifunkční sál</a:t>
            </a:r>
          </a:p>
          <a:p>
            <a:r>
              <a:rPr lang="cs-CZ" dirty="0"/>
              <a:t>Nádvoří</a:t>
            </a:r>
          </a:p>
          <a:p>
            <a:r>
              <a:rPr lang="cs-CZ" dirty="0"/>
              <a:t>Zahrada</a:t>
            </a:r>
          </a:p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77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97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2 NP</a:t>
            </a:r>
          </a:p>
          <a:p>
            <a:endParaRPr lang="cs-CZ" dirty="0"/>
          </a:p>
          <a:p>
            <a:r>
              <a:rPr lang="cs-CZ" dirty="0"/>
              <a:t>3 výstavní okruhy </a:t>
            </a:r>
            <a:r>
              <a:rPr lang="cs-CZ" dirty="0" smtClean="0"/>
              <a:t>(stálá expozice pražského baroka, dočasné </a:t>
            </a:r>
            <a:r>
              <a:rPr lang="cs-CZ" dirty="0"/>
              <a:t>výstavy)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9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59807"/>
      </p:ext>
    </p:extLst>
  </p:cSld>
  <p:clrMapOvr>
    <a:masterClrMapping/>
  </p:clrMapOvr>
</p:sld>
</file>

<file path=ppt/theme/theme1.xml><?xml version="1.0" encoding="utf-8"?>
<a:theme xmlns:a="http://schemas.openxmlformats.org/drawingml/2006/main" name="Tmava">
  <a:themeElements>
    <a:clrScheme name="PrahaPPT_pos">
      <a:dk1>
        <a:srgbClr val="000000"/>
      </a:dk1>
      <a:lt1>
        <a:srgbClr val="FFFFFF"/>
      </a:lt1>
      <a:dk2>
        <a:srgbClr val="001871"/>
      </a:dk2>
      <a:lt2>
        <a:srgbClr val="FFFFFF"/>
      </a:lt2>
      <a:accent1>
        <a:srgbClr val="C81428"/>
      </a:accent1>
      <a:accent2>
        <a:srgbClr val="EF9600"/>
      </a:accent2>
      <a:accent3>
        <a:srgbClr val="6A2C3E"/>
      </a:accent3>
      <a:accent4>
        <a:srgbClr val="00B140"/>
      </a:accent4>
      <a:accent5>
        <a:srgbClr val="0057B8"/>
      </a:accent5>
      <a:accent6>
        <a:srgbClr val="C83737"/>
      </a:accent6>
      <a:hlink>
        <a:srgbClr val="0096FF"/>
      </a:hlink>
      <a:folHlink>
        <a:srgbClr val="75787B"/>
      </a:folHlink>
    </a:clrScheme>
    <a:fontScheme name="Nordic_negati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39A0D0D7-44C4-46E2-BE30-9C1B800E9981}" vid="{E474D25C-F3B5-4610-9821-BDCFF3B5703C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Tmava</Template>
  <TotalTime>342</TotalTime>
  <Words>646</Words>
  <Application>Microsoft Office PowerPoint</Application>
  <PresentationFormat>Předvádění na obrazovce (4:3)</PresentationFormat>
  <Paragraphs>123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Calibri</vt:lpstr>
      <vt:lpstr>Georgia</vt:lpstr>
      <vt:lpstr>Tmava</vt:lpstr>
      <vt:lpstr>Prezentace aplikace PowerPoint</vt:lpstr>
      <vt:lpstr>Clam – Gallasův palác</vt:lpstr>
      <vt:lpstr>Praha a baroko</vt:lpstr>
      <vt:lpstr>Ze sbírek Muzea hlavního města Prahy</vt:lpstr>
      <vt:lpstr>Palác Clam Gallas a  Muzeum hl. m. Prahy</vt:lpstr>
      <vt:lpstr>Prezentace aplikace PowerPoint</vt:lpstr>
      <vt:lpstr>Plán využití prostor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Ze sbírek Muzea hlavního města Prahy</vt:lpstr>
      <vt:lpstr>Provoz Paláce C-G při svěření   Muzeu hl. m. Prahy</vt:lpstr>
      <vt:lpstr>Ze sbírek Muzea hlavního města Prahy</vt:lpstr>
      <vt:lpstr>Vstupní investice do expozic a interiérů Paláce C-G</vt:lpstr>
      <vt:lpstr>Ukázka exponátů palácové expozice</vt:lpstr>
      <vt:lpstr>Ukázka exponátů palácové expozice</vt:lpstr>
      <vt:lpstr>Ukázka exponátů palácové expozice</vt:lpstr>
      <vt:lpstr>Ukázka expozice pražského baroka</vt:lpstr>
      <vt:lpstr>Expozice pražského baroka</vt:lpstr>
      <vt:lpstr>Tvůrčí tým budoucích expozic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Vítězslav Mareš</dc:creator>
  <cp:lastModifiedBy>Strnadová Zuzana</cp:lastModifiedBy>
  <cp:revision>49</cp:revision>
  <dcterms:created xsi:type="dcterms:W3CDTF">2020-01-10T10:06:52Z</dcterms:created>
  <dcterms:modified xsi:type="dcterms:W3CDTF">2020-11-03T14:54:57Z</dcterms:modified>
</cp:coreProperties>
</file>