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54" r:id="rId6"/>
  </p:sldMasterIdLst>
  <p:sldIdLst>
    <p:sldId id="256" r:id="rId7"/>
    <p:sldId id="257" r:id="rId8"/>
    <p:sldId id="258" r:id="rId9"/>
    <p:sldId id="260" r:id="rId10"/>
    <p:sldId id="262" r:id="rId11"/>
    <p:sldId id="261" r:id="rId12"/>
    <p:sldId id="263" r:id="rId13"/>
    <p:sldId id="27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87935-3464-4167-BFD2-99D4BB6713C9}" v="16" dt="2026-03-04T10:02:2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600"/>
            <a:ext cx="7886160" cy="99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16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313BE68-4C30-44E6-81C2-649C90452FD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273600"/>
            <a:ext cx="7886160" cy="99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788616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AD9242C-1799-4652-A922-B29E27FAD3B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600"/>
            <a:ext cx="7886160" cy="99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028680" y="4767120"/>
            <a:ext cx="30852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457680" y="4767120"/>
            <a:ext cx="20563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95400">
              <a:lnSpc>
                <a:spcPct val="100000"/>
              </a:lnSpc>
              <a:buNone/>
              <a:tabLst>
                <a:tab pos="0" algn="l"/>
              </a:tabLst>
              <a:defRPr lang="cs-CZ" sz="132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95400">
              <a:lnSpc>
                <a:spcPct val="100000"/>
              </a:lnSpc>
              <a:buNone/>
              <a:tabLst>
                <a:tab pos="0" algn="l"/>
              </a:tabLst>
            </a:pPr>
            <a:fld id="{9A79398F-34FB-4757-A34B-85780E4790F9}" type="slidenum">
              <a:rPr lang="cs-CZ" sz="132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32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273600"/>
            <a:ext cx="7886160" cy="99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16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ftr" idx="10"/>
          </p:nvPr>
        </p:nvSpPr>
        <p:spPr>
          <a:xfrm>
            <a:off x="3028680" y="4767120"/>
            <a:ext cx="30852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sldNum" idx="11"/>
          </p:nvPr>
        </p:nvSpPr>
        <p:spPr>
          <a:xfrm>
            <a:off x="6457680" y="4767120"/>
            <a:ext cx="20563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95400">
              <a:lnSpc>
                <a:spcPct val="100000"/>
              </a:lnSpc>
              <a:buNone/>
              <a:tabLst>
                <a:tab pos="0" algn="l"/>
              </a:tabLst>
              <a:defRPr lang="cs-CZ" sz="132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95400">
              <a:lnSpc>
                <a:spcPct val="100000"/>
              </a:lnSpc>
              <a:buNone/>
              <a:tabLst>
                <a:tab pos="0" algn="l"/>
              </a:tabLst>
            </a:pPr>
            <a:fld id="{5E07D2A2-4562-484A-B7E2-51CFD079D4F4}" type="slidenum">
              <a:rPr lang="cs-CZ" sz="132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cs-CZ" sz="132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dt" idx="12"/>
          </p:nvPr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1"/>
          <p:cNvSpPr/>
          <p:nvPr/>
        </p:nvSpPr>
        <p:spPr>
          <a:xfrm>
            <a:off x="2346120" y="852480"/>
            <a:ext cx="4872600" cy="98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95400">
              <a:lnSpc>
                <a:spcPct val="100000"/>
              </a:lnSpc>
            </a:pPr>
            <a:endParaRPr lang="cs-CZ" sz="196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TextovéPole 4"/>
          <p:cNvSpPr/>
          <p:nvPr/>
        </p:nvSpPr>
        <p:spPr>
          <a:xfrm>
            <a:off x="716760" y="835200"/>
            <a:ext cx="8080560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95400">
              <a:lnSpc>
                <a:spcPct val="100000"/>
              </a:lnSpc>
            </a:pPr>
            <a:r>
              <a:rPr lang="cs-CZ" sz="4400" b="1" strike="noStrike" spc="-1" dirty="0">
                <a:solidFill>
                  <a:schemeClr val="dk1"/>
                </a:solidFill>
                <a:latin typeface="Calibri"/>
              </a:rPr>
              <a:t>Výběr ze stavebních akcí DPP</a:t>
            </a:r>
          </a:p>
          <a:p>
            <a:pPr algn="ctr" defTabSz="995400">
              <a:lnSpc>
                <a:spcPct val="100000"/>
              </a:lnSpc>
            </a:pPr>
            <a:r>
              <a:rPr lang="cs-CZ" sz="4400" b="1" spc="-1" dirty="0">
                <a:solidFill>
                  <a:schemeClr val="dk1"/>
                </a:solidFill>
                <a:latin typeface="Calibri"/>
              </a:rPr>
              <a:t>v roce 2026</a:t>
            </a:r>
            <a:endParaRPr lang="cs-CZ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Obrázek 65"/>
          <p:cNvPicPr/>
          <p:nvPr/>
        </p:nvPicPr>
        <p:blipFill>
          <a:blip r:embed="rId3"/>
          <a:stretch/>
        </p:blipFill>
        <p:spPr>
          <a:xfrm>
            <a:off x="338364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67" name="Obrázek 66"/>
          <p:cNvPicPr/>
          <p:nvPr/>
        </p:nvPicPr>
        <p:blipFill>
          <a:blip r:embed="rId4"/>
          <a:stretch/>
        </p:blipFill>
        <p:spPr>
          <a:xfrm>
            <a:off x="391500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68" name="Obrázek 67"/>
          <p:cNvPicPr/>
          <p:nvPr/>
        </p:nvPicPr>
        <p:blipFill>
          <a:blip r:embed="rId5"/>
          <a:stretch/>
        </p:blipFill>
        <p:spPr>
          <a:xfrm>
            <a:off x="444600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69" name="Obrázek 68"/>
          <p:cNvPicPr/>
          <p:nvPr/>
        </p:nvPicPr>
        <p:blipFill>
          <a:blip r:embed="rId6"/>
          <a:stretch/>
        </p:blipFill>
        <p:spPr>
          <a:xfrm>
            <a:off x="497736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70" name="Obrázek 69"/>
          <p:cNvPicPr/>
          <p:nvPr/>
        </p:nvPicPr>
        <p:blipFill>
          <a:blip r:embed="rId7"/>
          <a:stretch/>
        </p:blipFill>
        <p:spPr>
          <a:xfrm>
            <a:off x="5508360" y="2304000"/>
            <a:ext cx="431640" cy="43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99843B-C035-5B41-7F47-6981713DA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3DE6A4C4-6D36-E9A9-D63F-6D9FB1C3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pc="-1" dirty="0">
                <a:solidFill>
                  <a:schemeClr val="dk1"/>
                </a:solidFill>
                <a:latin typeface="Calibri Light"/>
              </a:rPr>
              <a:t>OTT Chodovská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A4FC3682-2D8F-A656-3815-FAAA744766C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4193524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</a:t>
            </a:r>
            <a:r>
              <a:rPr lang="cs-CZ" sz="1600" spc="-1" dirty="0">
                <a:solidFill>
                  <a:srgbClr val="000000"/>
                </a:solidFill>
                <a:latin typeface="Arial"/>
              </a:rPr>
              <a:t>11. 8. – 31. 8. 2026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výměna opotřebených kolejových oblouků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 err="1">
                <a:solidFill>
                  <a:srgbClr val="000000"/>
                </a:solidFill>
                <a:latin typeface="Arial"/>
              </a:rPr>
              <a:t>repanelizace</a:t>
            </a:r>
            <a:r>
              <a:rPr lang="cs-CZ" sz="1500" spc="-1" dirty="0">
                <a:solidFill>
                  <a:srgbClr val="000000"/>
                </a:solidFill>
                <a:latin typeface="Arial"/>
              </a:rPr>
              <a:t> úseku z roku 1990 </a:t>
            </a:r>
            <a:br>
              <a:rPr lang="cs-CZ" sz="1500" spc="-1" dirty="0">
                <a:solidFill>
                  <a:srgbClr val="000000"/>
                </a:solidFill>
                <a:latin typeface="Arial"/>
              </a:rPr>
            </a:br>
            <a:r>
              <a:rPr lang="cs-CZ" sz="1500" spc="-1" dirty="0">
                <a:solidFill>
                  <a:srgbClr val="000000"/>
                </a:solidFill>
                <a:latin typeface="Arial"/>
              </a:rPr>
              <a:t>(u Baumaxu a v železničním podjezdu)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lokální opravy TT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tramvají: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od křižovatky Nuselská x Vladimírova po obratiště Spořilov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bude zavedena v úseku Náměstí Bratří Synků - Spořilov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částečné omezení v místě prací</a:t>
            </a:r>
          </a:p>
        </p:txBody>
      </p:sp>
      <p:pic>
        <p:nvPicPr>
          <p:cNvPr id="3" name="Obrázek 2" descr="Obsah obrázku mapa, text, atlas&#10;&#10;Obsah generovaný pomocí AI může být nesprávný.">
            <a:extLst>
              <a:ext uri="{FF2B5EF4-FFF2-40B4-BE49-F238E27FC236}">
                <a16:creationId xmlns:a16="http://schemas.microsoft.com/office/drawing/2014/main" id="{5E817574-00C3-A91F-593E-CC1A02B8A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70" y="1266840"/>
            <a:ext cx="3667880" cy="19077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262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34EBB-69AF-DD76-B03D-EF309BCA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F180C4C0-1B42-CF9F-39BC-6177135B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300" b="1" spc="-1" dirty="0">
                <a:solidFill>
                  <a:schemeClr val="dk1"/>
                </a:solidFill>
                <a:latin typeface="Calibri Light"/>
              </a:rPr>
              <a:t>OTT Podbabská + obratiště Nádraží Podbaba</a:t>
            </a:r>
            <a:endParaRPr lang="cs-CZ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5E4D2400-49AF-F7D4-CCD2-CA7430DC7BA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4186692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</a:t>
            </a:r>
            <a:r>
              <a:rPr lang="cs-CZ" sz="1600" spc="-1" dirty="0">
                <a:solidFill>
                  <a:srgbClr val="000000"/>
                </a:solidFill>
                <a:latin typeface="Arial"/>
              </a:rPr>
              <a:t>září 2026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výměna opotřebených kolejových oblouků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tramvají: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Lotyšská – obratiště Nádraží Podbaba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bude zavedena v úseku Dejvická – Nádraží Podbaba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částečné omezení v místě prací</a:t>
            </a:r>
          </a:p>
        </p:txBody>
      </p:sp>
      <p:pic>
        <p:nvPicPr>
          <p:cNvPr id="4" name="Obrázek 3" descr="Obsah obrázku mapa, text&#10;&#10;Obsah generovaný pomocí AI může být nesprávný.">
            <a:extLst>
              <a:ext uri="{FF2B5EF4-FFF2-40B4-BE49-F238E27FC236}">
                <a16:creationId xmlns:a16="http://schemas.microsoft.com/office/drawing/2014/main" id="{C296A11D-DE5E-6508-A48D-DDA553B04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31" y="1266840"/>
            <a:ext cx="3921509" cy="24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01E5F-1343-1E76-3A31-B567D7B4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69708150-CFFF-84E2-41F7-DB273EB3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pc="-1" dirty="0">
                <a:solidFill>
                  <a:schemeClr val="dk1"/>
                </a:solidFill>
                <a:latin typeface="Calibri Light"/>
              </a:rPr>
              <a:t>OTT obratiště Spojovací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E6465708-ADD2-F347-7240-DC6605DD229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4186692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</a:t>
            </a:r>
            <a:r>
              <a:rPr lang="cs-CZ" sz="1600" spc="-1" dirty="0">
                <a:solidFill>
                  <a:srgbClr val="000000"/>
                </a:solidFill>
                <a:latin typeface="Arial"/>
              </a:rPr>
              <a:t>září 2026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výměna opotřebených výhybek a doplnění dálkového ovládání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odvodnění (napojení v Učňovské ulici)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tramvají: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Kněžská luka – Spojovací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kolejový přejezd u zastávky Kněžská luka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bude zavedena v úseku Kněžská luka - Spojovací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částečné omezení v místě prací </a:t>
            </a:r>
            <a:br>
              <a:rPr lang="cs-CZ" sz="1500" spc="-1" dirty="0">
                <a:solidFill>
                  <a:srgbClr val="000000"/>
                </a:solidFill>
                <a:latin typeface="Arial"/>
              </a:rPr>
            </a:br>
            <a:r>
              <a:rPr lang="cs-CZ" sz="1500" spc="-1" dirty="0">
                <a:solidFill>
                  <a:srgbClr val="000000"/>
                </a:solidFill>
                <a:latin typeface="Arial"/>
              </a:rPr>
              <a:t>v Učňovské ulici</a:t>
            </a:r>
          </a:p>
        </p:txBody>
      </p:sp>
      <p:pic>
        <p:nvPicPr>
          <p:cNvPr id="4" name="Obrázek 3" descr="Obsah obrázku mapa, snímek obrazovky, řada/pruh, text&#10;&#10;Obsah generovaný pomocí AI může být nesprávný.">
            <a:extLst>
              <a:ext uri="{FF2B5EF4-FFF2-40B4-BE49-F238E27FC236}">
                <a16:creationId xmlns:a16="http://schemas.microsoft.com/office/drawing/2014/main" id="{03004A37-8195-143A-92BB-9AC0058C8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2" y="1266840"/>
            <a:ext cx="3815598" cy="2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FDAAA-5243-FB1D-BEBF-41B04C8F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A70971E3-87DE-0668-1FBE-85C26A19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pc="-1" dirty="0">
                <a:solidFill>
                  <a:schemeClr val="dk1"/>
                </a:solidFill>
                <a:latin typeface="Calibri Light"/>
              </a:rPr>
              <a:t>Opravy a rekonstrukce v metru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4ECE358B-2B51-4306-21CA-606DEFFF7C1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62480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Probíhající akce</a:t>
            </a:r>
            <a:endParaRPr lang="cs-CZ" sz="2000" spc="-1" dirty="0">
              <a:solidFill>
                <a:srgbClr val="000000"/>
              </a:solidFill>
              <a:latin typeface="Arial"/>
            </a:endParaRP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Rekonstrukce stropní desky a vestibulu stanice Florenc C (Q4/2026)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Modernizace stanice Českomoravská (březen 2026)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Modernizace stanice Flora + budování bezbariérového zpřístupnění (stanice Q4/2026, výtahy Q1/2028)</a:t>
            </a:r>
          </a:p>
          <a:p>
            <a:pPr defTabSz="1008000"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Plánované akce</a:t>
            </a:r>
            <a:endParaRPr lang="cs-CZ" sz="2000" spc="-1" dirty="0">
              <a:solidFill>
                <a:srgbClr val="000000"/>
              </a:solidFill>
              <a:latin typeface="Arial"/>
            </a:endParaRP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Jarní výměna dřevěných pražců na trase C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Modernizace zabezpečovacích zařízení ve stanicích metra Florenc C a Vltavská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Dokončení modernizace zabezpečovacích zařízení ve stanicích v úseku I. P. Pavlova – Vltavská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Podzimní výměna dřevěných pražců na trase C</a:t>
            </a:r>
          </a:p>
        </p:txBody>
      </p:sp>
    </p:spTree>
    <p:extLst>
      <p:ext uri="{BB962C8B-B14F-4D97-AF65-F5344CB8AC3E}">
        <p14:creationId xmlns:p14="http://schemas.microsoft.com/office/powerpoint/2010/main" val="37908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EB8BF-3029-73DA-0E4B-C03E87E8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72105B44-0424-6151-B37B-E55A1E10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pc="-1" dirty="0">
                <a:solidFill>
                  <a:schemeClr val="dk1"/>
                </a:solidFill>
                <a:latin typeface="Calibri Light"/>
              </a:rPr>
              <a:t>Probíhající rekonstrukce v metru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FF3F4EE2-098D-3B6D-7B50-26126161A0F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62480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Rekonstrukce stropní desky nad stanicí Florenc C</a:t>
            </a:r>
            <a:endParaRPr lang="cs-CZ" sz="2000" spc="-1" dirty="0">
              <a:solidFill>
                <a:srgbClr val="000000"/>
              </a:solidFill>
              <a:latin typeface="Arial"/>
            </a:endParaRP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nejdelší a nejnáročnější stavební akce v metru, probíhá od března 2022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stavební práce na rekonstrukci stropní desky již </a:t>
            </a:r>
            <a:r>
              <a:rPr lang="cs-CZ" sz="1500" b="1" spc="-1" dirty="0">
                <a:solidFill>
                  <a:srgbClr val="000000"/>
                </a:solidFill>
                <a:latin typeface="Arial"/>
              </a:rPr>
              <a:t>bez dopadů na provoz metra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pokračuje modernizace vestibulu a podchodu, instalace uměleckého díla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plánované zprovoznění: </a:t>
            </a:r>
            <a:r>
              <a:rPr lang="cs-CZ" sz="1500" b="1" spc="-1" dirty="0">
                <a:solidFill>
                  <a:srgbClr val="000000"/>
                </a:solidFill>
                <a:latin typeface="Arial"/>
              </a:rPr>
              <a:t>prosinec 2026</a:t>
            </a:r>
          </a:p>
          <a:p>
            <a:pPr defTabSz="1008000"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Modernizace stanice Českomoravská</a:t>
            </a:r>
            <a:endParaRPr lang="cs-CZ" sz="2000" spc="-1" dirty="0">
              <a:solidFill>
                <a:srgbClr val="000000"/>
              </a:solidFill>
              <a:latin typeface="Arial"/>
            </a:endParaRP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probíhají dokončovací práce, zátěžové testy a přejímky technologických zařízení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plánované zprovoznění: </a:t>
            </a:r>
            <a:r>
              <a:rPr lang="cs-CZ" sz="1500" b="1" spc="-1" dirty="0">
                <a:solidFill>
                  <a:srgbClr val="FF0000"/>
                </a:solidFill>
                <a:latin typeface="Arial"/>
              </a:rPr>
              <a:t>pátek 20. 3. 2026 </a:t>
            </a:r>
            <a:r>
              <a:rPr lang="cs-CZ" sz="1500" spc="-1" dirty="0">
                <a:solidFill>
                  <a:srgbClr val="000000"/>
                </a:solidFill>
                <a:latin typeface="Arial"/>
              </a:rPr>
              <a:t>za předpokladu, že přejímky a řízení s úřady o uvedení do zkušebního provozu proběhnou bez komplikací</a:t>
            </a:r>
          </a:p>
          <a:p>
            <a:pPr defTabSz="1008000">
              <a:spcBef>
                <a:spcPts val="1103"/>
              </a:spcBef>
              <a:buClr>
                <a:srgbClr val="000000"/>
              </a:buClr>
            </a:pPr>
            <a:r>
              <a:rPr lang="cs-CZ" sz="2100" b="1" spc="-1" dirty="0">
                <a:solidFill>
                  <a:srgbClr val="FF0000"/>
                </a:solidFill>
                <a:latin typeface="Arial"/>
              </a:rPr>
              <a:t>Modernizace stanice Flora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aktuálně dokončeno odstrojování stanice, probíhají sanace průsaků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hloubení stavební jámy pro budoucí výtahy, na konci března zahájení ražeb přestupní chodby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plánované zprovoznění stanice přelom </a:t>
            </a:r>
            <a:r>
              <a:rPr lang="cs-CZ" sz="1500" b="1" spc="-1" dirty="0">
                <a:solidFill>
                  <a:srgbClr val="000000"/>
                </a:solidFill>
                <a:latin typeface="Arial"/>
              </a:rPr>
              <a:t>listopad/prosinec 2026</a:t>
            </a:r>
            <a:r>
              <a:rPr lang="cs-CZ" sz="1500" spc="-1" dirty="0">
                <a:solidFill>
                  <a:srgbClr val="000000"/>
                </a:solidFill>
                <a:latin typeface="Arial"/>
              </a:rPr>
              <a:t>, zprovoznění výtahů </a:t>
            </a:r>
            <a:r>
              <a:rPr lang="cs-CZ" sz="1500" b="1" spc="-1" dirty="0">
                <a:solidFill>
                  <a:srgbClr val="000000"/>
                </a:solidFill>
                <a:latin typeface="Arial"/>
              </a:rPr>
              <a:t>Q1/2028</a:t>
            </a:r>
          </a:p>
        </p:txBody>
      </p:sp>
    </p:spTree>
    <p:extLst>
      <p:ext uri="{BB962C8B-B14F-4D97-AF65-F5344CB8AC3E}">
        <p14:creationId xmlns:p14="http://schemas.microsoft.com/office/powerpoint/2010/main" val="348756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16886-BB80-5003-60E8-46B86179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D370EA82-76FD-55B4-2007-D4A2EAE8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500" b="1" strike="noStrike" spc="-1" dirty="0">
                <a:solidFill>
                  <a:schemeClr val="dk1"/>
                </a:solidFill>
                <a:latin typeface="Calibri Light"/>
              </a:rPr>
              <a:t>Jarní a podzimní výměna pražců na trase C</a:t>
            </a:r>
            <a:endParaRPr lang="cs-CZ" sz="3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B9574B1D-75CA-97F3-8A37-DDA9AE7AF32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79688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Termíny prací: 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FF0000"/>
                </a:solidFill>
                <a:latin typeface="Arial"/>
              </a:rPr>
              <a:t>3. 4. – 6. 4. 2026</a:t>
            </a:r>
          </a:p>
          <a:p>
            <a:pPr defTabSz="1008000"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FF0000"/>
                </a:solidFill>
                <a:latin typeface="Arial"/>
              </a:rPr>
              <a:t>26. 9. – 28. 9. 2026</a:t>
            </a:r>
            <a:endParaRPr lang="cs-CZ" sz="1600" spc="-1" dirty="0">
              <a:solidFill>
                <a:srgbClr val="FF0000"/>
              </a:solidFill>
              <a:latin typeface="Arial"/>
            </a:endParaRP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výměna původních dřevěných pražců za betonové v úseku Budějovická – Kačerov a Pražského povstání - Pankrác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metra: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u obou akcí Chodov – Pražského povstání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bude zavedena v úseku Chodov – Pražského povstání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bez omezení IAD</a:t>
            </a:r>
          </a:p>
        </p:txBody>
      </p:sp>
    </p:spTree>
    <p:extLst>
      <p:ext uri="{BB962C8B-B14F-4D97-AF65-F5344CB8AC3E}">
        <p14:creationId xmlns:p14="http://schemas.microsoft.com/office/powerpoint/2010/main" val="68806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5C4D4-778E-7A66-5542-7FBABE522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180C2C62-537A-CB15-7E87-58BD0693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000" b="1" spc="-1" dirty="0">
                <a:solidFill>
                  <a:schemeClr val="dk1"/>
                </a:solidFill>
                <a:latin typeface="Calibri Light"/>
              </a:rPr>
              <a:t>Modernizace zabezpečovacích zařízení ve stanicích Florenc C a Vltavská</a:t>
            </a:r>
            <a:endParaRPr lang="cs-CZ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1C710819-A8EB-D819-18D2-CAAF12E4696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79688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8. 5. – 10. 5. 2026</a:t>
            </a:r>
            <a:endParaRPr lang="cs-CZ" sz="1600" spc="-1" dirty="0">
              <a:solidFill>
                <a:srgbClr val="000000"/>
              </a:solidFill>
              <a:latin typeface="Arial"/>
            </a:endParaRP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První etapa výměny stávajících reléových stavědel za elektronická ve stanicích Florenc C a Vltavská v rámci projektu modernizace zabezpečovacích zařízení </a:t>
            </a:r>
            <a:br>
              <a:rPr lang="cs-CZ" sz="1500" spc="-1" dirty="0">
                <a:solidFill>
                  <a:srgbClr val="000000"/>
                </a:solidFill>
                <a:latin typeface="Arial"/>
              </a:rPr>
            </a:br>
            <a:r>
              <a:rPr lang="cs-CZ" sz="1500" spc="-1" dirty="0">
                <a:solidFill>
                  <a:srgbClr val="000000"/>
                </a:solidFill>
                <a:latin typeface="Arial"/>
              </a:rPr>
              <a:t>v úseku Háje – Nádraží Holešovice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metra: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Kobylisy – I. P. Pavlova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bude zavedena v úseku Kobylisy – I. P. Pavlova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bez omezení IAD</a:t>
            </a:r>
          </a:p>
        </p:txBody>
      </p:sp>
    </p:spTree>
    <p:extLst>
      <p:ext uri="{BB962C8B-B14F-4D97-AF65-F5344CB8AC3E}">
        <p14:creationId xmlns:p14="http://schemas.microsoft.com/office/powerpoint/2010/main" val="355768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B421B-1F09-9C28-48F6-B41E1B19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98B0FD16-B074-39DD-4CEA-22C0C929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000" b="1" spc="-1" dirty="0">
                <a:solidFill>
                  <a:schemeClr val="dk1"/>
                </a:solidFill>
                <a:latin typeface="Calibri Light"/>
              </a:rPr>
              <a:t>Dokončení modernizace zabezpečovacích zařízení ve stanicích v úseku I. P. </a:t>
            </a:r>
            <a:r>
              <a:rPr lang="cs-CZ" sz="3000" b="1" spc="-1">
                <a:solidFill>
                  <a:schemeClr val="dk1"/>
                </a:solidFill>
                <a:latin typeface="Calibri Light"/>
              </a:rPr>
              <a:t>Pavlova </a:t>
            </a:r>
            <a:r>
              <a:rPr lang="cs-CZ" sz="3000" b="1" spc="-1" dirty="0">
                <a:solidFill>
                  <a:schemeClr val="dk1"/>
                </a:solidFill>
                <a:latin typeface="Calibri Light"/>
              </a:rPr>
              <a:t>- Vltavská</a:t>
            </a:r>
            <a:endParaRPr lang="cs-CZ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34F7FE8F-2790-947E-FD6E-4CD50BA9878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79688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4. 7. – 10. 7. 2026</a:t>
            </a:r>
            <a:endParaRPr lang="cs-CZ" sz="1600" spc="-1" dirty="0">
              <a:solidFill>
                <a:srgbClr val="000000"/>
              </a:solidFill>
              <a:latin typeface="Arial"/>
            </a:endParaRP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Druhá a závěrečná etapa výměny stávajících reléových stavědel za elektronická ve stanicích I. P. Pavlova, Muzeum C, Hlavní nádraží, Florenc C a Vltavská v rámci projektu modernizace zabezpečovacích zařízení v úseku Háje – Nádraží Holešovice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metra: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Nádraží Holešovice – Pražského povstání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bude zavedena v úseku Nádraží Holešovice – Pražského povstání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bez omezení IAD</a:t>
            </a:r>
          </a:p>
        </p:txBody>
      </p:sp>
    </p:spTree>
    <p:extLst>
      <p:ext uri="{BB962C8B-B14F-4D97-AF65-F5344CB8AC3E}">
        <p14:creationId xmlns:p14="http://schemas.microsoft.com/office/powerpoint/2010/main" val="113026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074327-F959-E5FB-11B5-689FEE600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1">
            <a:extLst>
              <a:ext uri="{FF2B5EF4-FFF2-40B4-BE49-F238E27FC236}">
                <a16:creationId xmlns:a16="http://schemas.microsoft.com/office/drawing/2014/main" id="{E9A4B949-30D6-C979-DD31-34AE95B15D12}"/>
              </a:ext>
            </a:extLst>
          </p:cNvPr>
          <p:cNvSpPr/>
          <p:nvPr/>
        </p:nvSpPr>
        <p:spPr>
          <a:xfrm>
            <a:off x="2346120" y="852480"/>
            <a:ext cx="4872600" cy="98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95400">
              <a:lnSpc>
                <a:spcPct val="100000"/>
              </a:lnSpc>
            </a:pPr>
            <a:endParaRPr lang="cs-CZ" sz="196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TextovéPole 4">
            <a:extLst>
              <a:ext uri="{FF2B5EF4-FFF2-40B4-BE49-F238E27FC236}">
                <a16:creationId xmlns:a16="http://schemas.microsoft.com/office/drawing/2014/main" id="{2A8B1C22-AB4D-652C-97BB-C5ED6AE42E02}"/>
              </a:ext>
            </a:extLst>
          </p:cNvPr>
          <p:cNvSpPr/>
          <p:nvPr/>
        </p:nvSpPr>
        <p:spPr>
          <a:xfrm>
            <a:off x="716760" y="835200"/>
            <a:ext cx="80805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95400">
              <a:lnSpc>
                <a:spcPct val="100000"/>
              </a:lnSpc>
            </a:pPr>
            <a:r>
              <a:rPr lang="cs-CZ" sz="4400" b="1" spc="-1" dirty="0">
                <a:solidFill>
                  <a:schemeClr val="dk1"/>
                </a:solidFill>
                <a:latin typeface="Calibri"/>
              </a:rPr>
              <a:t>Děkujeme za pozornost.</a:t>
            </a:r>
            <a:endParaRPr lang="cs-CZ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Obrázek 65">
            <a:extLst>
              <a:ext uri="{FF2B5EF4-FFF2-40B4-BE49-F238E27FC236}">
                <a16:creationId xmlns:a16="http://schemas.microsoft.com/office/drawing/2014/main" id="{C1DB8043-A865-FAA9-EE6C-278EBA4A136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8364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67" name="Obrázek 66">
            <a:extLst>
              <a:ext uri="{FF2B5EF4-FFF2-40B4-BE49-F238E27FC236}">
                <a16:creationId xmlns:a16="http://schemas.microsoft.com/office/drawing/2014/main" id="{7D26DCC1-1275-9FF4-E21D-2BD0B14E17C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91500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29DFB9D4-D948-80DB-7DF0-59C75EA56C5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44600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69" name="Obrázek 68">
            <a:extLst>
              <a:ext uri="{FF2B5EF4-FFF2-40B4-BE49-F238E27FC236}">
                <a16:creationId xmlns:a16="http://schemas.microsoft.com/office/drawing/2014/main" id="{4A0871FB-BFC2-A6CC-9647-7F7454ED29A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977360" y="230400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E3A52098-171B-1A9F-A672-26EA36A78ED4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508360" y="2304000"/>
            <a:ext cx="431640" cy="431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835245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trike="noStrike" spc="-1" dirty="0">
                <a:solidFill>
                  <a:schemeClr val="dk1"/>
                </a:solidFill>
                <a:latin typeface="Calibri Light"/>
              </a:rPr>
              <a:t>Nové stavby DPP v realizaci I.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89920" y="1266840"/>
            <a:ext cx="762480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trike="noStrike" spc="-1" dirty="0">
                <a:solidFill>
                  <a:srgbClr val="FF0000"/>
                </a:solidFill>
                <a:latin typeface="Arial"/>
              </a:rPr>
              <a:t>TT Václavské náměstí 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</a:rPr>
              <a:t>(do konce 06/2027)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b="0" strike="noStrike" spc="-1" dirty="0">
                <a:solidFill>
                  <a:srgbClr val="000000"/>
                </a:solidFill>
                <a:latin typeface="Arial"/>
              </a:rPr>
              <a:t>výstavba samotné TT na Václavském náměstí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výstavba nových chodníků a vozovek v rámci modernizace horní části náměstí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dokončení výstupu E1 z vestibulu stanice metra Muzeum u Domu potravin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b="0" strike="noStrike" spc="-1" dirty="0">
                <a:solidFill>
                  <a:srgbClr val="000000"/>
                </a:solidFill>
                <a:latin typeface="Arial"/>
              </a:rPr>
              <a:t>výstavba nového středového vstupu do vestibulu stanice metra Můstek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TT Muzeum </a:t>
            </a:r>
            <a:r>
              <a:rPr lang="cs-CZ" sz="2000" spc="-1" dirty="0">
                <a:solidFill>
                  <a:srgbClr val="000000"/>
                </a:solidFill>
                <a:latin typeface="Arial"/>
              </a:rPr>
              <a:t>(do konce 06/2027)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625475" algn="l"/>
              </a:tabLst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RTT Vinohradská v úseku Legerova – Španělská (omezení vjezdu IAD </a:t>
            </a:r>
            <a:br>
              <a:rPr lang="cs-CZ" sz="1500" spc="-1" dirty="0">
                <a:solidFill>
                  <a:srgbClr val="000000"/>
                </a:solidFill>
                <a:latin typeface="Arial"/>
              </a:rPr>
            </a:br>
            <a:r>
              <a:rPr lang="cs-CZ" sz="1500" spc="-1" dirty="0">
                <a:solidFill>
                  <a:srgbClr val="000000"/>
                </a:solidFill>
                <a:latin typeface="Arial"/>
              </a:rPr>
              <a:t>z Legerovy do Vinohradské)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625475" algn="l"/>
              </a:tabLst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Výstavba kolejového křížení v křižovatce Legerova x Vinohradská + napojení na TT Vinohradská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625475" algn="l"/>
              </a:tabLst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Výstavba nové TT podél Legerovy ulice do Škrétovy ulice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625475" algn="l"/>
              </a:tabLst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Předpoklad obnovy provozu tramvají Vinohradská – Bělehradská: Q4/2026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F40A2-4AD8-C6B3-BE58-D5A638BA8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941F5271-ECBC-14ED-1671-5DDC9624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trike="noStrike" spc="-1" dirty="0">
                <a:solidFill>
                  <a:schemeClr val="dk1"/>
                </a:solidFill>
                <a:latin typeface="Calibri Light"/>
              </a:rPr>
              <a:t>Nové stavby DPP v realizaci II.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AE798DFF-F88B-4A70-C5C7-B0559383254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62480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trike="noStrike" spc="-1" dirty="0">
                <a:solidFill>
                  <a:srgbClr val="FF0000"/>
                </a:solidFill>
                <a:latin typeface="Arial"/>
              </a:rPr>
              <a:t>TT Počernická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</a:rPr>
              <a:t> (do konce roku 2027)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b="0" strike="noStrike" spc="-1" dirty="0">
                <a:solidFill>
                  <a:srgbClr val="000000"/>
                </a:solidFill>
                <a:latin typeface="Arial"/>
              </a:rPr>
              <a:t>po celý rok pokračování v přeložkách inženýrských sítí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od 23/2 výstavba tělesa samotné TT v úseku Vinohradská – Na Palouku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výstavba kolejového křížení ve Vinohradské ulici a napojování nové TT do stávající tramvajové sítě (18. 4. – 7. 7. 2026)</a:t>
            </a:r>
            <a:endParaRPr lang="cs-CZ" sz="1500" b="0" strike="noStrike" spc="-1" dirty="0">
              <a:solidFill>
                <a:srgbClr val="000000"/>
              </a:solidFill>
              <a:latin typeface="Arial"/>
            </a:endParaRPr>
          </a:p>
          <a:p>
            <a:pPr defTabSz="1008000"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Tramvajová zastávka Hodkovičky</a:t>
            </a:r>
            <a:r>
              <a:rPr lang="cs-CZ" sz="2000" spc="-1" dirty="0">
                <a:solidFill>
                  <a:srgbClr val="000000"/>
                </a:solidFill>
                <a:latin typeface="Arial"/>
              </a:rPr>
              <a:t> (19. 1. – Q2/2026)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novostavba tramvajové zastávky na TT </a:t>
            </a:r>
            <a:r>
              <a:rPr lang="cs-CZ" sz="1500" spc="-1" dirty="0" err="1">
                <a:solidFill>
                  <a:srgbClr val="000000"/>
                </a:solidFill>
                <a:latin typeface="Arial"/>
              </a:rPr>
              <a:t>KoMoKo</a:t>
            </a:r>
            <a:r>
              <a:rPr lang="cs-CZ" sz="1500" spc="-1" dirty="0">
                <a:solidFill>
                  <a:srgbClr val="000000"/>
                </a:solidFill>
                <a:latin typeface="Arial"/>
              </a:rPr>
              <a:t> v Modřanské ulici u křižovatky </a:t>
            </a:r>
            <a:br>
              <a:rPr lang="cs-CZ" sz="1500" spc="-1" dirty="0">
                <a:solidFill>
                  <a:srgbClr val="000000"/>
                </a:solidFill>
                <a:latin typeface="Arial"/>
              </a:rPr>
            </a:br>
            <a:r>
              <a:rPr lang="cs-CZ" sz="1500" spc="-1" dirty="0">
                <a:solidFill>
                  <a:srgbClr val="000000"/>
                </a:solidFill>
                <a:latin typeface="Arial"/>
              </a:rPr>
              <a:t>s ulicí Mezi Vodami, mezi zastávkami Černý kůň a </a:t>
            </a:r>
            <a:r>
              <a:rPr lang="cs-CZ" sz="1500" spc="-1" dirty="0" err="1">
                <a:solidFill>
                  <a:srgbClr val="000000"/>
                </a:solidFill>
                <a:latin typeface="Arial"/>
              </a:rPr>
              <a:t>Belárie</a:t>
            </a:r>
            <a:endParaRPr lang="cs-CZ" sz="1500" spc="-1" dirty="0">
              <a:solidFill>
                <a:srgbClr val="000000"/>
              </a:solidFill>
              <a:latin typeface="Arial"/>
            </a:endParaRP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b="0" strike="noStrike" spc="-1" dirty="0">
                <a:solidFill>
                  <a:srgbClr val="000000"/>
                </a:solidFill>
                <a:latin typeface="Arial"/>
              </a:rPr>
              <a:t>bez dopadu na MHD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b="0" strike="noStrike" spc="-1" dirty="0">
                <a:solidFill>
                  <a:srgbClr val="000000"/>
                </a:solidFill>
                <a:latin typeface="Arial"/>
              </a:rPr>
              <a:t>lokální omezení IAD v místě stavby</a:t>
            </a:r>
          </a:p>
        </p:txBody>
      </p:sp>
    </p:spTree>
    <p:extLst>
      <p:ext uri="{BB962C8B-B14F-4D97-AF65-F5344CB8AC3E}">
        <p14:creationId xmlns:p14="http://schemas.microsoft.com/office/powerpoint/2010/main" val="173071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4D45D-6324-6978-3C88-3450EA29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8E849600-458D-0DC9-9190-A0B07956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trike="noStrike" spc="-1" dirty="0">
                <a:solidFill>
                  <a:schemeClr val="dk1"/>
                </a:solidFill>
                <a:latin typeface="Calibri Light"/>
              </a:rPr>
              <a:t>Nové stavby DPP v realizaci III.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0876C708-9B4C-B89D-B1D1-C36823E3322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62480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Elektrifikace autobusové linky 137</a:t>
            </a:r>
            <a:r>
              <a:rPr lang="cs-CZ" sz="2000" spc="-1" dirty="0">
                <a:solidFill>
                  <a:srgbClr val="000000"/>
                </a:solidFill>
                <a:latin typeface="Arial"/>
              </a:rPr>
              <a:t> (do 04/2026)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výstavba nabíjecí a napájecí infrastruktury dokončena včetně garáže Řepy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probíhá úřední povolovací proces k provozování trolejbusové dráhy</a:t>
            </a:r>
          </a:p>
          <a:p>
            <a:pPr defTabSz="1008000"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Elektrifikace autobusových linek 131 a 176</a:t>
            </a:r>
            <a:r>
              <a:rPr lang="cs-CZ" sz="2000" spc="-1" dirty="0">
                <a:solidFill>
                  <a:srgbClr val="000000"/>
                </a:solidFill>
                <a:latin typeface="Arial"/>
              </a:rPr>
              <a:t> (do 06/2026)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probíhá výstavba napájecí a nabíjecí infrastruktury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 Šárecké ulici koordinace se stavbou TSK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trike="noStrike" spc="-1" dirty="0">
                <a:solidFill>
                  <a:srgbClr val="FF0000"/>
                </a:solidFill>
                <a:latin typeface="Arial"/>
              </a:rPr>
              <a:t>Úsek metra I.D1a Pankrác D – Olbrachtova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</a:rPr>
              <a:t> (od 1/4/2023)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dokončení ražeb ve stanici Pankrác D na konci Q2/2026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</a:t>
            </a:r>
            <a:r>
              <a:rPr lang="cs-CZ" sz="1500" b="0" strike="noStrike" spc="-1" dirty="0">
                <a:solidFill>
                  <a:srgbClr val="000000"/>
                </a:solidFill>
                <a:latin typeface="Arial"/>
              </a:rPr>
              <a:t>okračování výstavby definitivního ostění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pokračování výstavby vestibulů stanic Pankrác D a Olbrachtova</a:t>
            </a:r>
            <a:endParaRPr lang="cs-CZ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7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B9023-2D3D-2574-E345-51BDBDC8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CB8FDFEF-ADA6-6EF2-0011-8D5AD1C1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trike="noStrike" spc="-1" dirty="0">
                <a:solidFill>
                  <a:schemeClr val="dk1"/>
                </a:solidFill>
                <a:latin typeface="Calibri Light"/>
              </a:rPr>
              <a:t>Plánované nové stavby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9C82B3B2-3F83-A26F-B54A-9FA86D2CBD8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487588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200" b="1" spc="-1" dirty="0">
                <a:solidFill>
                  <a:srgbClr val="FF0000"/>
                </a:solidFill>
                <a:latin typeface="Arial"/>
              </a:rPr>
              <a:t>TT Vinohradská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</a:t>
            </a:r>
            <a:r>
              <a:rPr lang="cs-CZ" sz="1600" spc="-1" dirty="0">
                <a:solidFill>
                  <a:srgbClr val="000000"/>
                </a:solidFill>
                <a:latin typeface="Arial"/>
              </a:rPr>
              <a:t>18. 4. – 7. 7. 2026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výstavba napojení nové TT Počernická do stávající tramvajové sítě v křižovatce Počernické a Vinohradské ulice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tramvají: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Vinohradská mezi křižovatkami Jana Želivského </a:t>
            </a:r>
            <a:br>
              <a:rPr lang="cs-CZ" sz="1500" spc="-1" dirty="0">
                <a:solidFill>
                  <a:srgbClr val="000000"/>
                </a:solidFill>
                <a:latin typeface="Arial"/>
              </a:rPr>
            </a:br>
            <a:r>
              <a:rPr lang="cs-CZ" sz="1500" spc="-1" dirty="0">
                <a:solidFill>
                  <a:srgbClr val="000000"/>
                </a:solidFill>
                <a:latin typeface="Arial"/>
              </a:rPr>
              <a:t>a Starostrašnická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bude zavedena v úseku Olšanské hřbitovy – Vozovna Strašnice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částečné omezení v místě prací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551553-929B-88DB-2616-BFCF29CB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44" y="1241410"/>
            <a:ext cx="3236811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98913-BFBD-04BE-5A23-6BFFA78B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0E8963D9-65AF-B97F-0DEC-F84098FB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pc="-1" dirty="0">
                <a:solidFill>
                  <a:schemeClr val="dk1"/>
                </a:solidFill>
                <a:latin typeface="Calibri Light"/>
              </a:rPr>
              <a:t>Opravy a rekonstrukce TT + LD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9CA8DB17-1E3B-FAC4-569C-C1F8B21B70C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7624800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Probíhající akce</a:t>
            </a:r>
            <a:endParaRPr lang="cs-CZ" sz="2000" spc="-1" dirty="0">
              <a:solidFill>
                <a:srgbClr val="000000"/>
              </a:solidFill>
              <a:latin typeface="Arial"/>
            </a:endParaRP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Rekonstrukce tratě LD Petřín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OTT Klapkova (úsek Zenklova – Střelničná)</a:t>
            </a:r>
          </a:p>
          <a:p>
            <a:pPr defTabSz="1008000">
              <a:spcBef>
                <a:spcPts val="1103"/>
              </a:spcBef>
              <a:buClr>
                <a:srgbClr val="000000"/>
              </a:buClr>
            </a:pPr>
            <a:r>
              <a:rPr lang="cs-CZ" sz="2000" b="1" spc="-1" dirty="0">
                <a:solidFill>
                  <a:srgbClr val="FF0000"/>
                </a:solidFill>
                <a:latin typeface="Arial"/>
              </a:rPr>
              <a:t>Plánované akce</a:t>
            </a:r>
            <a:endParaRPr lang="cs-CZ" sz="2000" spc="-1" dirty="0">
              <a:solidFill>
                <a:srgbClr val="000000"/>
              </a:solidFill>
              <a:latin typeface="Arial"/>
            </a:endParaRP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OTT Národní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OTT Chodovská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OTT Podbabská + obratiště Nádraží Podbaba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OTT obratiště Spojovací</a:t>
            </a:r>
          </a:p>
        </p:txBody>
      </p:sp>
    </p:spTree>
    <p:extLst>
      <p:ext uri="{BB962C8B-B14F-4D97-AF65-F5344CB8AC3E}">
        <p14:creationId xmlns:p14="http://schemas.microsoft.com/office/powerpoint/2010/main" val="365602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EFFF4-39BA-701E-65BD-0834AC4C1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A0626AA9-2386-0739-0DCE-CD2DFEA7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600" b="0" strike="noStrike" spc="-1" dirty="0">
                <a:solidFill>
                  <a:srgbClr val="000000"/>
                </a:solidFill>
                <a:latin typeface="Arial"/>
              </a:rPr>
              <a:t>Rekonstrukce tratě LD Petřín</a:t>
            </a: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D061898B-15EE-E4B0-F638-2C85645E2D7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144440"/>
            <a:ext cx="4322880" cy="192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 trati probíhá: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ukotvování kolejnic do finální betonové desky v </a:t>
            </a:r>
            <a:r>
              <a:rPr lang="cs-CZ" sz="1500" spc="-1" dirty="0" err="1">
                <a:solidFill>
                  <a:srgbClr val="000000"/>
                </a:solidFill>
                <a:latin typeface="Arial"/>
              </a:rPr>
              <a:t>Abtově</a:t>
            </a:r>
            <a:r>
              <a:rPr lang="cs-CZ" sz="1500" spc="-1" dirty="0">
                <a:solidFill>
                  <a:srgbClr val="000000"/>
                </a:solidFill>
                <a:latin typeface="Arial"/>
              </a:rPr>
              <a:t> výhybně</a:t>
            </a:r>
          </a:p>
          <a:p>
            <a:pPr marL="625475" indent="-250825" defTabSz="10080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pokládka optických kabelů, montáž veřejného osvětlení dráhy, obslužního schodiště, slabo- a silnoproudých elektrozařízení, oplocení + terénní úpravy okolí tratě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ve stanicích instalace technologických celků: nový motor pohonu LD, elektrorozvaděče, nové kladky pro lana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endParaRPr lang="cs-CZ" sz="15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Obrázek 3" descr="Obsah obrázku venku, vlak, trať, strom&#10;&#10;Obsah generovaný pomocí AI může být nesprávný.">
            <a:extLst>
              <a:ext uri="{FF2B5EF4-FFF2-40B4-BE49-F238E27FC236}">
                <a16:creationId xmlns:a16="http://schemas.microsoft.com/office/drawing/2014/main" id="{6D343B78-EE2C-B473-BD92-D562FDD11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00" y="1144440"/>
            <a:ext cx="3561348" cy="20032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65B6A9-D779-96D0-A3FE-E65C47C850AA}"/>
              </a:ext>
            </a:extLst>
          </p:cNvPr>
          <p:cNvSpPr txBox="1"/>
          <p:nvPr/>
        </p:nvSpPr>
        <p:spPr>
          <a:xfrm>
            <a:off x="943200" y="3008630"/>
            <a:ext cx="7830948" cy="151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400" b="1" spc="-1" dirty="0">
                <a:solidFill>
                  <a:srgbClr val="000000"/>
                </a:solidFill>
                <a:latin typeface="Arial"/>
              </a:rPr>
              <a:t>Vozy:</a:t>
            </a:r>
          </a:p>
          <a:p>
            <a:pPr marL="625475" indent="-250825" defTabSz="10080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300" spc="-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finišuje výroba obou nových vozů</a:t>
            </a:r>
          </a:p>
          <a:p>
            <a:pPr marL="625475" indent="-250825" defTabSz="10080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300" spc="-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duben – předpokládaný převoz do Prahy, osazení na dráhu, upevnění na lano a dokončení montáže technologií</a:t>
            </a:r>
          </a:p>
          <a:p>
            <a:pPr marL="625475" indent="-250825" defTabSz="10080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300" spc="-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květen + červen – technické zkoušky a testovací jízdy bez cestujících v rámci homologace</a:t>
            </a:r>
          </a:p>
          <a:p>
            <a:pPr marL="625475" indent="-250825" defTabSz="10080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300" spc="-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léto – řízení s úřady o uvedení LD do zkušebního provozu a získání průkazu způsobilosti</a:t>
            </a:r>
          </a:p>
          <a:p>
            <a:pPr marL="625475" indent="-250825" defTabSz="100800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300" spc="-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přelom léta a podzimu – předpoklad zahájení zkušebního provozu s cestujícími</a:t>
            </a:r>
          </a:p>
        </p:txBody>
      </p:sp>
    </p:spTree>
    <p:extLst>
      <p:ext uri="{BB962C8B-B14F-4D97-AF65-F5344CB8AC3E}">
        <p14:creationId xmlns:p14="http://schemas.microsoft.com/office/powerpoint/2010/main" val="412796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7792A-8255-CE03-9632-9DC5769E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2634CB9F-7636-7D8E-1029-C05B679B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pc="-1" dirty="0">
                <a:solidFill>
                  <a:schemeClr val="dk1"/>
                </a:solidFill>
                <a:latin typeface="Calibri Light"/>
              </a:rPr>
              <a:t>OTT Klapkova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F759D8D3-BDA5-A884-DDCB-D9D2B470A2D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5402392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</a:t>
            </a:r>
            <a:r>
              <a:rPr lang="cs-CZ" sz="1600" spc="-1" dirty="0">
                <a:solidFill>
                  <a:srgbClr val="000000"/>
                </a:solidFill>
                <a:latin typeface="Arial"/>
              </a:rPr>
              <a:t>28. 2. – 20. 3. 2026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 err="1">
                <a:solidFill>
                  <a:srgbClr val="000000"/>
                </a:solidFill>
                <a:latin typeface="Arial"/>
              </a:rPr>
              <a:t>repanelizace</a:t>
            </a:r>
            <a:r>
              <a:rPr lang="cs-CZ" sz="1500" spc="-1" dirty="0">
                <a:solidFill>
                  <a:srgbClr val="000000"/>
                </a:solidFill>
                <a:latin typeface="Arial"/>
              </a:rPr>
              <a:t> cca 300 metrů dlouhého úseku TT mezi Zenklovou a Střelničnou ulicí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výměna opotřebených částí kolejových konstrukcí v obou křižovatkách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tramvají: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 úseku Ke Stírce - Kobylisy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zavedena NAD X17, X93 a X95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tramvajová linka 37 Vozovna Kobylisy – Sídliště Ďáblice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částečné omezení v místě prací</a:t>
            </a:r>
          </a:p>
        </p:txBody>
      </p:sp>
      <p:pic>
        <p:nvPicPr>
          <p:cNvPr id="3" name="Obrázek 2" descr="Obsah obrázku text, mapa, atlas&#10;&#10;Obsah generovaný pomocí AI může být nesprávný.">
            <a:extLst>
              <a:ext uri="{FF2B5EF4-FFF2-40B4-BE49-F238E27FC236}">
                <a16:creationId xmlns:a16="http://schemas.microsoft.com/office/drawing/2014/main" id="{D91ED238-2C16-6395-A382-16EDAA8ED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18" y="1266840"/>
            <a:ext cx="2052828" cy="3020428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9582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BA2B2B-936E-A194-08F9-1B7D5397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>
            <a:extLst>
              <a:ext uri="{FF2B5EF4-FFF2-40B4-BE49-F238E27FC236}">
                <a16:creationId xmlns:a16="http://schemas.microsoft.com/office/drawing/2014/main" id="{EF8CB542-F46A-1FDC-D71D-29B7564B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20" y="273600"/>
            <a:ext cx="762480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10080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000" b="1" spc="-1" dirty="0">
                <a:solidFill>
                  <a:schemeClr val="dk1"/>
                </a:solidFill>
                <a:latin typeface="Calibri Light"/>
              </a:rPr>
              <a:t>OTT Národní</a:t>
            </a:r>
            <a:endParaRPr lang="cs-CZ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>
            <a:extLst>
              <a:ext uri="{FF2B5EF4-FFF2-40B4-BE49-F238E27FC236}">
                <a16:creationId xmlns:a16="http://schemas.microsoft.com/office/drawing/2014/main" id="{872AF90F-2F97-91C6-7FD1-98C3466B57A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9920" y="1266840"/>
            <a:ext cx="4611978" cy="336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Termín prací: </a:t>
            </a:r>
            <a:r>
              <a:rPr lang="cs-CZ" sz="1600" spc="-1" dirty="0">
                <a:solidFill>
                  <a:srgbClr val="000000"/>
                </a:solidFill>
                <a:latin typeface="Arial"/>
              </a:rPr>
              <a:t>18. 7. – 10. 8. 2026</a:t>
            </a:r>
          </a:p>
          <a:p>
            <a:pPr defTabSz="100800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Rozsah prací: 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výměna opotřebených kolejových oblouků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výměna kolejového křížení (1x6) v křižovatce Lazarská x Spálená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vybudování mazacího zařízení u oblouků Národní x Lazarská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Úsek bez provozu tramvají: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mezi křižovatkami Národní x Smetanovo nábřeží a Lazarská x Spálená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NAD: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nebude zaveden</a:t>
            </a:r>
          </a:p>
          <a:p>
            <a:pPr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cs-CZ" sz="1600" b="1" spc="-1" dirty="0">
                <a:solidFill>
                  <a:srgbClr val="000000"/>
                </a:solidFill>
                <a:latin typeface="Arial"/>
              </a:rPr>
              <a:t>IAD:</a:t>
            </a:r>
          </a:p>
          <a:p>
            <a:pPr marL="625475" indent="-250825" defTabSz="10080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Arial"/>
              </a:rPr>
              <a:t>částečné omezení v místě prací</a:t>
            </a:r>
          </a:p>
        </p:txBody>
      </p:sp>
      <p:pic>
        <p:nvPicPr>
          <p:cNvPr id="2" name="Obrázek 1" descr="Obsah obrázku text, mapa, atlas&#10;&#10;Obsah generovaný pomocí AI může být nesprávný.">
            <a:extLst>
              <a:ext uri="{FF2B5EF4-FFF2-40B4-BE49-F238E27FC236}">
                <a16:creationId xmlns:a16="http://schemas.microsoft.com/office/drawing/2014/main" id="{7BF6574A-1D5E-E7D0-81AD-A042661C0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64" y="1266840"/>
            <a:ext cx="3611519" cy="24760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62694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63B8C5550DC74AA5066E99374A8BC2" ma:contentTypeVersion="24" ma:contentTypeDescription="Vytvořit nový dokument" ma:contentTypeScope="" ma:versionID="d0495887eedfe9dfe9df096780bcc0cc">
  <xsd:schema xmlns:xsd="http://www.w3.org/2001/XMLSchema" xmlns:xs="http://www.w3.org/2001/XMLSchema" xmlns:p="http://schemas.microsoft.com/office/2006/metadata/properties" xmlns:ns2="55fe3660-a7f2-4546-87cf-40ee58e4ae25" xmlns:ns3="3f2d4d77-982d-4eaa-8b49-e5f13b8bdce0" xmlns:ns4="678c58ef-cf6a-4c25-8985-b9d4f8250a76" targetNamespace="http://schemas.microsoft.com/office/2006/metadata/properties" ma:root="true" ma:fieldsID="85f130cf741d501a8ace01c58beca68e" ns2:_="" ns3:_="" ns4:_="">
    <xsd:import namespace="55fe3660-a7f2-4546-87cf-40ee58e4ae25"/>
    <xsd:import namespace="3f2d4d77-982d-4eaa-8b49-e5f13b8bdce0"/>
    <xsd:import namespace="678c58ef-cf6a-4c25-8985-b9d4f8250a76"/>
    <xsd:element name="properties">
      <xsd:complexType>
        <xsd:sequence>
          <xsd:element name="documentManagement">
            <xsd:complexType>
              <xsd:all>
                <xsd:element ref="ns2:Platn_x00fd__x0020_do" minOccurs="0"/>
                <xsd:element ref="ns2:Garant1" minOccurs="0"/>
                <xsd:element ref="ns2:unikatni_x002d_ID" minOccurs="0"/>
                <xsd:element ref="ns2:Kategorie0" minOccurs="0"/>
                <xsd:element ref="ns2:Verze_x002d_DP"/>
                <xsd:element ref="ns2:Normy" minOccurs="0"/>
                <xsd:element ref="ns2:identifikace" minOccurs="0"/>
                <xsd:element ref="ns2:Omezen_x00e9__x0020__x010d_ten_x00ed_" minOccurs="0"/>
                <xsd:element ref="ns2:konzument" minOccurs="0"/>
                <xsd:element ref="ns2:odeslat_oznameni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  <xsd:element ref="ns4:SharedWithDetails" minOccurs="0"/>
                <xsd:element ref="ns2:Archivace" minOccurs="0"/>
                <xsd:element ref="ns2:Datum_x0020_archivace_x0020_p_x0159_edchoz_x00ed__x0020_verze" minOccurs="0"/>
                <xsd:element ref="ns2:WF_oprav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e3660-a7f2-4546-87cf-40ee58e4ae25" elementFormDefault="qualified">
    <xsd:import namespace="http://schemas.microsoft.com/office/2006/documentManagement/types"/>
    <xsd:import namespace="http://schemas.microsoft.com/office/infopath/2007/PartnerControls"/>
    <xsd:element name="Platn_x00fd__x0020_do" ma:index="2" nillable="true" ma:displayName="Platný do" ma:default="3333-03-03T00:00:00Z" ma:format="DateOnly" ma:internalName="Platn_x00fd__x0020_do" ma:readOnly="false">
      <xsd:simpleType>
        <xsd:restriction base="dms:DateTime"/>
      </xsd:simpleType>
    </xsd:element>
    <xsd:element name="Garant1" ma:index="3" nillable="true" ma:displayName="Garant" ma:list="{91060b87-2bb7-4809-b311-3079a2321b68}" ma:internalName="Garant1" ma:readOnly="false" ma:showField="Title">
      <xsd:simpleType>
        <xsd:restriction base="dms:Lookup"/>
      </xsd:simpleType>
    </xsd:element>
    <xsd:element name="unikatni_x002d_ID" ma:index="4" nillable="true" ma:displayName="Evidenční značka" ma:internalName="unikatni_x002d_ID" ma:readOnly="false">
      <xsd:simpleType>
        <xsd:restriction base="dms:Text">
          <xsd:maxLength value="20"/>
        </xsd:restriction>
      </xsd:simpleType>
    </xsd:element>
    <xsd:element name="Kategorie0" ma:index="5" nillable="true" ma:displayName="Kategorie" ma:description="Kategorie do které se dokument logicky řadí. Dokument může spadat vždy pouze do jedné kategorie." ma:list="{659ab950-f409-4937-96c1-fd43b8fd5cd9}" ma:internalName="Kategorie0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rze_x002d_DP" ma:index="6" ma:displayName="Verze-DP" ma:decimals="0" ma:default="0" ma:description="Verze dokumentu - tato verze se propisuje do zápatí šablon." ma:internalName="Verze_x002d_DP" ma:readOnly="false" ma:percentage="FALSE">
      <xsd:simpleType>
        <xsd:restriction base="dms:Number"/>
      </xsd:simpleType>
    </xsd:element>
    <xsd:element name="Normy" ma:index="7" nillable="true" ma:displayName="Normy" ma:list="{4544864b-204d-4a63-a43d-ef9b56b7a50a}" ma:internalName="Normy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entifikace" ma:index="8" nillable="true" ma:displayName="Ev.č." ma:decimals="0" ma:description="Pořadové číslo dokumentu - musí být unikátní v rámci kolekce šablon." ma:indexed="true" ma:internalName="identifikace" ma:readOnly="false" ma:percentage="FALSE">
      <xsd:simpleType>
        <xsd:restriction base="dms:Number"/>
      </xsd:simpleType>
    </xsd:element>
    <xsd:element name="Omezen_x00e9__x0020__x010d_ten_x00ed_" ma:index="9" nillable="true" ma:displayName="Omezené čtení" ma:list="UserInfo" ma:SearchPeopleOnly="false" ma:SharePointGroup="0" ma:internalName="Omezen_x00e9__x0020__x010d_ten_x00ed_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nzument" ma:index="13" nillable="true" ma:displayName="Konzumenti" ma:list="{91060b87-2bb7-4809-b311-3079a2321b68}" ma:internalName="konzument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deslat_oznameni" ma:index="14" nillable="true" ma:displayName="Odeslat oznámení" ma:description="Odešle oznámení všem zaměstnancům DP" ma:format="Dropdown" ma:internalName="odeslat_oznameni" ma:readOnly="false">
      <xsd:simpleType>
        <xsd:restriction base="dms:Choice">
          <xsd:enumeration value="Neodesílat žádné oznámení"/>
          <xsd:enumeration value="Odeslat oznámení - nová šablona"/>
          <xsd:enumeration value="Odeslat oznámení - aktualizovaná šablona"/>
        </xsd:restriction>
      </xsd:simpleType>
    </xsd:element>
    <xsd:element name="Archivace" ma:index="24" nillable="true" ma:displayName="Archivace" ma:default="Ne" ma:description="Zachytit aktuální verzi a vytvořit kopii v archivu." ma:format="Dropdown" ma:internalName="Archivace">
      <xsd:simpleType>
        <xsd:restriction base="dms:Choice">
          <xsd:enumeration value="Ano"/>
          <xsd:enumeration value="Ne"/>
        </xsd:restriction>
      </xsd:simpleType>
    </xsd:element>
    <xsd:element name="Datum_x0020_archivace_x0020_p_x0159_edchoz_x00ed__x0020_verze" ma:index="25" nillable="true" ma:displayName="Datum archivace předchozí verze" ma:description="V případě archivace bude doplněno automaticky." ma:format="DateOnly" ma:internalName="Datum_x0020_archivace_x0020_p_x0159_edchoz_x00ed__x0020_verze">
      <xsd:simpleType>
        <xsd:restriction base="dms:DateTime"/>
      </xsd:simpleType>
    </xsd:element>
    <xsd:element name="WF_oprava" ma:index="26" nillable="true" ma:displayName="WF_oprava" ma:default="NE" ma:format="Dropdown" ma:internalName="WF_oprava">
      <xsd:simpleType>
        <xsd:restriction base="dms:Choice">
          <xsd:enumeration value="ANO"/>
          <xsd:enumeration value="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d4d77-982d-4eaa-8b49-e5f13b8bdce0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c58ef-cf6a-4c25-8985-b9d4f8250a7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Typ obsahu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eslat_oznameni xmlns="55fe3660-a7f2-4546-87cf-40ee58e4ae25" xsi:nil="true"/>
    <konzument xmlns="55fe3660-a7f2-4546-87cf-40ee58e4ae25">
      <Value>84</Value>
    </konzument>
    <identifikace xmlns="55fe3660-a7f2-4546-87cf-40ee58e4ae25">525</identifikace>
    <Verze_x002d_DP xmlns="55fe3660-a7f2-4546-87cf-40ee58e4ae25">1</Verze_x002d_DP>
    <Platn_x00fd__x0020_do xmlns="55fe3660-a7f2-4546-87cf-40ee58e4ae25">3333-03-02T23:00:00+00:00</Platn_x00fd__x0020_do>
    <Garant1 xmlns="55fe3660-a7f2-4546-87cf-40ee58e4ae25">77</Garant1>
    <Kategorie0 xmlns="55fe3660-a7f2-4546-87cf-40ee58e4ae25">
      <Value>28</Value>
    </Kategorie0>
    <Omezen_x00e9__x0020__x010d_ten_x00ed_ xmlns="55fe3660-a7f2-4546-87cf-40ee58e4ae25">
      <UserInfo>
        <DisplayName/>
        <AccountId xsi:nil="true"/>
        <AccountType/>
      </UserInfo>
    </Omezen_x00e9__x0020__x010d_ten_x00ed_>
    <unikatni_x002d_ID xmlns="55fe3660-a7f2-4546-87cf-40ee58e4ae25">DP525-1-900700</unikatni_x002d_ID>
    <Normy xmlns="55fe3660-a7f2-4546-87cf-40ee58e4ae25">
      <Value>31</Value>
    </Normy>
    <Archivace xmlns="55fe3660-a7f2-4546-87cf-40ee58e4ae25">Ne</Archivace>
    <WF_oprava xmlns="55fe3660-a7f2-4546-87cf-40ee58e4ae25">NE</WF_oprava>
    <Datum_x0020_archivace_x0020_p_x0159_edchoz_x00ed__x0020_verze xmlns="55fe3660-a7f2-4546-87cf-40ee58e4ae25" xsi:nil="true"/>
    <_dlc_DocId xmlns="3f2d4d77-982d-4eaa-8b49-e5f13b8bdce0">VDQ3DCUZ6V27-69-2149</_dlc_DocId>
    <_dlc_DocIdUrl xmlns="3f2d4d77-982d-4eaa-8b49-e5f13b8bdce0">
      <Url>https://eportal.dpp.cz/sablony_dokumentu/_layouts/15/DocIdRedir.aspx?ID=VDQ3DCUZ6V27-69-2149</Url>
      <Description>VDQ3DCUZ6V27-69-2149</Description>
    </_dlc_DocIdUrl>
  </documentManagement>
</p:properties>
</file>

<file path=customXml/itemProps1.xml><?xml version="1.0" encoding="utf-8"?>
<ds:datastoreItem xmlns:ds="http://schemas.openxmlformats.org/officeDocument/2006/customXml" ds:itemID="{80B6F011-987E-4136-9C19-FF3B57D31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fe3660-a7f2-4546-87cf-40ee58e4ae25"/>
    <ds:schemaRef ds:uri="3f2d4d77-982d-4eaa-8b49-e5f13b8bdce0"/>
    <ds:schemaRef ds:uri="678c58ef-cf6a-4c25-8985-b9d4f8250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D9435F-7E37-4B5E-ADA9-20B2742D01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1A3B824-4806-4362-AC26-7B48138F5C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7FB036-BF82-49AE-A3D6-77FEDA13DB0D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3f2d4d77-982d-4eaa-8b49-e5f13b8bdce0"/>
    <ds:schemaRef ds:uri="http://schemas.microsoft.com/office/2006/documentManagement/types"/>
    <ds:schemaRef ds:uri="678c58ef-cf6a-4c25-8985-b9d4f8250a76"/>
    <ds:schemaRef ds:uri="55fe3660-a7f2-4546-87cf-40ee58e4ae2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</TotalTime>
  <Words>1314</Words>
  <Application>Microsoft Office PowerPoint</Application>
  <PresentationFormat>Předvádění na obrazovce (16:9)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Motiv Office</vt:lpstr>
      <vt:lpstr>Prezentace aplikace PowerPoint</vt:lpstr>
      <vt:lpstr>Nové stavby DPP v realizaci I.</vt:lpstr>
      <vt:lpstr>Nové stavby DPP v realizaci II.</vt:lpstr>
      <vt:lpstr>Nové stavby DPP v realizaci III.</vt:lpstr>
      <vt:lpstr>Plánované nové stavby</vt:lpstr>
      <vt:lpstr>Opravy a rekonstrukce TT + LD</vt:lpstr>
      <vt:lpstr>Rekonstrukce tratě LD Petřín</vt:lpstr>
      <vt:lpstr>OTT Klapkova</vt:lpstr>
      <vt:lpstr>OTT Národní</vt:lpstr>
      <vt:lpstr>OTT Chodovská</vt:lpstr>
      <vt:lpstr>OTT Podbabská + obratiště Nádraží Podbaba</vt:lpstr>
      <vt:lpstr>OTT obratiště Spojovací</vt:lpstr>
      <vt:lpstr>Opravy a rekonstrukce v metru</vt:lpstr>
      <vt:lpstr>Probíhající rekonstrukce v metru</vt:lpstr>
      <vt:lpstr>Jarní a podzimní výměna pražců na trase C</vt:lpstr>
      <vt:lpstr>Modernizace zabezpečovacích zařízení ve stanicích Florenc C a Vltavská</vt:lpstr>
      <vt:lpstr>Dokončení modernizace zabezpečovacích zařízení ve stanicích v úseku I. P. Pavlova - Vltavská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(jednotný vizuální styl)</dc:title>
  <dc:subject/>
  <dc:creator>Martin Mikes</dc:creator>
  <dc:description/>
  <cp:lastModifiedBy>Šabík Daniel Mgr. 900010</cp:lastModifiedBy>
  <cp:revision>17</cp:revision>
  <cp:lastPrinted>2020-03-11T11:20:20Z</cp:lastPrinted>
  <dcterms:created xsi:type="dcterms:W3CDTF">2017-06-29T14:30:06Z</dcterms:created>
  <dcterms:modified xsi:type="dcterms:W3CDTF">2026-03-04T10:03:59Z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2</vt:i4>
  </property>
  <property fmtid="{D5CDD505-2E9C-101B-9397-08002B2CF9AE}" pid="4" name="ContentTypeId">
    <vt:lpwstr>0x0101009163B8C5550DC74AA5066E99374A8BC2</vt:lpwstr>
  </property>
  <property fmtid="{D5CDD505-2E9C-101B-9397-08002B2CF9AE}" pid="5" name="_dlc_DocIdItemGuid">
    <vt:lpwstr>c697f7aa-8d57-4f5f-9144-80f39b618d5a</vt:lpwstr>
  </property>
  <property fmtid="{D5CDD505-2E9C-101B-9397-08002B2CF9AE}" pid="6" name="WorkflowChangePath">
    <vt:lpwstr>dcbc81f1-ef09-4a75-a653-1f6fdb15c287,3;dcbc81f1-ef09-4a75-a653-1f6fdb15c287,5;dcbc81f1-ef09-4a75-a653-1f6fdb15c287,7;dcbc81f1-ef09-4a75-a653-1f6fdb15c287,9;</vt:lpwstr>
  </property>
</Properties>
</file>