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12"/>
  </p:notesMasterIdLst>
  <p:sldIdLst>
    <p:sldId id="262" r:id="rId6"/>
    <p:sldId id="414" r:id="rId7"/>
    <p:sldId id="413" r:id="rId8"/>
    <p:sldId id="415" r:id="rId9"/>
    <p:sldId id="416" r:id="rId10"/>
    <p:sldId id="340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549BDC"/>
    <a:srgbClr val="D7599E"/>
    <a:srgbClr val="BB5AD6"/>
    <a:srgbClr val="6758D8"/>
    <a:srgbClr val="8D42C6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1440D-A5AB-4B0B-9A5F-A517D0778894}" v="28" dt="2026-03-03T14:02:39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EDDB-7FF6-419E-8819-49631FCF5A86}" type="datetimeFigureOut">
              <a:t>03.03.2026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D09A-1FE8-4F4C-8420-A6FDBFF1C4B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9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40C0-AF15-4947-BBA0-12FFFDD35C3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6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40C0-AF15-4947-BBA0-12FFFDD35C3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47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E8303-D6AD-7219-A857-1A04135D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19ADC8-FC86-A873-FE11-51B3A20D0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E18C3-EB12-B575-6762-FDD44CB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7CD75-3227-44F5-77BC-67F76413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AE7386-BE0C-1012-CA06-51A1C20A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2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8DB20-FFB5-6101-BA70-32425D0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F4C7EC-F9FA-A9D4-9532-10137038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AC6F-69C3-03DA-130D-43678DB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2B997-8B65-17DE-B80E-81B2ACD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25CB8-5D36-8844-CC4A-0BAB00A3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241326-5676-07FA-A28B-FA670DC08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7E4B43-5BBC-5359-3407-DA9A50524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179F6-4369-1EA8-5DB3-258B1833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06949-C923-F8C0-6BE2-804D8005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4FCA36-98DC-7660-AB89-06F2B2BC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2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r="29646" b="30396"/>
          <a:stretch>
            <a:fillRect/>
          </a:stretch>
        </p:blipFill>
        <p:spPr>
          <a:xfrm>
            <a:off x="0" y="0"/>
            <a:ext cx="12192001" cy="52088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28311" y="3789045"/>
            <a:ext cx="12584485" cy="1330040"/>
          </a:xfrm>
        </p:spPr>
        <p:txBody>
          <a:bodyPr/>
          <a:lstStyle>
            <a:lvl1pPr>
              <a:defRPr spc="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Obdélník 8"/>
          <p:cNvSpPr/>
          <p:nvPr/>
        </p:nvSpPr>
        <p:spPr>
          <a:xfrm>
            <a:off x="532985" y="3851032"/>
            <a:ext cx="181307" cy="985348"/>
          </a:xfrm>
          <a:prstGeom prst="rect">
            <a:avLst/>
          </a:prstGeom>
          <a:solidFill>
            <a:srgbClr val="FFCA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1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786" y="5523817"/>
            <a:ext cx="1298579" cy="9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10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r="29646" b="30396"/>
          <a:stretch>
            <a:fillRect/>
          </a:stretch>
        </p:blipFill>
        <p:spPr>
          <a:xfrm>
            <a:off x="0" y="0"/>
            <a:ext cx="12192001" cy="52088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28311" y="3789045"/>
            <a:ext cx="12584485" cy="1330040"/>
          </a:xfrm>
        </p:spPr>
        <p:txBody>
          <a:bodyPr/>
          <a:lstStyle>
            <a:lvl1pPr>
              <a:defRPr spc="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Obdélník 8"/>
          <p:cNvSpPr/>
          <p:nvPr/>
        </p:nvSpPr>
        <p:spPr>
          <a:xfrm>
            <a:off x="532985" y="3851032"/>
            <a:ext cx="181307" cy="985348"/>
          </a:xfrm>
          <a:prstGeom prst="rect">
            <a:avLst/>
          </a:prstGeom>
          <a:solidFill>
            <a:srgbClr val="FFCA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1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786" y="5523817"/>
            <a:ext cx="1298579" cy="9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72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24133" y="2286004"/>
            <a:ext cx="4754879" cy="34053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89322" y="2286004"/>
            <a:ext cx="4754879" cy="34053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AEA2E158-5172-4CF0-8A30-472205EF8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95" y="6042422"/>
            <a:ext cx="734264" cy="5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25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133" y="2179636"/>
            <a:ext cx="4754879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CA08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24133" y="2967797"/>
            <a:ext cx="4754879" cy="282603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990887" y="2179636"/>
            <a:ext cx="4754879" cy="822960"/>
          </a:xfrm>
        </p:spPr>
        <p:txBody>
          <a:bodyPr lIns="137160" rIns="137160" anchor="ctr"/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300">
                <a:solidFill>
                  <a:srgbClr val="FFCA08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990887" y="2967797"/>
            <a:ext cx="4754879" cy="282603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647FC219-ED65-47AE-98F0-573228707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95" y="6042422"/>
            <a:ext cx="734264" cy="5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0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54C1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ECE61FF1-453A-40BC-9888-C8DCA83B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95" y="6042422"/>
            <a:ext cx="734264" cy="5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46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8D3CC-033E-D173-5196-F6FDB353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F18489-FE97-C53B-64DA-5BB9B198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393D64-3AE0-37ED-848F-D0E13417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2F5A3-3FAC-41F5-B904-0ED81DFC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73F4E-7B23-FB3B-8E20-43D09180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05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FE9B4-736E-B758-3B48-5DF1E27B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4DB4AD-893B-3A5A-2F2B-2B08459B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A80DB2-6405-DCEB-3695-C13C9573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D5E07-904C-13E0-7788-CE07F78A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5A5BD-2E55-8691-C896-4DC6B8CE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5F170-8B74-26FC-4F08-37182EEC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1C89B-197B-716F-9B0C-971513F89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7E47B9-93C6-39B2-C2AF-8340F2D26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77570-79FA-ACA3-DF87-4B1BDB1F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0C086C-0B2D-D7B2-E36C-705B55EE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EA9877-3C49-3C5F-965F-48252B7A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16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C9DD7-8E9E-6D5A-8F57-6B103C27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B45D50-8346-6441-DCCB-CD6EF4F1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062FB4-5E73-C252-9496-D848D750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DEAF71-4377-4ACB-23CF-F8F770365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12885F-42C9-7C38-6EC5-551E37F51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4D55D3-F358-8013-7D8B-D30871EC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96CE3A-8D50-D3AA-B89D-210CF2E6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70B390-F6E1-EA3A-EED6-7CEF5471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46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FF440-E96D-3D0D-5EE2-ECC27CF8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9D2709-8FAB-ECD8-AD06-85274786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E2E14A-62B3-7B40-285D-FDD9940C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A9892E-D61A-52F9-A13B-86AD8EB3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96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C71233-FFF0-E2D4-29AE-865E19A3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89F091-5529-2776-CE99-DCE37031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11ED1B-67FA-F1F5-DE8B-7B04AB5F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F6530-0F61-723D-4969-365A0392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D6347-BB83-0438-CAE9-DC090852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76BA6F-C000-59A2-1ACA-87C0607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1350DF-ABA4-13DD-27C5-D6C859DE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79E421-5692-28A2-6161-E09B3A80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FD1464-F079-0626-1B2D-562AFA3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6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62BFB-61D9-E03C-1C27-862F5A7B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0D4CA1-1151-32B8-2A35-7578AA70F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D0514B-B701-A7ED-D9EA-6D8E3BC1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41D47C-594B-71E6-8FA6-40F1151F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4139C-A1B0-F738-225D-7112B114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567D62-0F6C-FBA8-793B-55DF5765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2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DB171B-7CC2-B094-601D-76A63C7E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D5FC99-A655-C726-88E7-ECC9FAD0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E74FB-4871-FF0E-54E2-238064845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4C7B0-6889-4EFF-8042-1F826AF1F356}" type="datetimeFigureOut">
              <a:rPr lang="cs-CZ" smtClean="0"/>
              <a:t>03.03.2026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1F3B3F-4212-D966-1D3C-5CBD38CC8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536D9-8CE5-23C1-CE63-98A1816B1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61A243-3EE8-4C9D-A17E-F624EC03BF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E5CC0A8-A343-37FB-5A01-A138CFFA80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784013" y="63500"/>
            <a:ext cx="3730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Interní</a:t>
            </a:r>
          </a:p>
        </p:txBody>
      </p:sp>
    </p:spTree>
    <p:extLst>
      <p:ext uri="{BB962C8B-B14F-4D97-AF65-F5344CB8AC3E}">
        <p14:creationId xmlns:p14="http://schemas.microsoft.com/office/powerpoint/2010/main" val="16906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b="90373"/>
          <a:stretch/>
        </p:blipFill>
        <p:spPr bwMode="auto">
          <a:xfrm>
            <a:off x="4" y="11"/>
            <a:ext cx="12192000" cy="786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9" cstate="print"/>
          <a:srcRect t="9794" b="16058"/>
          <a:stretch/>
        </p:blipFill>
        <p:spPr bwMode="auto">
          <a:xfrm>
            <a:off x="4" y="800100"/>
            <a:ext cx="12192000" cy="605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024129" y="340667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129" y="2286001"/>
            <a:ext cx="9720072" cy="3484174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10727099" y="6429659"/>
            <a:ext cx="1464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baseline="0">
                <a:solidFill>
                  <a:srgbClr val="2E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Snímek </a:t>
            </a:r>
            <a:fld id="{ABBE11C0-24ED-4869-B455-69CA24705FA5}" type="slidenum">
              <a:rPr lang="cs-CZ" sz="1050" b="1" baseline="0" smtClean="0">
                <a:solidFill>
                  <a:srgbClr val="2E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50" b="1">
              <a:solidFill>
                <a:srgbClr val="2E5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90967" y="471377"/>
            <a:ext cx="1701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B731C77-FB71-468B-ADBE-C6B925C6C697}" type="datetime4">
              <a:rPr lang="cs-CZ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3. března 2026</a:t>
            </a:fld>
            <a:endParaRPr lang="cs-CZ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65581574-C733-4C65-8B97-B9FCA2F87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95" y="6042422"/>
            <a:ext cx="734264" cy="5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marR="0" lvl="0" indent="0" algn="l" defTabSz="914370" rtl="0" eaLnBrk="1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cs-CZ" sz="3200" b="0" i="0" u="none" strike="noStrike" kern="1200" cap="all" spc="100" baseline="0">
          <a:solidFill>
            <a:srgbClr val="2871C2"/>
          </a:solidFill>
          <a:uFillTx/>
          <a:latin typeface="Arial" panose="020B0604020202020204" pitchFamily="34" charset="0"/>
          <a:cs typeface="Arial" panose="020B0604020202020204" pitchFamily="34" charset="0"/>
        </a:defRPr>
      </a:lvl1pPr>
    </p:titleStyle>
    <p:bodyStyle>
      <a:lvl1pPr marL="91437" marR="0" lvl="0" indent="-91437" algn="l" defTabSz="914370" rtl="0" eaLnBrk="1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FFCA08"/>
        </a:buClr>
        <a:buSzPct val="100000"/>
        <a:buFont typeface="Tw Cen MT" pitchFamily="34"/>
        <a:buChar char=" 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+mn-lt"/>
        </a:defRPr>
      </a:lvl1pPr>
      <a:lvl2pPr marL="265167" marR="0" lvl="1" indent="-137155" algn="l" defTabSz="914370" rtl="0" eaLnBrk="1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+mn-lt"/>
        </a:defRPr>
      </a:lvl2pPr>
      <a:lvl3pPr marL="448041" marR="0" lvl="2" indent="-137155" algn="l" defTabSz="914370" rtl="0" eaLnBrk="1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+mn-lt"/>
        </a:defRPr>
      </a:lvl3pPr>
      <a:lvl4pPr marL="594341" marR="0" lvl="3" indent="-137155" algn="l" defTabSz="914370" rtl="0" eaLnBrk="1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+mn-lt"/>
        </a:defRPr>
      </a:lvl4pPr>
      <a:lvl5pPr marL="777214" marR="0" lvl="4" indent="-137155" algn="l" defTabSz="914370" rtl="0" eaLnBrk="1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+mn-lt"/>
        </a:defRPr>
      </a:lvl5pPr>
      <a:lvl6pPr marL="2514516" indent="-228593" algn="l" defTabSz="9143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1" indent="-228593" algn="l" defTabSz="9143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6" indent="-228593" algn="l" defTabSz="9143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1" indent="-228593" algn="l" defTabSz="9143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9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9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3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8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833837" y="3789045"/>
            <a:ext cx="9194526" cy="133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endParaRPr lang="cs-CZ" sz="2800"/>
          </a:p>
          <a:p>
            <a:pPr algn="ctr">
              <a:lnSpc>
                <a:spcPct val="100000"/>
              </a:lnSpc>
            </a:pPr>
            <a:endParaRPr lang="cs-CZ" sz="2800"/>
          </a:p>
          <a:p>
            <a:pPr algn="ctr">
              <a:lnSpc>
                <a:spcPct val="100000"/>
              </a:lnSpc>
            </a:pPr>
            <a:r>
              <a:rPr lang="cs-CZ" sz="2800"/>
              <a:t>PRAŽSKÁ PLYNÁRENSKÁ DISTRIBUCE, </a:t>
            </a:r>
            <a:r>
              <a:rPr lang="cs-CZ" sz="2800" cap="none"/>
              <a:t>a.s</a:t>
            </a:r>
            <a:r>
              <a:rPr lang="cs-CZ" sz="2800"/>
              <a:t>. </a:t>
            </a:r>
            <a:br>
              <a:rPr lang="cs-CZ" sz="2800"/>
            </a:br>
            <a:endParaRPr lang="cs-CZ" sz="280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535600" y="677250"/>
            <a:ext cx="5362088" cy="1361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200" b="0" i="0" u="none" strike="noStrike" kern="1200" cap="all" spc="200" baseline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sz="8000">
              <a:solidFill>
                <a:srgbClr val="FFD521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319363" y="5319129"/>
            <a:ext cx="4501611" cy="153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609580" indent="-609580" algn="r"/>
            <a:r>
              <a:rPr lang="cs-CZ" altLang="cs-CZ" sz="140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VÁŠ TRADIČNÍ</a:t>
            </a:r>
          </a:p>
          <a:p>
            <a:pPr marL="609580" indent="-609580" algn="r"/>
            <a:r>
              <a:rPr lang="cs-CZ" altLang="cs-CZ" sz="1400" b="1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D I S T R I B U T O R   P L Y N U</a:t>
            </a:r>
          </a:p>
          <a:p>
            <a:pPr marL="609580" indent="-609580" algn="r"/>
            <a:endParaRPr lang="cs-CZ" altLang="cs-CZ" sz="1400" b="1">
              <a:solidFill>
                <a:srgbClr val="0C3A84"/>
              </a:solidFill>
              <a:latin typeface="Century Gothic" pitchFamily="34" charset="0"/>
              <a:cs typeface="Arial" charset="0"/>
            </a:endParaRPr>
          </a:p>
          <a:p>
            <a:pPr marL="609580" indent="-609580" algn="r"/>
            <a:r>
              <a:rPr lang="cs-CZ" altLang="cs-CZ" sz="140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365 dní v roce</a:t>
            </a:r>
          </a:p>
          <a:p>
            <a:pPr marL="609580" indent="-609580" algn="r"/>
            <a:r>
              <a:rPr lang="cs-CZ" altLang="cs-CZ" sz="140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7 dní v týdnu</a:t>
            </a:r>
          </a:p>
          <a:p>
            <a:pPr marL="609580" indent="-609580" algn="r"/>
            <a:r>
              <a:rPr lang="cs-CZ" altLang="cs-CZ" sz="140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24 hodin denně</a:t>
            </a:r>
          </a:p>
          <a:p>
            <a:pPr marL="609580" indent="-609580" algn="r"/>
            <a:endParaRPr lang="cs-CZ" altLang="cs-CZ" sz="1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Přímá spojovací čára 6"/>
          <p:cNvCxnSpPr>
            <a:cxnSpLocks/>
            <a:endCxn id="10" idx="0"/>
          </p:cNvCxnSpPr>
          <p:nvPr/>
        </p:nvCxnSpPr>
        <p:spPr>
          <a:xfrm flipH="1">
            <a:off x="8368863" y="5917576"/>
            <a:ext cx="233634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321417" y="5917576"/>
            <a:ext cx="94890" cy="776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C866A5F-6B2A-E558-7A25-B5393B63B435}"/>
              </a:ext>
            </a:extLst>
          </p:cNvPr>
          <p:cNvSpPr txBox="1">
            <a:spLocks/>
          </p:cNvSpPr>
          <p:nvPr/>
        </p:nvSpPr>
        <p:spPr>
          <a:xfrm>
            <a:off x="1172599" y="314616"/>
            <a:ext cx="9836113" cy="3475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370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200" b="0" i="0" u="none" strike="noStrike" kern="1200" cap="all" spc="200" baseline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cs-CZ" sz="2800" dirty="0"/>
            </a:br>
            <a:r>
              <a:rPr lang="cs-CZ" sz="2800" dirty="0"/>
              <a:t>Rekonstrukce Plynárenských zařízení v ulici Plzeňská v roce 2026 </a:t>
            </a:r>
            <a:endParaRPr lang="cs-CZ"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cs-CZ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84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C00A-82C2-1162-F96A-24ED8F10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7033F83-F347-C147-9275-64E1E77F1EE9}"/>
              </a:ext>
            </a:extLst>
          </p:cNvPr>
          <p:cNvSpPr txBox="1"/>
          <p:nvPr/>
        </p:nvSpPr>
        <p:spPr>
          <a:xfrm>
            <a:off x="1158240" y="162560"/>
            <a:ext cx="891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Rekonstrukce plynovodu v ul. Plzeňská 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38CF67D-18B7-C779-B935-CB86A96101A5}"/>
              </a:ext>
            </a:extLst>
          </p:cNvPr>
          <p:cNvSpPr txBox="1"/>
          <p:nvPr/>
        </p:nvSpPr>
        <p:spPr>
          <a:xfrm>
            <a:off x="736184" y="1134945"/>
            <a:ext cx="10719632" cy="549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b="1" spc="-5" dirty="0">
                <a:solidFill>
                  <a:srgbClr val="878B8E"/>
                </a:solidFill>
                <a:latin typeface="Arial"/>
                <a:cs typeface="Arial"/>
              </a:rPr>
              <a:t>PROČ JE POTŘEBA PROVÉST OPRAVU?</a:t>
            </a:r>
            <a:endParaRPr sz="2400" b="1" spc="-5" dirty="0">
              <a:solidFill>
                <a:srgbClr val="878B8E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15"/>
              </a:spcBef>
              <a:buFont typeface="Arial" panose="020B0604020202020204" pitchFamily="34" charset="0"/>
              <a:buChar char="•"/>
              <a:tabLst>
                <a:tab pos="318135" algn="l"/>
              </a:tabLst>
            </a:pPr>
            <a:r>
              <a:rPr lang="cs-CZ" sz="2400" spc="-5" dirty="0">
                <a:solidFill>
                  <a:srgbClr val="87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Naším posláním je zajištění bezpečných a stabilních dodávek plynu v Praze.</a:t>
            </a:r>
          </a:p>
          <a:p>
            <a:pPr marL="469900" indent="-457200">
              <a:lnSpc>
                <a:spcPct val="100000"/>
              </a:lnSpc>
              <a:spcBef>
                <a:spcPts val="4015"/>
              </a:spcBef>
              <a:buFont typeface="Arial" panose="020B0604020202020204" pitchFamily="34" charset="0"/>
              <a:buChar char="•"/>
              <a:tabLst>
                <a:tab pos="318135" algn="l"/>
              </a:tabLst>
            </a:pPr>
            <a:r>
              <a:rPr lang="cs-CZ" sz="2400" spc="-5" dirty="0">
                <a:solidFill>
                  <a:srgbClr val="87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Rekonstrukci vyžaduje stáří a nevyhovující technický stav plynovodů včetně významného počtu evidovaných oprav.</a:t>
            </a:r>
          </a:p>
          <a:p>
            <a:pPr marL="469900" indent="-457200">
              <a:lnSpc>
                <a:spcPct val="100000"/>
              </a:lnSpc>
              <a:spcBef>
                <a:spcPts val="4015"/>
              </a:spcBef>
              <a:buFont typeface="Arial" panose="020B0604020202020204" pitchFamily="34" charset="0"/>
              <a:buChar char="•"/>
              <a:tabLst>
                <a:tab pos="318135" algn="l"/>
              </a:tabLst>
            </a:pPr>
            <a:r>
              <a:rPr lang="cs-CZ" sz="2400" spc="-5" dirty="0">
                <a:solidFill>
                  <a:srgbClr val="87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Nárůst potřeby lokálních oprav přináší omezení komfortu odběratelů i dopravy.</a:t>
            </a:r>
          </a:p>
          <a:p>
            <a:pPr marL="469900" indent="-457200">
              <a:lnSpc>
                <a:spcPct val="100000"/>
              </a:lnSpc>
              <a:spcBef>
                <a:spcPts val="4015"/>
              </a:spcBef>
              <a:buFont typeface="Arial" panose="020B0604020202020204" pitchFamily="34" charset="0"/>
              <a:buChar char="•"/>
              <a:tabLst>
                <a:tab pos="318135" algn="l"/>
              </a:tabLst>
            </a:pPr>
            <a:r>
              <a:rPr lang="cs-CZ" sz="2400" spc="-5" dirty="0">
                <a:solidFill>
                  <a:srgbClr val="87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Navazujeme na realizované etapy v roce 2025.</a:t>
            </a:r>
            <a:endParaRPr sz="2400" spc="-5" dirty="0">
              <a:solidFill>
                <a:srgbClr val="878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318135" algn="l"/>
              </a:tabLst>
            </a:pP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5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1ACC113-690D-BEB8-37B2-1803B8E62F7B}"/>
              </a:ext>
            </a:extLst>
          </p:cNvPr>
          <p:cNvSpPr txBox="1"/>
          <p:nvPr/>
        </p:nvSpPr>
        <p:spPr>
          <a:xfrm>
            <a:off x="1158240" y="162560"/>
            <a:ext cx="891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Rekonstrukce plynovodu v ul. Plzeňská - 2025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7EC688-EAC3-2B11-140B-1039982E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4" y="1992317"/>
            <a:ext cx="9939714" cy="40639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261D2FF4-78FE-120C-AD21-1D868F0451CF}"/>
              </a:ext>
            </a:extLst>
          </p:cNvPr>
          <p:cNvSpPr txBox="1"/>
          <p:nvPr/>
        </p:nvSpPr>
        <p:spPr>
          <a:xfrm>
            <a:off x="888584" y="1006855"/>
            <a:ext cx="9939714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b="1" spc="-5" dirty="0">
                <a:solidFill>
                  <a:srgbClr val="878B8E"/>
                </a:solidFill>
                <a:latin typeface="Arial"/>
                <a:cs typeface="Arial"/>
              </a:rPr>
              <a:t>V roce 2025 byla provedena rekonstrukce plynovodu v délce více než 600 metrů. </a:t>
            </a:r>
            <a:endParaRPr sz="2400" b="1" spc="-5" dirty="0">
              <a:solidFill>
                <a:srgbClr val="878B8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318135" algn="l"/>
              </a:tabLst>
            </a:pP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51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2DDA-03BF-934D-3089-BA295C4F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A319F18-0DAE-C961-A543-059AF4C38870}"/>
              </a:ext>
            </a:extLst>
          </p:cNvPr>
          <p:cNvSpPr txBox="1"/>
          <p:nvPr/>
        </p:nvSpPr>
        <p:spPr>
          <a:xfrm>
            <a:off x="1158240" y="162560"/>
            <a:ext cx="891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Rekonstrukce plynovodu v ul. Plzeňská – 2026 (1/2)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FD252C2-6DA0-0D8D-5E75-C52937D14DC8}"/>
              </a:ext>
            </a:extLst>
          </p:cNvPr>
          <p:cNvSpPr txBox="1"/>
          <p:nvPr/>
        </p:nvSpPr>
        <p:spPr>
          <a:xfrm>
            <a:off x="888584" y="996695"/>
            <a:ext cx="993971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b="1" spc="-5" dirty="0">
                <a:solidFill>
                  <a:srgbClr val="878B8E"/>
                </a:solidFill>
                <a:latin typeface="Arial"/>
                <a:cs typeface="Arial"/>
              </a:rPr>
              <a:t>Práce již byly zahájeny a rekonstrukce nyní pokračuje od křižovatky s ulicí U Paliárky.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" name="Obrázek 1" descr="Obsah obrázku text, diagram, řada/pruh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B9E7391-4817-A80B-D40E-49674FD2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4" y="1832379"/>
            <a:ext cx="9939714" cy="42128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FD79EE1-1547-4192-054C-5046A622B322}"/>
              </a:ext>
            </a:extLst>
          </p:cNvPr>
          <p:cNvSpPr/>
          <p:nvPr/>
        </p:nvSpPr>
        <p:spPr>
          <a:xfrm>
            <a:off x="9433560" y="348831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i="1" dirty="0"/>
              <a:t>Zahájení prací: 25. 02. 2026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F1C02B7-1B70-0D7C-85FE-6DF415F06CD0}"/>
              </a:ext>
            </a:extLst>
          </p:cNvPr>
          <p:cNvSpPr/>
          <p:nvPr/>
        </p:nvSpPr>
        <p:spPr>
          <a:xfrm>
            <a:off x="5090160" y="384899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i="1" dirty="0"/>
              <a:t>Ukončení prací 5. etapy: </a:t>
            </a:r>
          </a:p>
          <a:p>
            <a:pPr algn="ctr"/>
            <a:r>
              <a:rPr lang="cs-CZ" sz="1200" b="1" i="1" dirty="0"/>
              <a:t>17. 04. 2026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6E9FFF-FF0D-30CA-8C44-B5D53F968A2C}"/>
              </a:ext>
            </a:extLst>
          </p:cNvPr>
          <p:cNvSpPr/>
          <p:nvPr/>
        </p:nvSpPr>
        <p:spPr>
          <a:xfrm>
            <a:off x="2479040" y="420967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i="1" dirty="0"/>
              <a:t>Zahájení prací na 6. etapě: </a:t>
            </a:r>
          </a:p>
          <a:p>
            <a:pPr algn="ctr"/>
            <a:r>
              <a:rPr lang="pl-PL" sz="1200" b="1" i="1" dirty="0"/>
              <a:t>16. 04. 2026</a:t>
            </a:r>
            <a:endParaRPr lang="cs-CZ" sz="1200" b="1" i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0A6087-F766-3D8B-D5DE-43E9B2D1F2E0}"/>
              </a:ext>
            </a:extLst>
          </p:cNvPr>
          <p:cNvSpPr/>
          <p:nvPr/>
        </p:nvSpPr>
        <p:spPr>
          <a:xfrm>
            <a:off x="4588441" y="195475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i="1" u="sng" dirty="0"/>
              <a:t>Do 15. 04. je </a:t>
            </a:r>
            <a:r>
              <a:rPr lang="pl-PL" sz="1100" b="1" i="1" dirty="0"/>
              <a:t>doprava vedena po tramvajovém pásu.</a:t>
            </a:r>
            <a:endParaRPr lang="cs-CZ" sz="1100" b="1" i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6D2544F-182D-238D-4D92-FB10905F65FB}"/>
              </a:ext>
            </a:extLst>
          </p:cNvPr>
          <p:cNvSpPr/>
          <p:nvPr/>
        </p:nvSpPr>
        <p:spPr>
          <a:xfrm>
            <a:off x="1844040" y="195475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i="1" u="sng" dirty="0"/>
              <a:t>Od 16. 04. bude </a:t>
            </a:r>
            <a:r>
              <a:rPr lang="pl-PL" sz="1100" b="1" i="1" dirty="0"/>
              <a:t>doprava převedena do ul. Vrchlického. </a:t>
            </a:r>
            <a:endParaRPr lang="cs-CZ" sz="1100" b="1" i="1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1B30C8A-2EF8-BC71-BA0E-79D9002C80D6}"/>
              </a:ext>
            </a:extLst>
          </p:cNvPr>
          <p:cNvSpPr/>
          <p:nvPr/>
        </p:nvSpPr>
        <p:spPr>
          <a:xfrm>
            <a:off x="6985000" y="195475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/>
              <a:t>Významný rozsah prací je realizován </a:t>
            </a:r>
            <a:r>
              <a:rPr lang="cs-CZ" sz="1100" b="1" i="1" dirty="0" err="1"/>
              <a:t>bezvýkopovou</a:t>
            </a:r>
            <a:r>
              <a:rPr lang="cs-CZ" sz="1100" b="1" i="1" dirty="0"/>
              <a:t> technologií.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961FBE-9084-A22B-85DB-F9E4071B12CE}"/>
              </a:ext>
            </a:extLst>
          </p:cNvPr>
          <p:cNvSpPr/>
          <p:nvPr/>
        </p:nvSpPr>
        <p:spPr>
          <a:xfrm>
            <a:off x="10185818" y="1544369"/>
            <a:ext cx="1597936" cy="8774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/>
              <a:t>Jedná se o společnou koordinovanou akci s PVS a TSK.</a:t>
            </a:r>
            <a:endParaRPr lang="cs-CZ" sz="1200" b="1" i="1" dirty="0"/>
          </a:p>
        </p:txBody>
      </p:sp>
    </p:spTree>
    <p:extLst>
      <p:ext uri="{BB962C8B-B14F-4D97-AF65-F5344CB8AC3E}">
        <p14:creationId xmlns:p14="http://schemas.microsoft.com/office/powerpoint/2010/main" val="19795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DAEF-4370-E232-D0F9-9BAFBB81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9656895-DACD-A657-8E1E-A8FE1599B9F2}"/>
              </a:ext>
            </a:extLst>
          </p:cNvPr>
          <p:cNvSpPr txBox="1"/>
          <p:nvPr/>
        </p:nvSpPr>
        <p:spPr>
          <a:xfrm>
            <a:off x="1158240" y="162560"/>
            <a:ext cx="891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Rekonstrukce plynovodu v ul. Plzeňská – 2026 (2/2) 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4E9BB91-01A3-222F-0763-879A5B62618E}"/>
              </a:ext>
            </a:extLst>
          </p:cNvPr>
          <p:cNvSpPr txBox="1"/>
          <p:nvPr/>
        </p:nvSpPr>
        <p:spPr>
          <a:xfrm>
            <a:off x="888584" y="996695"/>
            <a:ext cx="993971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b="1" spc="-5" dirty="0">
                <a:solidFill>
                  <a:srgbClr val="878B8E"/>
                </a:solidFill>
                <a:latin typeface="Arial"/>
                <a:cs typeface="Arial"/>
              </a:rPr>
              <a:t>Práce na rekonstrukci plynovodů budou zakončeny u křížení ulic Plzeňská a U </a:t>
            </a:r>
            <a:r>
              <a:rPr lang="cs-CZ" sz="2400" b="1" spc="-5" dirty="0" err="1">
                <a:solidFill>
                  <a:srgbClr val="878B8E"/>
                </a:solidFill>
                <a:latin typeface="Arial"/>
                <a:cs typeface="Arial"/>
              </a:rPr>
              <a:t>Demartinky</a:t>
            </a:r>
            <a:r>
              <a:rPr lang="cs-CZ" sz="2400" b="1" spc="-5" dirty="0">
                <a:solidFill>
                  <a:srgbClr val="878B8E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5EA41-9917-3BAC-BC77-A60D58B5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4" y="1818640"/>
            <a:ext cx="9939714" cy="4246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9309B7C-5DF3-494C-8ECA-56FA0770C22E}"/>
              </a:ext>
            </a:extLst>
          </p:cNvPr>
          <p:cNvSpPr/>
          <p:nvPr/>
        </p:nvSpPr>
        <p:spPr>
          <a:xfrm>
            <a:off x="1569720" y="222459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/>
              <a:t>Předpokládaný termín ukončení prací PPD: 10. 08. 2026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DF35458-D92F-2D67-DE25-E6B705EEE31D}"/>
              </a:ext>
            </a:extLst>
          </p:cNvPr>
          <p:cNvSpPr/>
          <p:nvPr/>
        </p:nvSpPr>
        <p:spPr>
          <a:xfrm>
            <a:off x="9433560" y="4197261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/>
              <a:t>Ulice Plzeňská bude uzavřena v úseku Na </a:t>
            </a:r>
            <a:r>
              <a:rPr lang="cs-CZ" sz="1100" b="1" i="1" dirty="0" err="1"/>
              <a:t>Čečeličce</a:t>
            </a:r>
            <a:r>
              <a:rPr lang="cs-CZ" sz="1100" b="1" i="1" dirty="0"/>
              <a:t> – Holečkova.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5493C6-EC5C-CF48-3863-F3EFE9ADB1BF}"/>
              </a:ext>
            </a:extLst>
          </p:cNvPr>
          <p:cNvSpPr/>
          <p:nvPr/>
        </p:nvSpPr>
        <p:spPr>
          <a:xfrm>
            <a:off x="5223441" y="2224595"/>
            <a:ext cx="1270000" cy="721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i="1" dirty="0"/>
              <a:t>Významný rozsah prací je realizován </a:t>
            </a:r>
            <a:r>
              <a:rPr lang="cs-CZ" sz="1100" b="1" i="1" dirty="0" err="1"/>
              <a:t>bezvýkopovou</a:t>
            </a:r>
            <a:r>
              <a:rPr lang="cs-CZ" sz="1100" b="1" i="1" dirty="0"/>
              <a:t> technologií.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7A68735-CC42-73E3-49D8-0A8A427277AB}"/>
              </a:ext>
            </a:extLst>
          </p:cNvPr>
          <p:cNvSpPr/>
          <p:nvPr/>
        </p:nvSpPr>
        <p:spPr>
          <a:xfrm>
            <a:off x="10185818" y="1544369"/>
            <a:ext cx="1597936" cy="8774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/>
              <a:t>Jedná se o společnou koordinovanou akci s PVS a TSK.</a:t>
            </a:r>
            <a:endParaRPr lang="cs-CZ" sz="1200" b="1" i="1" dirty="0"/>
          </a:p>
        </p:txBody>
      </p:sp>
    </p:spTree>
    <p:extLst>
      <p:ext uri="{BB962C8B-B14F-4D97-AF65-F5344CB8AC3E}">
        <p14:creationId xmlns:p14="http://schemas.microsoft.com/office/powerpoint/2010/main" val="2257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535600" y="677250"/>
            <a:ext cx="5362088" cy="1361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200" b="0" i="0" u="none" strike="noStrike" kern="1200" cap="all" spc="200" baseline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sz="8000" dirty="0">
              <a:solidFill>
                <a:srgbClr val="FFD521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319363" y="5319129"/>
            <a:ext cx="4501611" cy="153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609580" indent="-609580" algn="r"/>
            <a:r>
              <a:rPr lang="cs-CZ" altLang="cs-CZ" sz="1400" dirty="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VÁŠ TRADIČNÍ</a:t>
            </a:r>
          </a:p>
          <a:p>
            <a:pPr marL="609580" indent="-609580" algn="r"/>
            <a:r>
              <a:rPr lang="cs-CZ" altLang="cs-CZ" sz="1400" b="1" dirty="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D I S T R I B U T O R   P L Y N U</a:t>
            </a:r>
          </a:p>
          <a:p>
            <a:pPr marL="609580" indent="-609580" algn="r"/>
            <a:endParaRPr lang="cs-CZ" altLang="cs-CZ" sz="1400" b="1" dirty="0">
              <a:solidFill>
                <a:srgbClr val="0C3A84"/>
              </a:solidFill>
              <a:latin typeface="Century Gothic" pitchFamily="34" charset="0"/>
              <a:cs typeface="Arial" charset="0"/>
            </a:endParaRPr>
          </a:p>
          <a:p>
            <a:pPr marL="609580" indent="-609580" algn="r"/>
            <a:r>
              <a:rPr lang="cs-CZ" altLang="cs-CZ" sz="1400" dirty="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365 dní v roce</a:t>
            </a:r>
          </a:p>
          <a:p>
            <a:pPr marL="609580" indent="-609580" algn="r"/>
            <a:r>
              <a:rPr lang="cs-CZ" altLang="cs-CZ" sz="1400" dirty="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7 dní v týdnu</a:t>
            </a:r>
          </a:p>
          <a:p>
            <a:pPr marL="609580" indent="-609580" algn="r"/>
            <a:r>
              <a:rPr lang="cs-CZ" altLang="cs-CZ" sz="1400" dirty="0">
                <a:solidFill>
                  <a:srgbClr val="0C3A84"/>
                </a:solidFill>
                <a:latin typeface="Century Gothic" pitchFamily="34" charset="0"/>
                <a:cs typeface="Arial" charset="0"/>
              </a:rPr>
              <a:t>24 hodin denně</a:t>
            </a:r>
          </a:p>
          <a:p>
            <a:pPr marL="609580" indent="-609580" algn="r"/>
            <a:endParaRPr lang="cs-CZ" altLang="cs-CZ" sz="1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Přímá spojovací čára 6"/>
          <p:cNvCxnSpPr>
            <a:cxnSpLocks/>
            <a:endCxn id="10" idx="0"/>
          </p:cNvCxnSpPr>
          <p:nvPr/>
        </p:nvCxnSpPr>
        <p:spPr>
          <a:xfrm flipH="1">
            <a:off x="8395367" y="5864567"/>
            <a:ext cx="2316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347922" y="5864567"/>
            <a:ext cx="94890" cy="776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60E2F3-A119-44D6-93F2-CA9117A7A46F}"/>
              </a:ext>
            </a:extLst>
          </p:cNvPr>
          <p:cNvSpPr txBox="1"/>
          <p:nvPr/>
        </p:nvSpPr>
        <p:spPr>
          <a:xfrm>
            <a:off x="1919587" y="3782380"/>
            <a:ext cx="4613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5588">
              <a:buClr>
                <a:srgbClr val="FFC000"/>
              </a:buClr>
              <a:buSzPct val="130000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Pražská plynárenská Distribuce, a.s.</a:t>
            </a:r>
          </a:p>
          <a:p>
            <a:pPr marL="355588" indent="-355588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www.ppdistribuce.cz</a:t>
            </a:r>
          </a:p>
        </p:txBody>
      </p:sp>
    </p:spTree>
    <p:extLst>
      <p:ext uri="{BB962C8B-B14F-4D97-AF65-F5344CB8AC3E}">
        <p14:creationId xmlns:p14="http://schemas.microsoft.com/office/powerpoint/2010/main" val="2207921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P_prezentace_2016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D__43_21_Šablona_prezentace.potx" id="{55BCE636-F493-49A6-BDC9-CE6CACC60B0D}" vid="{EE9D97AC-7DFE-4B6C-B0A2-9048BC09712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cf9b9d-1f79-4e5c-86af-d7cd150312ce" xsi:nil="true"/>
    <lcf76f155ced4ddcb4097134ff3c332f xmlns="f9d9203d-72c6-417e-844d-98b185ec5b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9677C7BB0FF74593A1356866ABE5E0" ma:contentTypeVersion="11" ma:contentTypeDescription="Vytvoří nový dokument" ma:contentTypeScope="" ma:versionID="2b64c461bd747c98cb89b21aba0d9ab6">
  <xsd:schema xmlns:xsd="http://www.w3.org/2001/XMLSchema" xmlns:xs="http://www.w3.org/2001/XMLSchema" xmlns:p="http://schemas.microsoft.com/office/2006/metadata/properties" xmlns:ns2="f9d9203d-72c6-417e-844d-98b185ec5b2e" xmlns:ns3="decf9b9d-1f79-4e5c-86af-d7cd150312ce" targetNamespace="http://schemas.microsoft.com/office/2006/metadata/properties" ma:root="true" ma:fieldsID="55a499f72de03af53b674a86de0abbaf" ns2:_="" ns3:_="">
    <xsd:import namespace="f9d9203d-72c6-417e-844d-98b185ec5b2e"/>
    <xsd:import namespace="decf9b9d-1f79-4e5c-86af-d7cd150312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9203d-72c6-417e-844d-98b185ec5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0ad3c63c-ada0-4de7-a258-242602e376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f9b9d-1f79-4e5c-86af-d7cd150312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236d99-f276-487b-aa4f-b0f16af0c1dc}" ma:internalName="TaxCatchAll" ma:showField="CatchAllData" ma:web="decf9b9d-1f79-4e5c-86af-d7cd150312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CA75F-360B-4352-8F81-74C28FE05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E7601-9CD6-476F-8610-22DBC8510F81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ecf9b9d-1f79-4e5c-86af-d7cd150312ce"/>
    <ds:schemaRef ds:uri="f9d9203d-72c6-417e-844d-98b185ec5b2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3A8823-3B1D-42CE-A84B-644528A9E6D3}">
  <ds:schemaRefs>
    <ds:schemaRef ds:uri="decf9b9d-1f79-4e5c-86af-d7cd150312ce"/>
    <ds:schemaRef ds:uri="f9d9203d-72c6-417e-844d-98b185ec5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2558d49-7e86-46d4-87a9-ebd6250b5c20}" enabled="1" method="Standard" siteId="{5cdffe46-631e-482d-9990-1d2119b3418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338</Words>
  <Application>Microsoft Office PowerPoint</Application>
  <PresentationFormat>Širokoúhlá obrazovka</PresentationFormat>
  <Paragraphs>45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Century Gothic</vt:lpstr>
      <vt:lpstr>Trebuchet MS</vt:lpstr>
      <vt:lpstr>Tw Cen MT</vt:lpstr>
      <vt:lpstr>Wingdings 3</vt:lpstr>
      <vt:lpstr>Motiv Office</vt:lpstr>
      <vt:lpstr>PP_prezentace_2016</vt:lpstr>
      <vt:lpstr>  PRAŽSKÁ PLYNÁRENSKÁ DISTRIBUCE, a.s.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Pastor Aleš</dc:creator>
  <cp:lastModifiedBy>Prno Andrej</cp:lastModifiedBy>
  <cp:revision>8</cp:revision>
  <cp:lastPrinted>2026-03-03T14:02:42Z</cp:lastPrinted>
  <dcterms:created xsi:type="dcterms:W3CDTF">2024-12-09T08:20:21Z</dcterms:created>
  <dcterms:modified xsi:type="dcterms:W3CDTF">2026-03-03T14:19:10Z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558d49-7e86-46d4-87a9-ebd6250b5c20_Enabled">
    <vt:lpwstr>true</vt:lpwstr>
  </property>
  <property fmtid="{D5CDD505-2E9C-101B-9397-08002B2CF9AE}" pid="3" name="MSIP_Label_92558d49-7e86-46d4-87a9-ebd6250b5c20_SetDate">
    <vt:lpwstr>2024-12-09T09:19:56Z</vt:lpwstr>
  </property>
  <property fmtid="{D5CDD505-2E9C-101B-9397-08002B2CF9AE}" pid="4" name="MSIP_Label_92558d49-7e86-46d4-87a9-ebd6250b5c20_Method">
    <vt:lpwstr>Standard</vt:lpwstr>
  </property>
  <property fmtid="{D5CDD505-2E9C-101B-9397-08002B2CF9AE}" pid="5" name="MSIP_Label_92558d49-7e86-46d4-87a9-ebd6250b5c20_Name">
    <vt:lpwstr>Interní - se značkou</vt:lpwstr>
  </property>
  <property fmtid="{D5CDD505-2E9C-101B-9397-08002B2CF9AE}" pid="6" name="MSIP_Label_92558d49-7e86-46d4-87a9-ebd6250b5c20_SiteId">
    <vt:lpwstr>5cdffe46-631e-482d-9990-1d2119b3418b</vt:lpwstr>
  </property>
  <property fmtid="{D5CDD505-2E9C-101B-9397-08002B2CF9AE}" pid="7" name="MSIP_Label_92558d49-7e86-46d4-87a9-ebd6250b5c20_ActionId">
    <vt:lpwstr>446cd93f-47ad-44b7-9c46-4e906c4580f1</vt:lpwstr>
  </property>
  <property fmtid="{D5CDD505-2E9C-101B-9397-08002B2CF9AE}" pid="8" name="MSIP_Label_92558d49-7e86-46d4-87a9-ebd6250b5c20_ContentBits">
    <vt:lpwstr>1</vt:lpwstr>
  </property>
  <property fmtid="{D5CDD505-2E9C-101B-9397-08002B2CF9AE}" pid="9" name="ClassificationContentMarkingHeaderLocations">
    <vt:lpwstr>Motiv Office:8</vt:lpwstr>
  </property>
  <property fmtid="{D5CDD505-2E9C-101B-9397-08002B2CF9AE}" pid="10" name="ClassificationContentMarkingHeaderText">
    <vt:lpwstr>Interní</vt:lpwstr>
  </property>
  <property fmtid="{D5CDD505-2E9C-101B-9397-08002B2CF9AE}" pid="11" name="ContentTypeId">
    <vt:lpwstr>0x010100679677C7BB0FF74593A1356866ABE5E0</vt:lpwstr>
  </property>
  <property fmtid="{D5CDD505-2E9C-101B-9397-08002B2CF9AE}" pid="12" name="MediaServiceImageTags">
    <vt:lpwstr/>
  </property>
</Properties>
</file>