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xls" ContentType="application/vnd.ms-excel"/>
  <Default Extension="rels" ContentType="application/vnd.openxmlformats-package.relationships+xml"/>
  <Default Extension="xml" ContentType="application/xml"/>
  <Default Extension="gif" ContentType="image/gif"/>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4" r:id="rId2"/>
    <p:sldMasterId id="2147483915" r:id="rId3"/>
  </p:sldMasterIdLst>
  <p:notesMasterIdLst>
    <p:notesMasterId r:id="rId12"/>
  </p:notesMasterIdLst>
  <p:handoutMasterIdLst>
    <p:handoutMasterId r:id="rId13"/>
  </p:handoutMasterIdLst>
  <p:sldIdLst>
    <p:sldId id="285" r:id="rId4"/>
    <p:sldId id="443" r:id="rId5"/>
    <p:sldId id="447" r:id="rId6"/>
    <p:sldId id="445" r:id="rId7"/>
    <p:sldId id="444" r:id="rId8"/>
    <p:sldId id="408" r:id="rId9"/>
    <p:sldId id="446" r:id="rId10"/>
    <p:sldId id="303" r:id="rId11"/>
  </p:sldIdLst>
  <p:sldSz cx="9144000" cy="6858000" type="screen4x3"/>
  <p:notesSz cx="6797675" cy="9926638"/>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el" initials="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B8D"/>
    <a:srgbClr val="13B5EA"/>
    <a:srgbClr val="369E1A"/>
    <a:srgbClr val="FFFFFF"/>
    <a:srgbClr val="F04E06"/>
    <a:srgbClr val="F46A44"/>
    <a:srgbClr val="E96E11"/>
    <a:srgbClr val="F564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FD0F851-EC5A-4D38-B0AD-8093EC10F338}" styleName="Světlý styl 1 – zvýraznění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48" autoAdjust="0"/>
    <p:restoredTop sz="77791" autoAdjust="0"/>
  </p:normalViewPr>
  <p:slideViewPr>
    <p:cSldViewPr snapToGrid="0" snapToObjects="1">
      <p:cViewPr>
        <p:scale>
          <a:sx n="50" d="100"/>
          <a:sy n="50" d="100"/>
        </p:scale>
        <p:origin x="-1908" y="-738"/>
      </p:cViewPr>
      <p:guideLst>
        <p:guide orient="horz" pos="281"/>
        <p:guide orient="horz" pos="635"/>
        <p:guide orient="horz" pos="1512"/>
        <p:guide pos="5481"/>
        <p:guide pos="340"/>
        <p:guide pos="1760"/>
        <p:guide pos="1830"/>
        <p:guide pos="3804"/>
        <p:guide pos="3612"/>
      </p:guideLst>
    </p:cSldViewPr>
  </p:slideViewPr>
  <p:outlineViewPr>
    <p:cViewPr>
      <p:scale>
        <a:sx n="33" d="100"/>
        <a:sy n="33" d="100"/>
      </p:scale>
      <p:origin x="0" y="10140"/>
    </p:cViewPr>
  </p:outlineViewPr>
  <p:notesTextViewPr>
    <p:cViewPr>
      <p:scale>
        <a:sx n="1" d="1"/>
        <a:sy n="1" d="1"/>
      </p:scale>
      <p:origin x="0" y="0"/>
    </p:cViewPr>
  </p:notesTextViewPr>
  <p:sorterViewPr>
    <p:cViewPr>
      <p:scale>
        <a:sx n="97" d="100"/>
        <a:sy n="97" d="100"/>
      </p:scale>
      <p:origin x="0" y="6230"/>
    </p:cViewPr>
  </p:sorterViewPr>
  <p:notesViewPr>
    <p:cSldViewPr snapToGrid="0" snapToObjects="1">
      <p:cViewPr varScale="1">
        <p:scale>
          <a:sx n="73" d="100"/>
          <a:sy n="73" d="100"/>
        </p:scale>
        <p:origin x="-2232"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List_aplikace_Microsoft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List_aplikace_Microsoft_Excel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List1!$B$1</c:f>
              <c:strCache>
                <c:ptCount val="1"/>
                <c:pt idx="0">
                  <c:v>Řada 1</c:v>
                </c:pt>
              </c:strCache>
            </c:strRef>
          </c:tx>
          <c:invertIfNegative val="0"/>
          <c:dLbls>
            <c:txPr>
              <a:bodyPr/>
              <a:lstStyle/>
              <a:p>
                <a:pPr>
                  <a:defRPr b="1">
                    <a:solidFill>
                      <a:srgbClr val="004B8D"/>
                    </a:solidFill>
                  </a:defRPr>
                </a:pPr>
                <a:endParaRPr lang="cs-CZ"/>
              </a:p>
            </c:txPr>
            <c:dLblPos val="outEnd"/>
            <c:showLegendKey val="0"/>
            <c:showVal val="1"/>
            <c:showCatName val="0"/>
            <c:showSerName val="0"/>
            <c:showPercent val="0"/>
            <c:showBubbleSize val="0"/>
            <c:showLeaderLines val="0"/>
          </c:dLbls>
          <c:cat>
            <c:numRef>
              <c:f>List1!$A$2:$A$4</c:f>
              <c:numCache>
                <c:formatCode>General</c:formatCode>
                <c:ptCount val="3"/>
                <c:pt idx="0">
                  <c:v>2005</c:v>
                </c:pt>
                <c:pt idx="1">
                  <c:v>2010</c:v>
                </c:pt>
                <c:pt idx="2">
                  <c:v>2014</c:v>
                </c:pt>
              </c:numCache>
            </c:numRef>
          </c:cat>
          <c:val>
            <c:numRef>
              <c:f>List1!$B$2:$B$4</c:f>
              <c:numCache>
                <c:formatCode>0.0" mld."\ "Kč"</c:formatCode>
                <c:ptCount val="3"/>
                <c:pt idx="0">
                  <c:v>0</c:v>
                </c:pt>
                <c:pt idx="1">
                  <c:v>0</c:v>
                </c:pt>
                <c:pt idx="2">
                  <c:v>0</c:v>
                </c:pt>
              </c:numCache>
            </c:numRef>
          </c:val>
        </c:ser>
        <c:dLbls>
          <c:showLegendKey val="0"/>
          <c:showVal val="1"/>
          <c:showCatName val="0"/>
          <c:showSerName val="0"/>
          <c:showPercent val="0"/>
          <c:showBubbleSize val="0"/>
        </c:dLbls>
        <c:gapWidth val="150"/>
        <c:axId val="28200960"/>
        <c:axId val="28203648"/>
      </c:barChart>
      <c:catAx>
        <c:axId val="28200960"/>
        <c:scaling>
          <c:orientation val="minMax"/>
        </c:scaling>
        <c:delete val="0"/>
        <c:axPos val="b"/>
        <c:numFmt formatCode="General" sourceLinked="1"/>
        <c:majorTickMark val="out"/>
        <c:minorTickMark val="none"/>
        <c:tickLblPos val="nextTo"/>
        <c:spPr>
          <a:ln>
            <a:solidFill>
              <a:srgbClr val="004B8D"/>
            </a:solidFill>
          </a:ln>
        </c:spPr>
        <c:txPr>
          <a:bodyPr/>
          <a:lstStyle/>
          <a:p>
            <a:pPr>
              <a:defRPr>
                <a:solidFill>
                  <a:srgbClr val="004B8D"/>
                </a:solidFill>
              </a:defRPr>
            </a:pPr>
            <a:endParaRPr lang="cs-CZ"/>
          </a:p>
        </c:txPr>
        <c:crossAx val="28203648"/>
        <c:crosses val="autoZero"/>
        <c:auto val="1"/>
        <c:lblAlgn val="ctr"/>
        <c:lblOffset val="100"/>
        <c:noMultiLvlLbl val="0"/>
      </c:catAx>
      <c:valAx>
        <c:axId val="28203648"/>
        <c:scaling>
          <c:orientation val="minMax"/>
          <c:min val="50"/>
        </c:scaling>
        <c:delete val="1"/>
        <c:axPos val="l"/>
        <c:majorGridlines>
          <c:spPr>
            <a:ln>
              <a:noFill/>
            </a:ln>
          </c:spPr>
        </c:majorGridlines>
        <c:numFmt formatCode="General" sourceLinked="0"/>
        <c:majorTickMark val="out"/>
        <c:minorTickMark val="none"/>
        <c:tickLblPos val="none"/>
        <c:crossAx val="28200960"/>
        <c:crosses val="autoZero"/>
        <c:crossBetween val="between"/>
      </c:valAx>
    </c:plotArea>
    <c:plotVisOnly val="1"/>
    <c:dispBlanksAs val="gap"/>
    <c:showDLblsOverMax val="0"/>
  </c:chart>
  <c:txPr>
    <a:bodyPr/>
    <a:lstStyle/>
    <a:p>
      <a:pPr>
        <a:defRPr sz="1800"/>
      </a:pPr>
      <a:endParaRPr lang="cs-CZ"/>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cs-CZ"/>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manualLayout>
          <c:layoutTarget val="inner"/>
          <c:xMode val="edge"/>
          <c:yMode val="edge"/>
          <c:x val="1.7201834862385322E-2"/>
          <c:y val="4.9212598425196853E-2"/>
          <c:w val="0.95756880733944949"/>
          <c:h val="0.80708661417322836"/>
        </c:manualLayout>
      </c:layout>
      <c:barChart>
        <c:barDir val="col"/>
        <c:grouping val="clustered"/>
        <c:varyColors val="0"/>
        <c:ser>
          <c:idx val="1"/>
          <c:order val="0"/>
          <c:spPr>
            <a:solidFill>
              <a:srgbClr val="004B8D"/>
            </a:solidFill>
          </c:spPr>
          <c:invertIfNegative val="0"/>
          <c:dPt>
            <c:idx val="5"/>
            <c:invertIfNegative val="0"/>
            <c:bubble3D val="0"/>
            <c:spPr>
              <a:solidFill>
                <a:srgbClr val="13B5EA"/>
              </a:solidFill>
            </c:spPr>
          </c:dPt>
          <c:dLbls>
            <c:dLbl>
              <c:idx val="4"/>
              <c:layout/>
              <c:tx>
                <c:rich>
                  <a:bodyPr/>
                  <a:lstStyle/>
                  <a:p>
                    <a:r>
                      <a:rPr lang="en-US" smtClean="0"/>
                      <a:t>10,</a:t>
                    </a:r>
                    <a:r>
                      <a:rPr lang="cs-CZ" smtClean="0"/>
                      <a:t>7</a:t>
                    </a:r>
                    <a:r>
                      <a:rPr lang="en-US" smtClean="0"/>
                      <a:t> </a:t>
                    </a:r>
                    <a:r>
                      <a:rPr lang="en-US" dirty="0" err="1"/>
                      <a:t>mld</a:t>
                    </a:r>
                    <a:r>
                      <a:rPr lang="en-US" dirty="0"/>
                      <a:t>. </a:t>
                    </a:r>
                    <a:r>
                      <a:rPr lang="en-US" dirty="0" err="1"/>
                      <a:t>Kč</a:t>
                    </a:r>
                    <a:endParaRPr lang="en-US" dirty="0"/>
                  </a:p>
                </c:rich>
              </c:tx>
              <c:dLblPos val="outEnd"/>
              <c:showLegendKey val="0"/>
              <c:showVal val="1"/>
              <c:showCatName val="0"/>
              <c:showSerName val="0"/>
              <c:showPercent val="0"/>
              <c:showBubbleSize val="0"/>
            </c:dLbl>
            <c:dLbl>
              <c:idx val="5"/>
              <c:delete val="1"/>
            </c:dLbl>
            <c:txPr>
              <a:bodyPr/>
              <a:lstStyle/>
              <a:p>
                <a:pPr>
                  <a:defRPr sz="2100" b="1">
                    <a:solidFill>
                      <a:srgbClr val="004B8D"/>
                    </a:solidFill>
                    <a:latin typeface="Calibri" pitchFamily="34" charset="0"/>
                    <a:cs typeface="Calibri" pitchFamily="34" charset="0"/>
                  </a:defRPr>
                </a:pPr>
                <a:endParaRPr lang="cs-CZ"/>
              </a:p>
            </c:txPr>
            <c:dLblPos val="outEnd"/>
            <c:showLegendKey val="0"/>
            <c:showVal val="1"/>
            <c:showCatName val="0"/>
            <c:showSerName val="0"/>
            <c:showPercent val="0"/>
            <c:showBubbleSize val="0"/>
            <c:showLeaderLines val="0"/>
          </c:dLbls>
          <c:cat>
            <c:numRef>
              <c:f>List1!$A$2:$A$7</c:f>
              <c:numCache>
                <c:formatCode>General</c:formatCode>
                <c:ptCount val="6"/>
                <c:pt idx="0">
                  <c:v>2007</c:v>
                </c:pt>
                <c:pt idx="1">
                  <c:v>2008</c:v>
                </c:pt>
                <c:pt idx="2">
                  <c:v>2009</c:v>
                </c:pt>
                <c:pt idx="3">
                  <c:v>2010</c:v>
                </c:pt>
                <c:pt idx="4">
                  <c:v>2011</c:v>
                </c:pt>
                <c:pt idx="5">
                  <c:v>2012</c:v>
                </c:pt>
              </c:numCache>
            </c:numRef>
          </c:cat>
          <c:val>
            <c:numRef>
              <c:f>List1!$B$2:$B$7</c:f>
              <c:numCache>
                <c:formatCode>0.0" mld. Kč"</c:formatCode>
                <c:ptCount val="6"/>
                <c:pt idx="0">
                  <c:v>1.3</c:v>
                </c:pt>
                <c:pt idx="1">
                  <c:v>2.2000000000000002</c:v>
                </c:pt>
                <c:pt idx="2">
                  <c:v>5.0999999999999996</c:v>
                </c:pt>
                <c:pt idx="3">
                  <c:v>7</c:v>
                </c:pt>
                <c:pt idx="4">
                  <c:v>10.6</c:v>
                </c:pt>
                <c:pt idx="5">
                  <c:v>15</c:v>
                </c:pt>
              </c:numCache>
            </c:numRef>
          </c:val>
        </c:ser>
        <c:dLbls>
          <c:showLegendKey val="0"/>
          <c:showVal val="0"/>
          <c:showCatName val="0"/>
          <c:showSerName val="0"/>
          <c:showPercent val="0"/>
          <c:showBubbleSize val="0"/>
        </c:dLbls>
        <c:gapWidth val="150"/>
        <c:axId val="53168384"/>
        <c:axId val="53178368"/>
      </c:barChart>
      <c:catAx>
        <c:axId val="53168384"/>
        <c:scaling>
          <c:orientation val="minMax"/>
        </c:scaling>
        <c:delete val="0"/>
        <c:axPos val="b"/>
        <c:numFmt formatCode="General" sourceLinked="1"/>
        <c:majorTickMark val="out"/>
        <c:minorTickMark val="none"/>
        <c:tickLblPos val="nextTo"/>
        <c:txPr>
          <a:bodyPr/>
          <a:lstStyle/>
          <a:p>
            <a:pPr>
              <a:defRPr>
                <a:solidFill>
                  <a:srgbClr val="004B8D"/>
                </a:solidFill>
                <a:latin typeface="Calibri" pitchFamily="34" charset="0"/>
                <a:cs typeface="Calibri" pitchFamily="34" charset="0"/>
              </a:defRPr>
            </a:pPr>
            <a:endParaRPr lang="cs-CZ"/>
          </a:p>
        </c:txPr>
        <c:crossAx val="53178368"/>
        <c:crosses val="autoZero"/>
        <c:auto val="1"/>
        <c:lblAlgn val="ctr"/>
        <c:lblOffset val="100"/>
        <c:noMultiLvlLbl val="0"/>
      </c:catAx>
      <c:valAx>
        <c:axId val="53178368"/>
        <c:scaling>
          <c:orientation val="minMax"/>
        </c:scaling>
        <c:delete val="1"/>
        <c:axPos val="l"/>
        <c:majorGridlines>
          <c:spPr>
            <a:ln>
              <a:solidFill>
                <a:srgbClr val="004B8D">
                  <a:alpha val="10000"/>
                </a:srgbClr>
              </a:solidFill>
            </a:ln>
          </c:spPr>
        </c:majorGridlines>
        <c:numFmt formatCode="0.0&quot; mld. Kč&quot;" sourceLinked="1"/>
        <c:majorTickMark val="out"/>
        <c:minorTickMark val="none"/>
        <c:tickLblPos val="nextTo"/>
        <c:crossAx val="53168384"/>
        <c:crosses val="autoZero"/>
        <c:crossBetween val="between"/>
      </c:valAx>
    </c:plotArea>
    <c:plotVisOnly val="1"/>
    <c:dispBlanksAs val="gap"/>
    <c:showDLblsOverMax val="0"/>
  </c:chart>
  <c:txPr>
    <a:bodyPr/>
    <a:lstStyle/>
    <a:p>
      <a:pPr>
        <a:defRPr sz="1800"/>
      </a:pPr>
      <a:endParaRPr lang="cs-CZ"/>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3.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cs-CZ"/>
          </a:p>
        </p:txBody>
      </p:sp>
      <p:sp>
        <p:nvSpPr>
          <p:cNvPr id="3" name="Zástupný symbol pro datum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atin typeface="Arial" charset="0"/>
                <a:cs typeface="Arial" charset="0"/>
              </a:defRPr>
            </a:lvl1pPr>
          </a:lstStyle>
          <a:p>
            <a:pPr>
              <a:defRPr/>
            </a:pPr>
            <a:fld id="{C335DE86-F30A-4C74-A384-6CBE7F0620CF}" type="datetimeFigureOut">
              <a:rPr lang="cs-CZ"/>
              <a:pPr>
                <a:defRPr/>
              </a:pPr>
              <a:t>24.1.2012</a:t>
            </a:fld>
            <a:endParaRPr lang="cs-CZ"/>
          </a:p>
        </p:txBody>
      </p:sp>
      <p:sp>
        <p:nvSpPr>
          <p:cNvPr id="4" name="Zástupný symbol pro zápatí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cs-CZ"/>
          </a:p>
        </p:txBody>
      </p:sp>
      <p:sp>
        <p:nvSpPr>
          <p:cNvPr id="5" name="Zástupný symbol pro číslo snímku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atin typeface="Arial" charset="0"/>
                <a:cs typeface="Arial" charset="0"/>
              </a:defRPr>
            </a:lvl1pPr>
          </a:lstStyle>
          <a:p>
            <a:pPr>
              <a:defRPr/>
            </a:pPr>
            <a:fld id="{5D2F50FE-CB61-4ECF-9EF0-D101E39CBAF8}" type="slidenum">
              <a:rPr lang="cs-CZ"/>
              <a:pPr>
                <a:defRPr/>
              </a:pPr>
              <a:t>‹#›</a:t>
            </a:fld>
            <a:endParaRPr lang="cs-CZ"/>
          </a:p>
        </p:txBody>
      </p:sp>
    </p:spTree>
    <p:extLst>
      <p:ext uri="{BB962C8B-B14F-4D97-AF65-F5344CB8AC3E}">
        <p14:creationId xmlns:p14="http://schemas.microsoft.com/office/powerpoint/2010/main" val="3705949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3FCF83E-1098-4E22-80DF-81E0343E5E2E}" type="datetimeFigureOut">
              <a:rPr lang="cs-CZ"/>
              <a:pPr>
                <a:defRPr/>
              </a:pPr>
              <a:t>24.1.2012</a:t>
            </a:fld>
            <a:endParaRPr lang="cs-CZ" dirty="0"/>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cs-CZ" noProof="0" dirty="0"/>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noProof="0" smtClean="0"/>
              <a:t>Kliknutím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endParaRPr lang="cs-CZ" noProof="0"/>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61A8E74-923D-4F11-BACD-4741FC43D66C}" type="slidenum">
              <a:rPr lang="cs-CZ"/>
              <a:pPr>
                <a:defRPr/>
              </a:pPr>
              <a:t>‹#›</a:t>
            </a:fld>
            <a:endParaRPr lang="cs-CZ" dirty="0"/>
          </a:p>
        </p:txBody>
      </p:sp>
    </p:spTree>
    <p:extLst>
      <p:ext uri="{BB962C8B-B14F-4D97-AF65-F5344CB8AC3E}">
        <p14:creationId xmlns:p14="http://schemas.microsoft.com/office/powerpoint/2010/main" val="1517826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cs-CZ" dirty="0" smtClean="0"/>
              <a:t>Hezký den, dámy a pánové…</a:t>
            </a:r>
          </a:p>
        </p:txBody>
      </p:sp>
      <p:sp>
        <p:nvSpPr>
          <p:cNvPr id="297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EF38AD2-F229-43D7-8676-3208FA043386}" type="slidenum">
              <a:rPr lang="cs-CZ" smtClean="0"/>
              <a:pPr fontAlgn="base">
                <a:spcBef>
                  <a:spcPct val="0"/>
                </a:spcBef>
                <a:spcAft>
                  <a:spcPct val="0"/>
                </a:spcAft>
                <a:defRPr/>
              </a:pPr>
              <a:t>1</a:t>
            </a:fld>
            <a:endParaRPr lang="cs-CZ"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cs-CZ" dirty="0" smtClean="0"/>
              <a:t>Podpora</a:t>
            </a:r>
            <a:r>
              <a:rPr lang="cs-CZ" baseline="0" dirty="0" smtClean="0"/>
              <a:t> podnikání je rozhodně prioritou, kterou máme s hlavním městem společnou.</a:t>
            </a:r>
          </a:p>
          <a:p>
            <a:pPr marL="0" marR="0" indent="0" algn="l" defTabSz="914400" rtl="0" eaLnBrk="0" fontAlgn="base" latinLnBrk="0" hangingPunct="0">
              <a:lnSpc>
                <a:spcPct val="100000"/>
              </a:lnSpc>
              <a:spcBef>
                <a:spcPct val="30000"/>
              </a:spcBef>
              <a:spcAft>
                <a:spcPct val="0"/>
              </a:spcAft>
              <a:buClrTx/>
              <a:buSzTx/>
              <a:buFontTx/>
              <a:buNone/>
              <a:tabLst/>
              <a:defRPr/>
            </a:pPr>
            <a:endParaRPr lang="cs-CZ"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cs-CZ" baseline="0" dirty="0" smtClean="0"/>
              <a:t>Speciálně v době, kdy je ekonomika poměrně nejistá, považuje Ministerstvo průmyslu a obchodu a potažmo také vláda za klíčové, abychom vytvářeli podmínky příznivé pro podnikání.</a:t>
            </a:r>
          </a:p>
          <a:p>
            <a:pPr marL="0" marR="0" indent="0" algn="l" defTabSz="914400" rtl="0" eaLnBrk="0" fontAlgn="base" latinLnBrk="0" hangingPunct="0">
              <a:lnSpc>
                <a:spcPct val="100000"/>
              </a:lnSpc>
              <a:spcBef>
                <a:spcPct val="30000"/>
              </a:spcBef>
              <a:spcAft>
                <a:spcPct val="0"/>
              </a:spcAft>
              <a:buClrTx/>
              <a:buSzTx/>
              <a:buFontTx/>
              <a:buNone/>
              <a:tabLst/>
              <a:defRPr/>
            </a:pPr>
            <a:endParaRPr lang="cs-CZ"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cs-CZ" baseline="0" dirty="0" smtClean="0"/>
              <a:t>Jedním z nejjednodušších, ale zároveň také jedním z nejúčinnějších způsobů, je jednoduše eliminovat překážky, které stát staví do cesty svobodnému podnikání. Proto je jednou z priorit Ministerstva průmyslu a obchodu snižování administrativní zátěže.</a:t>
            </a:r>
          </a:p>
          <a:p>
            <a:pPr marL="0" marR="0" indent="0" algn="l" defTabSz="914400" rtl="0" eaLnBrk="0" fontAlgn="base" latinLnBrk="0" hangingPunct="0">
              <a:lnSpc>
                <a:spcPct val="100000"/>
              </a:lnSpc>
              <a:spcBef>
                <a:spcPct val="30000"/>
              </a:spcBef>
              <a:spcAft>
                <a:spcPct val="0"/>
              </a:spcAft>
              <a:buClrTx/>
              <a:buSzTx/>
              <a:buFontTx/>
              <a:buNone/>
              <a:tabLst/>
              <a:defRPr/>
            </a:pPr>
            <a:endParaRPr lang="cs-CZ"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cs-CZ" baseline="0" dirty="0" smtClean="0"/>
              <a:t>Ta se oproti roku 2005 snížila už o 16 procent a podnikatelé díky tomu ročně spoří přes 12 miliard korun. Předseda vlády Petr Nečas se před nedávnem přihlásil k cíli omezit administrativu celkem o 30 procent do roku 2014.</a:t>
            </a:r>
          </a:p>
          <a:p>
            <a:pPr marL="0" marR="0" indent="0" algn="l" defTabSz="914400" rtl="0" eaLnBrk="0" fontAlgn="base" latinLnBrk="0" hangingPunct="0">
              <a:lnSpc>
                <a:spcPct val="100000"/>
              </a:lnSpc>
              <a:spcBef>
                <a:spcPct val="30000"/>
              </a:spcBef>
              <a:spcAft>
                <a:spcPct val="0"/>
              </a:spcAft>
              <a:buClrTx/>
              <a:buSzTx/>
              <a:buFontTx/>
              <a:buNone/>
              <a:tabLst/>
              <a:defRPr/>
            </a:pPr>
            <a:endParaRPr lang="cs-CZ"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cs-CZ" baseline="0" dirty="0" smtClean="0"/>
              <a:t>Můžu zmínit například novelu živnostenského zákona, která od pololetí letošního roku znamená například to, že živnostníkům stačí nahlásit, že vždy podnikají na svojí adrese a pokud se stěhují, nemusejí už zvlášť obíhat několik úřadů, protože stát si potřebné informace sám najde.</a:t>
            </a:r>
          </a:p>
        </p:txBody>
      </p:sp>
      <p:sp>
        <p:nvSpPr>
          <p:cNvPr id="4" name="Zástupný symbol pro číslo snímku 3"/>
          <p:cNvSpPr>
            <a:spLocks noGrp="1"/>
          </p:cNvSpPr>
          <p:nvPr>
            <p:ph type="sldNum" sz="quarter" idx="10"/>
          </p:nvPr>
        </p:nvSpPr>
        <p:spPr/>
        <p:txBody>
          <a:bodyPr/>
          <a:lstStyle/>
          <a:p>
            <a:pPr>
              <a:defRPr/>
            </a:pPr>
            <a:fld id="{A61A8E74-923D-4F11-BACD-4741FC43D66C}" type="slidenum">
              <a:rPr lang="cs-CZ" smtClean="0"/>
              <a:pPr>
                <a:defRPr/>
              </a:pPr>
              <a:t>2</a:t>
            </a:fld>
            <a:endParaRPr lang="cs-CZ" dirty="0"/>
          </a:p>
        </p:txBody>
      </p:sp>
    </p:spTree>
    <p:extLst>
      <p:ext uri="{BB962C8B-B14F-4D97-AF65-F5344CB8AC3E}">
        <p14:creationId xmlns:p14="http://schemas.microsoft.com/office/powerpoint/2010/main" val="1153892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Jednoduché</a:t>
            </a:r>
            <a:r>
              <a:rPr lang="cs-CZ" baseline="0" dirty="0" smtClean="0"/>
              <a:t> podnikání je samozřejmě také o tom, abychom podnikatelům srozumitelně pomohli překonat tu administrativu, kterou se přece jenom ještě odstranit nepodařilo.</a:t>
            </a:r>
          </a:p>
          <a:p>
            <a:endParaRPr lang="cs-CZ" baseline="0" dirty="0" smtClean="0"/>
          </a:p>
          <a:p>
            <a:r>
              <a:rPr lang="cs-CZ" baseline="0" dirty="0" smtClean="0"/>
              <a:t>Kolegové přede mnou ukazovali vzhled budoucího kontaktního místa. Ministerstvo průmyslu a obchodu v tomto ohledu provozuje tři systémy – SOLVIT, který řeší chybná rozhodnutí správných orgánů v jiných zemích EU, </a:t>
            </a:r>
            <a:r>
              <a:rPr lang="cs-CZ" baseline="0" dirty="0" err="1" smtClean="0"/>
              <a:t>ProCoP</a:t>
            </a:r>
            <a:r>
              <a:rPr lang="cs-CZ" baseline="0" dirty="0" smtClean="0"/>
              <a:t>, který radí, jak prodávat svoje výrobky v zahraničí nebo doma, a pak také Jednotné kontaktní místo, na kterém si podnikatelé můžou vyřídit všechny formality týkající se jejich podnikání takříkajíc u jednoho okénka.</a:t>
            </a:r>
          </a:p>
          <a:p>
            <a:endParaRPr lang="cs-CZ" baseline="0" dirty="0" smtClean="0"/>
          </a:p>
          <a:p>
            <a:r>
              <a:rPr lang="cs-CZ" dirty="0" smtClean="0"/>
              <a:t>Všechny</a:t>
            </a:r>
            <a:r>
              <a:rPr lang="cs-CZ" baseline="0" dirty="0" smtClean="0"/>
              <a:t> tři tyto služby provozujeme jako jediní v Evropské unii opravdu jednotně, takže podnikatel vůbec nemusí vědět, do kterého systému zrovna jeho dotaz spadá, protože jednoduše dostane svoji odpověď. Kdekoli jinde v EU musí nejdřív zkoumat, na koho se vůbec obrátit.</a:t>
            </a:r>
            <a:endParaRPr lang="cs-CZ" dirty="0" smtClean="0"/>
          </a:p>
        </p:txBody>
      </p:sp>
      <p:sp>
        <p:nvSpPr>
          <p:cNvPr id="4" name="Zástupný symbol pro číslo snímku 3"/>
          <p:cNvSpPr>
            <a:spLocks noGrp="1"/>
          </p:cNvSpPr>
          <p:nvPr>
            <p:ph type="sldNum" sz="quarter" idx="10"/>
          </p:nvPr>
        </p:nvSpPr>
        <p:spPr/>
        <p:txBody>
          <a:bodyPr/>
          <a:lstStyle/>
          <a:p>
            <a:pPr>
              <a:defRPr/>
            </a:pPr>
            <a:fld id="{A61A8E74-923D-4F11-BACD-4741FC43D66C}" type="slidenum">
              <a:rPr lang="cs-CZ" smtClean="0"/>
              <a:pPr>
                <a:defRPr/>
              </a:pPr>
              <a:t>3</a:t>
            </a:fld>
            <a:endParaRPr lang="cs-CZ" dirty="0"/>
          </a:p>
        </p:txBody>
      </p:sp>
    </p:spTree>
    <p:extLst>
      <p:ext uri="{BB962C8B-B14F-4D97-AF65-F5344CB8AC3E}">
        <p14:creationId xmlns:p14="http://schemas.microsoft.com/office/powerpoint/2010/main" val="11538920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Všechno,</a:t>
            </a:r>
            <a:r>
              <a:rPr lang="cs-CZ" baseline="0" dirty="0" smtClean="0"/>
              <a:t> o čem jsem zatím mluvil, souvisí s naší klíčovou prioritou – podporou inovací a moderního a jednoduchého podnikání. Právě na to se chceme zaměřit i do budoucnosti.</a:t>
            </a:r>
          </a:p>
          <a:p>
            <a:endParaRPr lang="cs-CZ" baseline="0" dirty="0" smtClean="0"/>
          </a:p>
          <a:p>
            <a:r>
              <a:rPr lang="cs-CZ" baseline="0" dirty="0" smtClean="0"/>
              <a:t>Cestu do roku 2020 určí nová politika podpory podnikání, na které v současné době pracujeme. Vládě ji předáme nejpozději v září letošního roku.</a:t>
            </a:r>
          </a:p>
          <a:p>
            <a:endParaRPr lang="cs-CZ" baseline="0" dirty="0" smtClean="0"/>
          </a:p>
          <a:p>
            <a:r>
              <a:rPr lang="cs-CZ" baseline="0" dirty="0" smtClean="0"/>
              <a:t>Hlavní součástí tohoto dokumentu je vymezení oblastí, které budeme chtít podporovat z evropských fondů do dalších let. Ale nejenom to, protože v tomto dokumentu se zaměříme i na případnou podporu z národních programů.</a:t>
            </a:r>
          </a:p>
          <a:p>
            <a:endParaRPr lang="cs-CZ" baseline="0" dirty="0" smtClean="0"/>
          </a:p>
          <a:p>
            <a:r>
              <a:rPr lang="cs-CZ" baseline="0" dirty="0" smtClean="0"/>
              <a:t>Materiál už teď pravidelně konzultujeme s podnikatelskými svazy a dalšími organizacemi, nicméně rád bych využil této příležitosti a pozval ke konzultacím i přímo jednotlivé podnikatele – pracovní verzi tohoto dokumentu k veřejným konzultacím chceme představit v závěru prvního čtvrtletí letošního roku.</a:t>
            </a:r>
            <a:endParaRPr lang="cs-CZ" dirty="0"/>
          </a:p>
        </p:txBody>
      </p:sp>
      <p:sp>
        <p:nvSpPr>
          <p:cNvPr id="4" name="Zástupný symbol pro číslo snímku 3"/>
          <p:cNvSpPr>
            <a:spLocks noGrp="1"/>
          </p:cNvSpPr>
          <p:nvPr>
            <p:ph type="sldNum" sz="quarter" idx="10"/>
          </p:nvPr>
        </p:nvSpPr>
        <p:spPr/>
        <p:txBody>
          <a:bodyPr/>
          <a:lstStyle/>
          <a:p>
            <a:pPr>
              <a:defRPr/>
            </a:pPr>
            <a:fld id="{A61A8E74-923D-4F11-BACD-4741FC43D66C}" type="slidenum">
              <a:rPr lang="cs-CZ" smtClean="0"/>
              <a:pPr>
                <a:defRPr/>
              </a:pPr>
              <a:t>4</a:t>
            </a:fld>
            <a:endParaRPr lang="cs-CZ" dirty="0"/>
          </a:p>
        </p:txBody>
      </p:sp>
    </p:spTree>
    <p:extLst>
      <p:ext uri="{BB962C8B-B14F-4D97-AF65-F5344CB8AC3E}">
        <p14:creationId xmlns:p14="http://schemas.microsoft.com/office/powerpoint/2010/main" val="24571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Jestliže tedy připravujeme novou kohezní politiku na roky</a:t>
            </a:r>
            <a:r>
              <a:rPr lang="cs-CZ" baseline="0" dirty="0" smtClean="0"/>
              <a:t> 2014 – 2020 je potřeba říct, že Praha má současně štěstí i smůlu v tom, že už nesplňuje kritéria Evropské unie proto, aby na jejím území bylo možné čerpat náš Operační program Podnikání a inovace.</a:t>
            </a:r>
          </a:p>
          <a:p>
            <a:endParaRPr lang="cs-CZ" baseline="0" dirty="0" smtClean="0"/>
          </a:p>
          <a:p>
            <a:r>
              <a:rPr lang="cs-CZ" baseline="0" dirty="0" smtClean="0"/>
              <a:t>Řada dílčích programů v rámci Operačního programu nicméně umožňuje zrealizovat projekt jinde v ČR, ačkoli firma může reálně podnikat i na území Prahy. Třeba vývojová centra v jednoduché dojezdové vzdálenosti do hlavního města nejsou žádnou výjimkou.</a:t>
            </a:r>
          </a:p>
          <a:p>
            <a:endParaRPr lang="cs-CZ" baseline="0" dirty="0" smtClean="0"/>
          </a:p>
          <a:p>
            <a:r>
              <a:rPr lang="cs-CZ" baseline="0" dirty="0" smtClean="0"/>
              <a:t>Ministerstvo průmyslu a obchodu tady musí balancovat zájmy na rozvoj České republiky jako celku se zájmy podnikatelů, tak samozřejmě i se zájmy hlavního města jakožto největšího českého sídla. A myslím, že se to daří docela dobře.</a:t>
            </a:r>
          </a:p>
          <a:p>
            <a:endParaRPr lang="cs-CZ" baseline="0" dirty="0" smtClean="0"/>
          </a:p>
          <a:p>
            <a:r>
              <a:rPr lang="cs-CZ" baseline="0" dirty="0" smtClean="0"/>
              <a:t>O tom ostatně svědčí to, že podnikatelé do Operačního programu už přihlásili projekty za více než 200 miliard korun. Do konce roku 2011 měly přislíbenou podporu projekty za více než 50 miliard korun. Potěšující je, že zatímco v některých jiných Operačních programech se musejí potýkat s problémy, jestli se jim vůbec program podaří celý vyčerpat, u nás často řešíme spíš výrazný převis poptávky nad nabídkou.</a:t>
            </a:r>
            <a:endParaRPr lang="cs-CZ" dirty="0" smtClean="0"/>
          </a:p>
        </p:txBody>
      </p:sp>
      <p:sp>
        <p:nvSpPr>
          <p:cNvPr id="4" name="Zástupný symbol pro číslo snímku 3"/>
          <p:cNvSpPr>
            <a:spLocks noGrp="1"/>
          </p:cNvSpPr>
          <p:nvPr>
            <p:ph type="sldNum" sz="quarter" idx="10"/>
          </p:nvPr>
        </p:nvSpPr>
        <p:spPr/>
        <p:txBody>
          <a:bodyPr/>
          <a:lstStyle/>
          <a:p>
            <a:pPr>
              <a:defRPr/>
            </a:pPr>
            <a:fld id="{A61A8E74-923D-4F11-BACD-4741FC43D66C}" type="slidenum">
              <a:rPr lang="cs-CZ" smtClean="0"/>
              <a:pPr>
                <a:defRPr/>
              </a:pPr>
              <a:t>5</a:t>
            </a:fld>
            <a:endParaRPr lang="cs-CZ" dirty="0"/>
          </a:p>
        </p:txBody>
      </p:sp>
    </p:spTree>
    <p:extLst>
      <p:ext uri="{BB962C8B-B14F-4D97-AF65-F5344CB8AC3E}">
        <p14:creationId xmlns:p14="http://schemas.microsoft.com/office/powerpoint/2010/main" val="11538920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Celkem jsme</a:t>
            </a:r>
            <a:r>
              <a:rPr lang="cs-CZ" baseline="0" dirty="0" smtClean="0"/>
              <a:t> tak podnikatelům vyplatili už přes 26 miliard korun. Navíc se jasně zlepšuje rychlost proplácení podpory. Jestliže se ještě před dvěma lety podnikatelé ptali, jestli jim opravdu stihneme všechnu podporu z Operačního programu vyplatit, pak myslím, že dnes jsme na jasně úspěšné cestě.</a:t>
            </a:r>
          </a:p>
          <a:p>
            <a:endParaRPr lang="cs-CZ" baseline="0" dirty="0" smtClean="0"/>
          </a:p>
          <a:p>
            <a:r>
              <a:rPr lang="cs-CZ" baseline="0" dirty="0" smtClean="0"/>
              <a:t>Poslední peníze musíme z Operačního programu proplatit do roku 2015. Současným tempem se odvážím tvrdit, že Ministerstvo bude i tentokrát nejméně stejně tak úspěšné, jako u minulého Operačního programu, který si podnikatelé rozdělili z 99 procent.</a:t>
            </a:r>
          </a:p>
          <a:p>
            <a:endParaRPr lang="cs-CZ" baseline="0" dirty="0" smtClean="0"/>
          </a:p>
          <a:p>
            <a:r>
              <a:rPr lang="cs-CZ" baseline="0" dirty="0" smtClean="0"/>
              <a:t>Pro letošní rok tak počítáme s tím, že podnikatelům proplatíme 15 miliard korun.</a:t>
            </a:r>
            <a:endParaRPr lang="cs-CZ" dirty="0"/>
          </a:p>
        </p:txBody>
      </p:sp>
      <p:sp>
        <p:nvSpPr>
          <p:cNvPr id="4" name="Zástupný symbol pro číslo snímku 3"/>
          <p:cNvSpPr>
            <a:spLocks noGrp="1"/>
          </p:cNvSpPr>
          <p:nvPr>
            <p:ph type="sldNum" sz="quarter" idx="10"/>
          </p:nvPr>
        </p:nvSpPr>
        <p:spPr/>
        <p:txBody>
          <a:bodyPr/>
          <a:lstStyle/>
          <a:p>
            <a:pPr>
              <a:defRPr/>
            </a:pPr>
            <a:fld id="{A61A8E74-923D-4F11-BACD-4741FC43D66C}" type="slidenum">
              <a:rPr lang="cs-CZ" smtClean="0"/>
              <a:pPr>
                <a:defRPr/>
              </a:pPr>
              <a:t>6</a:t>
            </a:fld>
            <a:endParaRPr lang="cs-CZ" dirty="0"/>
          </a:p>
        </p:txBody>
      </p:sp>
    </p:spTree>
    <p:extLst>
      <p:ext uri="{BB962C8B-B14F-4D97-AF65-F5344CB8AC3E}">
        <p14:creationId xmlns:p14="http://schemas.microsoft.com/office/powerpoint/2010/main" val="881699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effectLst/>
              </a:rPr>
              <a:t>Podpora</a:t>
            </a:r>
            <a:r>
              <a:rPr lang="cs-CZ" baseline="0" dirty="0" smtClean="0">
                <a:effectLst/>
              </a:rPr>
              <a:t> od Ministerstva průmyslu a obchodu přitom může mít mnohem sofistikovanější podporu, než formu dotací. Ostatně právě takové moderní nástroje budou zřejmě tvořit podstatnou část podpory v novém programovacím období, o kterém jsem před chvilkou mluvil.</a:t>
            </a:r>
          </a:p>
          <a:p>
            <a:endParaRPr lang="cs-CZ" baseline="0" dirty="0" smtClean="0">
              <a:effectLst/>
            </a:endParaRPr>
          </a:p>
          <a:p>
            <a:r>
              <a:rPr lang="cs-CZ" baseline="0" dirty="0" smtClean="0">
                <a:effectLst/>
              </a:rPr>
              <a:t>V současné době proto intenzivně pracujeme na spuštění takzvaného </a:t>
            </a:r>
            <a:r>
              <a:rPr lang="cs-CZ" baseline="0" dirty="0" err="1" smtClean="0">
                <a:effectLst/>
              </a:rPr>
              <a:t>seed</a:t>
            </a:r>
            <a:r>
              <a:rPr lang="cs-CZ" baseline="0" dirty="0" smtClean="0">
                <a:effectLst/>
              </a:rPr>
              <a:t> fondu, neboli fondu růstového kapitálu. S jeho pomocí bude stát přímo investovat do vysoce inovativních soukromých firem. Vždy to ale bude dělat ruku v ruce s jiným soukromým investorem. Dnes u nás totiž prakticky neexistuje soukromý rizikový kapitál, který by investoval do opravdu těch nejmenších firem. Tohle my změníme.</a:t>
            </a:r>
          </a:p>
          <a:p>
            <a:endParaRPr lang="cs-CZ" baseline="0" dirty="0" smtClean="0">
              <a:effectLst/>
            </a:endParaRPr>
          </a:p>
          <a:p>
            <a:r>
              <a:rPr lang="cs-CZ" baseline="0" dirty="0" smtClean="0">
                <a:effectLst/>
              </a:rPr>
              <a:t>Se </a:t>
            </a:r>
            <a:r>
              <a:rPr lang="cs-CZ" baseline="0" dirty="0" err="1" smtClean="0">
                <a:effectLst/>
              </a:rPr>
              <a:t>Seed</a:t>
            </a:r>
            <a:r>
              <a:rPr lang="cs-CZ" baseline="0" dirty="0" smtClean="0">
                <a:effectLst/>
              </a:rPr>
              <a:t> fondem souvisí projekt </a:t>
            </a:r>
            <a:r>
              <a:rPr lang="cs-CZ" baseline="0" dirty="0" err="1" smtClean="0">
                <a:effectLst/>
              </a:rPr>
              <a:t>CzechEkosystem</a:t>
            </a:r>
            <a:r>
              <a:rPr lang="cs-CZ" baseline="0" dirty="0" smtClean="0">
                <a:effectLst/>
              </a:rPr>
              <a:t>. Ten bude do určité míry fungovat jako přípravka pro </a:t>
            </a:r>
            <a:r>
              <a:rPr lang="cs-CZ" baseline="0" dirty="0" err="1" smtClean="0">
                <a:effectLst/>
              </a:rPr>
              <a:t>seed</a:t>
            </a:r>
            <a:r>
              <a:rPr lang="cs-CZ" baseline="0" dirty="0" smtClean="0">
                <a:effectLst/>
              </a:rPr>
              <a:t> fond. Najde a pak také vyškolí lidi se zajímavými nápady tak, aby kolem svého inovativního produktu dokázaly vybudovat silnou firmu.</a:t>
            </a:r>
          </a:p>
          <a:p>
            <a:endParaRPr lang="cs-CZ" baseline="0" dirty="0" smtClean="0">
              <a:effectLst/>
            </a:endParaRPr>
          </a:p>
          <a:p>
            <a:r>
              <a:rPr lang="cs-CZ" baseline="0" dirty="0" smtClean="0">
                <a:effectLst/>
              </a:rPr>
              <a:t>Kromě toho dál pokračuje náš projekt </a:t>
            </a:r>
            <a:r>
              <a:rPr lang="cs-CZ" baseline="0" dirty="0" err="1" smtClean="0">
                <a:effectLst/>
              </a:rPr>
              <a:t>CzechAccelerator</a:t>
            </a:r>
            <a:r>
              <a:rPr lang="cs-CZ" baseline="0" dirty="0" smtClean="0">
                <a:effectLst/>
              </a:rPr>
              <a:t>, který se ze Silicon </a:t>
            </a:r>
            <a:r>
              <a:rPr lang="cs-CZ" baseline="0" dirty="0" err="1" smtClean="0">
                <a:effectLst/>
              </a:rPr>
              <a:t>Valley</a:t>
            </a:r>
            <a:r>
              <a:rPr lang="cs-CZ" baseline="0" dirty="0" smtClean="0">
                <a:effectLst/>
              </a:rPr>
              <a:t> postupně rozšířil také na východní pobřeží USA, do Singapuru, Izraele a do Švýcarska. Připomenu, že ten nabízí podnikatelům možnost strávit za velmi přívětivých nákladů čas právě v jednom z těchto center, a výrazně tak vylepšit svůj produkt a třeba se poohlédnout po nějakém investorovi.</a:t>
            </a:r>
          </a:p>
          <a:p>
            <a:endParaRPr lang="cs-CZ" baseline="0" dirty="0" smtClean="0">
              <a:effectLst/>
            </a:endParaRPr>
          </a:p>
          <a:p>
            <a:r>
              <a:rPr lang="cs-CZ" baseline="0" dirty="0" smtClean="0">
                <a:effectLst/>
              </a:rPr>
              <a:t>Z pohledu Prahy platí, že i tyto projekty mají vůči pražským firmám určitá omezení, protože jsou financované z evropských zdrojů. I tady ale platí, že naší prioritou je rozvoj České republiky jako celku a </a:t>
            </a:r>
            <a:r>
              <a:rPr lang="cs-CZ" baseline="0" dirty="0" err="1" smtClean="0">
                <a:effectLst/>
              </a:rPr>
              <a:t>CzechAcceleratorem</a:t>
            </a:r>
            <a:r>
              <a:rPr lang="cs-CZ" baseline="0" dirty="0" smtClean="0">
                <a:effectLst/>
              </a:rPr>
              <a:t> už několik pražských firem prošlo.</a:t>
            </a:r>
          </a:p>
          <a:p>
            <a:endParaRPr lang="cs-CZ" baseline="0" dirty="0" smtClean="0">
              <a:effectLst/>
            </a:endParaRPr>
          </a:p>
          <a:p>
            <a:r>
              <a:rPr lang="cs-CZ" baseline="0" dirty="0" smtClean="0">
                <a:effectLst/>
              </a:rPr>
              <a:t>Jestliže tedy dnes pomáháme firmám proniknout třeba do zmíněného Silicon </a:t>
            </a:r>
            <a:r>
              <a:rPr lang="cs-CZ" baseline="0" dirty="0" err="1" smtClean="0">
                <a:effectLst/>
              </a:rPr>
              <a:t>Valley</a:t>
            </a:r>
            <a:r>
              <a:rPr lang="cs-CZ" baseline="0" dirty="0" smtClean="0">
                <a:effectLst/>
              </a:rPr>
              <a:t>, já chci věřit, že nejsme tak daleko od chvíle, kdy by se o založení podobné formy </a:t>
            </a:r>
            <a:r>
              <a:rPr lang="cs-CZ" baseline="0" dirty="0" err="1" smtClean="0">
                <a:effectLst/>
              </a:rPr>
              <a:t>Acceleratoru</a:t>
            </a:r>
            <a:r>
              <a:rPr lang="cs-CZ" baseline="0" dirty="0" smtClean="0">
                <a:effectLst/>
              </a:rPr>
              <a:t> mohly zajímat zahraniční agentury v České republice. Potenciál na to rozhodně máme a je naší snahou tenhle potenciálně maximálně využít a podnikání co nejvíce usnadňovat.</a:t>
            </a:r>
            <a:endParaRPr lang="cs-CZ" dirty="0"/>
          </a:p>
        </p:txBody>
      </p:sp>
      <p:sp>
        <p:nvSpPr>
          <p:cNvPr id="4" name="Zástupný symbol pro číslo snímku 3"/>
          <p:cNvSpPr>
            <a:spLocks noGrp="1"/>
          </p:cNvSpPr>
          <p:nvPr>
            <p:ph type="sldNum" sz="quarter" idx="10"/>
          </p:nvPr>
        </p:nvSpPr>
        <p:spPr/>
        <p:txBody>
          <a:bodyPr/>
          <a:lstStyle/>
          <a:p>
            <a:pPr>
              <a:defRPr/>
            </a:pPr>
            <a:fld id="{A61A8E74-923D-4F11-BACD-4741FC43D66C}" type="slidenum">
              <a:rPr lang="cs-CZ" smtClean="0"/>
              <a:pPr>
                <a:defRPr/>
              </a:pPr>
              <a:t>7</a:t>
            </a:fld>
            <a:endParaRPr lang="cs-CZ" dirty="0"/>
          </a:p>
        </p:txBody>
      </p:sp>
    </p:spTree>
    <p:extLst>
      <p:ext uri="{BB962C8B-B14F-4D97-AF65-F5344CB8AC3E}">
        <p14:creationId xmlns:p14="http://schemas.microsoft.com/office/powerpoint/2010/main" val="27868177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A61A8E74-923D-4F11-BACD-4741FC43D66C}" type="slidenum">
              <a:rPr lang="cs-CZ" smtClean="0"/>
              <a:pPr>
                <a:defRPr/>
              </a:pPr>
              <a:t>8</a:t>
            </a:fld>
            <a:endParaRPr lang="cs-CZ" dirty="0"/>
          </a:p>
        </p:txBody>
      </p:sp>
    </p:spTree>
    <p:extLst>
      <p:ext uri="{BB962C8B-B14F-4D97-AF65-F5344CB8AC3E}">
        <p14:creationId xmlns:p14="http://schemas.microsoft.com/office/powerpoint/2010/main" val="5561370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slideMaster" Target="../slideMasters/slideMaster3.xml"/><Relationship Id="rId5" Type="http://schemas.openxmlformats.org/officeDocument/2006/relationships/image" Target="../media/image9.gif"/><Relationship Id="rId4" Type="http://schemas.openxmlformats.org/officeDocument/2006/relationships/image" Target="../media/image8.emf"/></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slideMaster" Target="../slideMasters/slideMaster3.xml"/><Relationship Id="rId4" Type="http://schemas.openxmlformats.org/officeDocument/2006/relationships/image" Target="../media/image8.emf"/></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slideMaster" Target="../slideMasters/slideMaster3.xml"/><Relationship Id="rId4" Type="http://schemas.openxmlformats.org/officeDocument/2006/relationships/image" Target="../media/image8.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emf"/><Relationship Id="rId1" Type="http://schemas.openxmlformats.org/officeDocument/2006/relationships/slideMaster" Target="../slideMasters/slideMaster2.xml"/><Relationship Id="rId5" Type="http://schemas.openxmlformats.org/officeDocument/2006/relationships/image" Target="../media/image8.emf"/><Relationship Id="rId4" Type="http://schemas.openxmlformats.org/officeDocument/2006/relationships/image" Target="../media/image7.w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slideMaster" Target="../slideMasters/slideMaster2.xml"/><Relationship Id="rId5" Type="http://schemas.openxmlformats.org/officeDocument/2006/relationships/image" Target="../media/image9.gif"/><Relationship Id="rId4" Type="http://schemas.openxmlformats.org/officeDocument/2006/relationships/image" Target="../media/image8.emf"/></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slideMaster" Target="../slideMasters/slideMaster2.xml"/><Relationship Id="rId4" Type="http://schemas.openxmlformats.org/officeDocument/2006/relationships/image" Target="../media/image8.emf"/></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slideMaster" Target="../slideMasters/slideMaster2.xml"/><Relationship Id="rId4" Type="http://schemas.openxmlformats.org/officeDocument/2006/relationships/image" Target="../media/image8.emf"/></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emf"/><Relationship Id="rId1" Type="http://schemas.openxmlformats.org/officeDocument/2006/relationships/slideMaster" Target="../slideMasters/slideMaster3.xml"/><Relationship Id="rId5" Type="http://schemas.openxmlformats.org/officeDocument/2006/relationships/image" Target="../media/image8.emf"/><Relationship Id="rId4" Type="http://schemas.openxmlformats.org/officeDocument/2006/relationships/image" Target="../media/image7.wmf"/></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1 - úvodní">
    <p:bg>
      <p:bgPr>
        <a:solidFill>
          <a:schemeClr val="bg1"/>
        </a:solidFill>
        <a:effectLst/>
      </p:bgPr>
    </p:bg>
    <p:spTree>
      <p:nvGrpSpPr>
        <p:cNvPr id="1" name=""/>
        <p:cNvGrpSpPr/>
        <p:nvPr/>
      </p:nvGrpSpPr>
      <p:grpSpPr>
        <a:xfrm>
          <a:off x="0" y="0"/>
          <a:ext cx="0" cy="0"/>
          <a:chOff x="0" y="0"/>
          <a:chExt cx="0" cy="0"/>
        </a:xfrm>
      </p:grpSpPr>
      <p:sp>
        <p:nvSpPr>
          <p:cNvPr id="4" name="Obdélník 7"/>
          <p:cNvSpPr/>
          <p:nvPr userDrawn="1"/>
        </p:nvSpPr>
        <p:spPr>
          <a:xfrm>
            <a:off x="4851400" y="2844800"/>
            <a:ext cx="4292600" cy="4013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latin typeface="Calibri" pitchFamily="34" charset="0"/>
            </a:endParaRPr>
          </a:p>
        </p:txBody>
      </p:sp>
      <p:sp>
        <p:nvSpPr>
          <p:cNvPr id="5" name="Obdélník 8"/>
          <p:cNvSpPr/>
          <p:nvPr userDrawn="1"/>
        </p:nvSpPr>
        <p:spPr>
          <a:xfrm>
            <a:off x="0" y="5654675"/>
            <a:ext cx="2320925" cy="12033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latin typeface="Calibri" pitchFamily="34" charset="0"/>
            </a:endParaRPr>
          </a:p>
        </p:txBody>
      </p:sp>
      <p:pic>
        <p:nvPicPr>
          <p:cNvPr id="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44500" y="5807075"/>
            <a:ext cx="1698625" cy="79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091113" y="3636963"/>
            <a:ext cx="4052887" cy="322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dpis 1"/>
          <p:cNvSpPr>
            <a:spLocks noGrp="1"/>
          </p:cNvSpPr>
          <p:nvPr>
            <p:ph type="ctrTitle"/>
          </p:nvPr>
        </p:nvSpPr>
        <p:spPr>
          <a:xfrm>
            <a:off x="444500" y="446088"/>
            <a:ext cx="8242300" cy="492443"/>
          </a:xfrm>
        </p:spPr>
        <p:txBody>
          <a:bodyPr lIns="0" tIns="0" rIns="0" bIns="0" anchor="t">
            <a:spAutoFit/>
          </a:bodyPr>
          <a:lstStyle>
            <a:lvl1pPr algn="l">
              <a:defRPr sz="3200">
                <a:solidFill>
                  <a:srgbClr val="004B8D"/>
                </a:solidFill>
              </a:defRPr>
            </a:lvl1pPr>
          </a:lstStyle>
          <a:p>
            <a:r>
              <a:rPr lang="cs-CZ" dirty="0" smtClean="0"/>
              <a:t>Kliknutím lze upravit styl.</a:t>
            </a:r>
            <a:endParaRPr lang="cs-CZ" dirty="0"/>
          </a:p>
        </p:txBody>
      </p:sp>
      <p:sp>
        <p:nvSpPr>
          <p:cNvPr id="3" name="Podnadpis 2"/>
          <p:cNvSpPr>
            <a:spLocks noGrp="1"/>
          </p:cNvSpPr>
          <p:nvPr>
            <p:ph type="subTitle" idx="1"/>
          </p:nvPr>
        </p:nvSpPr>
        <p:spPr>
          <a:xfrm>
            <a:off x="444500" y="957406"/>
            <a:ext cx="8242300" cy="684803"/>
          </a:xfrm>
        </p:spPr>
        <p:txBody>
          <a:bodyPr lIns="0" tIns="342900" rIns="0" bIns="0">
            <a:spAutoFit/>
          </a:bodyPr>
          <a:lstStyle>
            <a:lvl1pPr marL="0" indent="0" algn="l">
              <a:buNone/>
              <a:defRPr sz="2200">
                <a:solidFill>
                  <a:srgbClr val="004B8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dirty="0" smtClean="0"/>
              <a:t>Kliknutím lze upravit styl předlohy.</a:t>
            </a:r>
            <a:endParaRPr lang="cs-CZ" dirty="0"/>
          </a:p>
        </p:txBody>
      </p:sp>
    </p:spTree>
    <p:extLst>
      <p:ext uri="{BB962C8B-B14F-4D97-AF65-F5344CB8AC3E}">
        <p14:creationId xmlns:p14="http://schemas.microsoft.com/office/powerpoint/2010/main" val="632284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2 - text vpravo">
    <p:spTree>
      <p:nvGrpSpPr>
        <p:cNvPr id="1" name=""/>
        <p:cNvGrpSpPr/>
        <p:nvPr/>
      </p:nvGrpSpPr>
      <p:grpSpPr>
        <a:xfrm>
          <a:off x="0" y="0"/>
          <a:ext cx="0" cy="0"/>
          <a:chOff x="0" y="0"/>
          <a:chExt cx="0" cy="0"/>
        </a:xfrm>
      </p:grpSpPr>
      <p:sp>
        <p:nvSpPr>
          <p:cNvPr id="4" name="Obdélník 11"/>
          <p:cNvSpPr/>
          <p:nvPr userDrawn="1"/>
        </p:nvSpPr>
        <p:spPr>
          <a:xfrm>
            <a:off x="0" y="-73025"/>
            <a:ext cx="9144000" cy="61007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solidFill>
                <a:prstClr val="white"/>
              </a:solidFill>
              <a:latin typeface="Calibri" pitchFamily="34" charset="0"/>
            </a:endParaRPr>
          </a:p>
        </p:txBody>
      </p:sp>
      <p:sp>
        <p:nvSpPr>
          <p:cNvPr id="5" name="Rectangle 7"/>
          <p:cNvSpPr/>
          <p:nvPr userDrawn="1"/>
        </p:nvSpPr>
        <p:spPr>
          <a:xfrm>
            <a:off x="0" y="5975350"/>
            <a:ext cx="9144000" cy="8826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solidFill>
                <a:prstClr val="white"/>
              </a:solidFill>
              <a:latin typeface="Calibri" pitchFamily="34" charset="0"/>
            </a:endParaRPr>
          </a:p>
        </p:txBody>
      </p:sp>
      <p:pic>
        <p:nvPicPr>
          <p:cNvPr id="6" name="Picture 8" descr="D:\3 Projekty\MPO\prezentace OPPI\podklady\EU2.wm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795963" y="6169025"/>
            <a:ext cx="2921000" cy="51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descr="D:\3 Projekty\MPO\prezentace OPPI\podklady\OPPI-white.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95275" y="6173788"/>
            <a:ext cx="157321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146425" y="6100763"/>
            <a:ext cx="12430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Zástupný symbol pro text 8"/>
          <p:cNvSpPr>
            <a:spLocks noGrp="1"/>
          </p:cNvSpPr>
          <p:nvPr>
            <p:ph type="body" sz="quarter" idx="13"/>
          </p:nvPr>
        </p:nvSpPr>
        <p:spPr>
          <a:xfrm>
            <a:off x="467544" y="893135"/>
            <a:ext cx="8208912" cy="4761540"/>
          </a:xfrm>
        </p:spPr>
        <p:txBody>
          <a:bodyPr lIns="0" tIns="360000" rIns="0" bIns="0"/>
          <a:lstStyle>
            <a:lvl1pPr marL="285750" marR="0" indent="-285750" algn="just" defTabSz="914400" rtl="0" eaLnBrk="1" fontAlgn="auto" latinLnBrk="0" hangingPunct="1">
              <a:lnSpc>
                <a:spcPct val="100000"/>
              </a:lnSpc>
              <a:spcBef>
                <a:spcPts val="300"/>
              </a:spcBef>
              <a:spcAft>
                <a:spcPts val="300"/>
              </a:spcAft>
              <a:buClrTx/>
              <a:buSzTx/>
              <a:buFont typeface="Arial" charset="0"/>
              <a:buBlip>
                <a:blip r:embed="rId5"/>
              </a:buBlip>
              <a:tabLst/>
              <a:defRPr sz="2400">
                <a:solidFill>
                  <a:srgbClr val="004B8D"/>
                </a:solidFill>
              </a:defRPr>
            </a:lvl1pPr>
            <a:lvl2pPr marL="742950" indent="-285750" algn="just">
              <a:buFont typeface="Wingdings" pitchFamily="2" charset="2"/>
              <a:buChar char="Ø"/>
              <a:defRPr sz="2000">
                <a:solidFill>
                  <a:srgbClr val="004B8D"/>
                </a:solidFill>
              </a:defRPr>
            </a:lvl2pPr>
            <a:lvl3pPr algn="just">
              <a:defRPr sz="1800">
                <a:solidFill>
                  <a:srgbClr val="004B8D"/>
                </a:solidFill>
              </a:defRPr>
            </a:lvl3pPr>
            <a:lvl4pPr>
              <a:defRPr sz="1600">
                <a:solidFill>
                  <a:srgbClr val="004B8D"/>
                </a:solidFill>
              </a:defRPr>
            </a:lvl4pPr>
            <a:lvl5pPr>
              <a:defRPr sz="1200">
                <a:solidFill>
                  <a:srgbClr val="004B8D"/>
                </a:solidFill>
              </a:defRPr>
            </a:lvl5pPr>
          </a:lstStyle>
          <a:p>
            <a:pPr lvl="0"/>
            <a:r>
              <a:rPr lang="cs-CZ" dirty="0" smtClean="0"/>
              <a:t>Kliknutím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10" name="Nadpis 1"/>
          <p:cNvSpPr>
            <a:spLocks noGrp="1"/>
          </p:cNvSpPr>
          <p:nvPr>
            <p:ph type="title"/>
          </p:nvPr>
        </p:nvSpPr>
        <p:spPr>
          <a:xfrm>
            <a:off x="467543" y="339762"/>
            <a:ext cx="8400009" cy="430887"/>
          </a:xfrm>
        </p:spPr>
        <p:txBody>
          <a:bodyPr lIns="0" tIns="0" rIns="0" bIns="0" anchor="t">
            <a:spAutoFit/>
          </a:bodyPr>
          <a:lstStyle>
            <a:lvl1pPr algn="l">
              <a:defRPr sz="2800" b="1">
                <a:solidFill>
                  <a:srgbClr val="13B5EA"/>
                </a:solidFill>
              </a:defRPr>
            </a:lvl1pPr>
          </a:lstStyle>
          <a:p>
            <a:r>
              <a:rPr lang="cs-CZ" dirty="0" smtClean="0"/>
              <a:t>Kliknutím lze upravit styl.</a:t>
            </a:r>
            <a:endParaRPr lang="cs-CZ" dirty="0"/>
          </a:p>
        </p:txBody>
      </p:sp>
    </p:spTree>
    <p:extLst>
      <p:ext uri="{BB962C8B-B14F-4D97-AF65-F5344CB8AC3E}">
        <p14:creationId xmlns:p14="http://schemas.microsoft.com/office/powerpoint/2010/main" val="36655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2 - pouze nadpis">
    <p:spTree>
      <p:nvGrpSpPr>
        <p:cNvPr id="1" name=""/>
        <p:cNvGrpSpPr/>
        <p:nvPr/>
      </p:nvGrpSpPr>
      <p:grpSpPr>
        <a:xfrm>
          <a:off x="0" y="0"/>
          <a:ext cx="0" cy="0"/>
          <a:chOff x="0" y="0"/>
          <a:chExt cx="0" cy="0"/>
        </a:xfrm>
      </p:grpSpPr>
      <p:sp>
        <p:nvSpPr>
          <p:cNvPr id="5" name="Obdélník 11"/>
          <p:cNvSpPr/>
          <p:nvPr userDrawn="1"/>
        </p:nvSpPr>
        <p:spPr>
          <a:xfrm>
            <a:off x="0" y="0"/>
            <a:ext cx="9144000" cy="61007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solidFill>
                <a:prstClr val="white"/>
              </a:solidFill>
              <a:latin typeface="Calibri" pitchFamily="34" charset="0"/>
            </a:endParaRPr>
          </a:p>
        </p:txBody>
      </p:sp>
      <p:sp>
        <p:nvSpPr>
          <p:cNvPr id="6" name="Rectangle 7"/>
          <p:cNvSpPr/>
          <p:nvPr userDrawn="1"/>
        </p:nvSpPr>
        <p:spPr>
          <a:xfrm>
            <a:off x="0" y="5975350"/>
            <a:ext cx="9144000" cy="8826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solidFill>
                <a:prstClr val="white"/>
              </a:solidFill>
              <a:latin typeface="Calibri" pitchFamily="34" charset="0"/>
            </a:endParaRPr>
          </a:p>
        </p:txBody>
      </p:sp>
      <p:pic>
        <p:nvPicPr>
          <p:cNvPr id="7" name="Picture 5" descr="D:\3 Projekty\MPO\prezentace OPPI\podklady\EU2.wm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795963" y="6169025"/>
            <a:ext cx="2921000" cy="51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descr="D:\3 Projekty\MPO\prezentace OPPI\podklady\OPPI-white.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95275" y="6173788"/>
            <a:ext cx="157321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146425" y="6100763"/>
            <a:ext cx="12430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Zástupný symbol pro obsah 3"/>
          <p:cNvSpPr>
            <a:spLocks noGrp="1"/>
          </p:cNvSpPr>
          <p:nvPr>
            <p:ph sz="quarter" idx="10"/>
          </p:nvPr>
        </p:nvSpPr>
        <p:spPr>
          <a:xfrm>
            <a:off x="467544" y="908719"/>
            <a:ext cx="8208912" cy="4745955"/>
          </a:xfrm>
        </p:spPr>
        <p:txBody>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000">
                <a:solidFill>
                  <a:schemeClr val="bg1"/>
                </a:solidFill>
              </a:defRPr>
            </a:lvl5pPr>
          </a:lstStyle>
          <a:p>
            <a:pPr lvl="0"/>
            <a:r>
              <a:rPr lang="cs-CZ" dirty="0" smtClean="0"/>
              <a:t>Kliknutím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12" name="Nadpis 1"/>
          <p:cNvSpPr>
            <a:spLocks noGrp="1"/>
          </p:cNvSpPr>
          <p:nvPr>
            <p:ph type="title"/>
          </p:nvPr>
        </p:nvSpPr>
        <p:spPr>
          <a:xfrm>
            <a:off x="467543" y="339762"/>
            <a:ext cx="8400009" cy="430887"/>
          </a:xfrm>
        </p:spPr>
        <p:txBody>
          <a:bodyPr lIns="0" tIns="0" rIns="0" bIns="0" anchor="t">
            <a:spAutoFit/>
          </a:bodyPr>
          <a:lstStyle>
            <a:lvl1pPr algn="l">
              <a:defRPr sz="2800" b="1">
                <a:solidFill>
                  <a:srgbClr val="13B5EA"/>
                </a:solidFill>
              </a:defRPr>
            </a:lvl1pPr>
          </a:lstStyle>
          <a:p>
            <a:r>
              <a:rPr lang="cs-CZ" dirty="0" smtClean="0"/>
              <a:t>Kliknutím lze upravit styl.</a:t>
            </a:r>
            <a:endParaRPr lang="cs-CZ" dirty="0"/>
          </a:p>
        </p:txBody>
      </p:sp>
    </p:spTree>
    <p:extLst>
      <p:ext uri="{BB962C8B-B14F-4D97-AF65-F5344CB8AC3E}">
        <p14:creationId xmlns:p14="http://schemas.microsoft.com/office/powerpoint/2010/main" val="6243994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2 - bez obsahu">
    <p:spTree>
      <p:nvGrpSpPr>
        <p:cNvPr id="1" name=""/>
        <p:cNvGrpSpPr/>
        <p:nvPr/>
      </p:nvGrpSpPr>
      <p:grpSpPr>
        <a:xfrm>
          <a:off x="0" y="0"/>
          <a:ext cx="0" cy="0"/>
          <a:chOff x="0" y="0"/>
          <a:chExt cx="0" cy="0"/>
        </a:xfrm>
      </p:grpSpPr>
      <p:sp>
        <p:nvSpPr>
          <p:cNvPr id="3" name="Obdélník 11"/>
          <p:cNvSpPr/>
          <p:nvPr userDrawn="1"/>
        </p:nvSpPr>
        <p:spPr>
          <a:xfrm>
            <a:off x="0" y="0"/>
            <a:ext cx="9144000" cy="61007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solidFill>
                <a:prstClr val="white"/>
              </a:solidFill>
              <a:latin typeface="Calibri" pitchFamily="34" charset="0"/>
            </a:endParaRPr>
          </a:p>
        </p:txBody>
      </p:sp>
      <p:sp>
        <p:nvSpPr>
          <p:cNvPr id="4" name="Rectangle 7"/>
          <p:cNvSpPr/>
          <p:nvPr userDrawn="1"/>
        </p:nvSpPr>
        <p:spPr>
          <a:xfrm>
            <a:off x="0" y="5975350"/>
            <a:ext cx="9144000" cy="8826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solidFill>
                <a:prstClr val="white"/>
              </a:solidFill>
              <a:latin typeface="Calibri" pitchFamily="34" charset="0"/>
            </a:endParaRPr>
          </a:p>
        </p:txBody>
      </p:sp>
      <p:pic>
        <p:nvPicPr>
          <p:cNvPr id="5" name="Picture 5" descr="D:\3 Projekty\MPO\prezentace OPPI\podklady\EU2.wm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795963" y="6169025"/>
            <a:ext cx="2921000" cy="51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descr="D:\3 Projekty\MPO\prezentace OPPI\podklady\OPPI-white.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95275" y="6173788"/>
            <a:ext cx="157321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146425" y="6100763"/>
            <a:ext cx="12430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Nadpis 1"/>
          <p:cNvSpPr>
            <a:spLocks noGrp="1"/>
          </p:cNvSpPr>
          <p:nvPr>
            <p:ph type="title"/>
          </p:nvPr>
        </p:nvSpPr>
        <p:spPr>
          <a:xfrm>
            <a:off x="467543" y="339762"/>
            <a:ext cx="8400009" cy="430887"/>
          </a:xfrm>
        </p:spPr>
        <p:txBody>
          <a:bodyPr lIns="0" tIns="0" rIns="0" bIns="0" anchor="t">
            <a:spAutoFit/>
          </a:bodyPr>
          <a:lstStyle>
            <a:lvl1pPr algn="l">
              <a:defRPr sz="2800" b="1">
                <a:solidFill>
                  <a:srgbClr val="13B5EA"/>
                </a:solidFill>
              </a:defRPr>
            </a:lvl1pPr>
          </a:lstStyle>
          <a:p>
            <a:r>
              <a:rPr lang="cs-CZ" dirty="0" smtClean="0"/>
              <a:t>Kliknutím lze upravit styl.</a:t>
            </a:r>
            <a:endParaRPr lang="cs-CZ" dirty="0"/>
          </a:p>
        </p:txBody>
      </p:sp>
    </p:spTree>
    <p:extLst>
      <p:ext uri="{BB962C8B-B14F-4D97-AF65-F5344CB8AC3E}">
        <p14:creationId xmlns:p14="http://schemas.microsoft.com/office/powerpoint/2010/main" val="2969326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1 - text vpravo">
    <p:spTree>
      <p:nvGrpSpPr>
        <p:cNvPr id="1" name=""/>
        <p:cNvGrpSpPr/>
        <p:nvPr/>
      </p:nvGrpSpPr>
      <p:grpSpPr>
        <a:xfrm>
          <a:off x="0" y="0"/>
          <a:ext cx="0" cy="0"/>
          <a:chOff x="0" y="0"/>
          <a:chExt cx="0" cy="0"/>
        </a:xfrm>
      </p:grpSpPr>
      <p:sp>
        <p:nvSpPr>
          <p:cNvPr id="4" name="Obdélník 11"/>
          <p:cNvSpPr/>
          <p:nvPr userDrawn="1"/>
        </p:nvSpPr>
        <p:spPr>
          <a:xfrm>
            <a:off x="0" y="0"/>
            <a:ext cx="9144000" cy="6100763"/>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latin typeface="Calibri" pitchFamily="34" charset="0"/>
            </a:endParaRPr>
          </a:p>
        </p:txBody>
      </p:sp>
      <p:sp>
        <p:nvSpPr>
          <p:cNvPr id="2" name="Nadpis 1"/>
          <p:cNvSpPr>
            <a:spLocks noGrp="1"/>
          </p:cNvSpPr>
          <p:nvPr>
            <p:ph type="title"/>
          </p:nvPr>
        </p:nvSpPr>
        <p:spPr>
          <a:xfrm>
            <a:off x="5091112" y="446088"/>
            <a:ext cx="3609975" cy="369332"/>
          </a:xfrm>
        </p:spPr>
        <p:txBody>
          <a:bodyPr lIns="0" tIns="0" rIns="0" bIns="0" anchor="t">
            <a:spAutoFit/>
          </a:bodyPr>
          <a:lstStyle>
            <a:lvl1pPr algn="l">
              <a:defRPr sz="2400">
                <a:solidFill>
                  <a:srgbClr val="B9E0F7"/>
                </a:solidFill>
              </a:defRPr>
            </a:lvl1pPr>
          </a:lstStyle>
          <a:p>
            <a:r>
              <a:rPr lang="cs-CZ" dirty="0" smtClean="0"/>
              <a:t>Kliknutím lze upravit styl.</a:t>
            </a:r>
            <a:endParaRPr lang="cs-CZ" dirty="0"/>
          </a:p>
        </p:txBody>
      </p:sp>
      <p:sp>
        <p:nvSpPr>
          <p:cNvPr id="9" name="Zástupný symbol pro text 8"/>
          <p:cNvSpPr>
            <a:spLocks noGrp="1"/>
          </p:cNvSpPr>
          <p:nvPr>
            <p:ph type="body" sz="quarter" idx="13"/>
          </p:nvPr>
        </p:nvSpPr>
        <p:spPr>
          <a:xfrm>
            <a:off x="5091113" y="815420"/>
            <a:ext cx="3595687" cy="4839255"/>
          </a:xfrm>
        </p:spPr>
        <p:txBody>
          <a:bodyPr lIns="0" tIns="360000" rIns="0" bIns="0"/>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200">
                <a:solidFill>
                  <a:schemeClr val="bg1"/>
                </a:solidFill>
              </a:defRPr>
            </a:lvl5pPr>
          </a:lstStyle>
          <a:p>
            <a:pPr lvl="0"/>
            <a:r>
              <a:rPr lang="cs-CZ" dirty="0" smtClean="0"/>
              <a:t>Kliknutím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Tree>
    <p:extLst>
      <p:ext uri="{BB962C8B-B14F-4D97-AF65-F5344CB8AC3E}">
        <p14:creationId xmlns:p14="http://schemas.microsoft.com/office/powerpoint/2010/main" val="196079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1 - pouze nadpis">
    <p:spTree>
      <p:nvGrpSpPr>
        <p:cNvPr id="1" name=""/>
        <p:cNvGrpSpPr/>
        <p:nvPr/>
      </p:nvGrpSpPr>
      <p:grpSpPr>
        <a:xfrm>
          <a:off x="0" y="0"/>
          <a:ext cx="0" cy="0"/>
          <a:chOff x="0" y="0"/>
          <a:chExt cx="0" cy="0"/>
        </a:xfrm>
      </p:grpSpPr>
      <p:sp>
        <p:nvSpPr>
          <p:cNvPr id="5" name="Obdélník 11"/>
          <p:cNvSpPr/>
          <p:nvPr userDrawn="1"/>
        </p:nvSpPr>
        <p:spPr>
          <a:xfrm>
            <a:off x="0" y="0"/>
            <a:ext cx="9144000" cy="6100763"/>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latin typeface="Calibri" pitchFamily="34" charset="0"/>
            </a:endParaRPr>
          </a:p>
        </p:txBody>
      </p:sp>
      <p:sp>
        <p:nvSpPr>
          <p:cNvPr id="2" name="Nadpis 1"/>
          <p:cNvSpPr>
            <a:spLocks noGrp="1"/>
          </p:cNvSpPr>
          <p:nvPr>
            <p:ph type="title"/>
          </p:nvPr>
        </p:nvSpPr>
        <p:spPr>
          <a:xfrm>
            <a:off x="444500" y="446088"/>
            <a:ext cx="8256587" cy="369332"/>
          </a:xfrm>
        </p:spPr>
        <p:txBody>
          <a:bodyPr lIns="0" tIns="0" rIns="0" bIns="0" anchor="t">
            <a:spAutoFit/>
          </a:bodyPr>
          <a:lstStyle>
            <a:lvl1pPr algn="l">
              <a:defRPr sz="2400">
                <a:solidFill>
                  <a:srgbClr val="B9E0F7"/>
                </a:solidFill>
              </a:defRPr>
            </a:lvl1pPr>
          </a:lstStyle>
          <a:p>
            <a:r>
              <a:rPr lang="cs-CZ" dirty="0" smtClean="0"/>
              <a:t>Kliknutím lze upravit styl.</a:t>
            </a:r>
            <a:endParaRPr lang="cs-CZ" dirty="0"/>
          </a:p>
        </p:txBody>
      </p:sp>
      <p:sp>
        <p:nvSpPr>
          <p:cNvPr id="4" name="Zástupný symbol pro obsah 3"/>
          <p:cNvSpPr>
            <a:spLocks noGrp="1"/>
          </p:cNvSpPr>
          <p:nvPr>
            <p:ph sz="quarter" idx="10"/>
          </p:nvPr>
        </p:nvSpPr>
        <p:spPr>
          <a:xfrm>
            <a:off x="444500" y="815975"/>
            <a:ext cx="8256588" cy="4838700"/>
          </a:xfrm>
        </p:spPr>
        <p:txBody>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000">
                <a:solidFill>
                  <a:schemeClr val="bg1"/>
                </a:solidFill>
              </a:defRPr>
            </a:lvl5pPr>
          </a:lstStyle>
          <a:p>
            <a:pPr lvl="0"/>
            <a:r>
              <a:rPr lang="cs-CZ" dirty="0" smtClean="0"/>
              <a:t>Kliknutím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Tree>
    <p:extLst>
      <p:ext uri="{BB962C8B-B14F-4D97-AF65-F5344CB8AC3E}">
        <p14:creationId xmlns:p14="http://schemas.microsoft.com/office/powerpoint/2010/main" val="759238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1 - bez obsahu">
    <p:spTree>
      <p:nvGrpSpPr>
        <p:cNvPr id="1" name=""/>
        <p:cNvGrpSpPr/>
        <p:nvPr/>
      </p:nvGrpSpPr>
      <p:grpSpPr>
        <a:xfrm>
          <a:off x="0" y="0"/>
          <a:ext cx="0" cy="0"/>
          <a:chOff x="0" y="0"/>
          <a:chExt cx="0" cy="0"/>
        </a:xfrm>
      </p:grpSpPr>
      <p:sp>
        <p:nvSpPr>
          <p:cNvPr id="2" name="Obdélník 11"/>
          <p:cNvSpPr/>
          <p:nvPr userDrawn="1"/>
        </p:nvSpPr>
        <p:spPr>
          <a:xfrm>
            <a:off x="0" y="0"/>
            <a:ext cx="9144000" cy="6100763"/>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latin typeface="Calibri" pitchFamily="34" charset="0"/>
            </a:endParaRPr>
          </a:p>
        </p:txBody>
      </p:sp>
    </p:spTree>
    <p:extLst>
      <p:ext uri="{BB962C8B-B14F-4D97-AF65-F5344CB8AC3E}">
        <p14:creationId xmlns:p14="http://schemas.microsoft.com/office/powerpoint/2010/main" val="1526475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V2 - úvodní">
    <p:spTree>
      <p:nvGrpSpPr>
        <p:cNvPr id="1" name=""/>
        <p:cNvGrpSpPr/>
        <p:nvPr/>
      </p:nvGrpSpPr>
      <p:grpSpPr>
        <a:xfrm>
          <a:off x="0" y="0"/>
          <a:ext cx="0" cy="0"/>
          <a:chOff x="0" y="0"/>
          <a:chExt cx="0" cy="0"/>
        </a:xfrm>
      </p:grpSpPr>
      <p:sp>
        <p:nvSpPr>
          <p:cNvPr id="4" name="Obdélník 10"/>
          <p:cNvSpPr/>
          <p:nvPr userDrawn="1"/>
        </p:nvSpPr>
        <p:spPr>
          <a:xfrm>
            <a:off x="4851400" y="2844800"/>
            <a:ext cx="4292600" cy="401320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latin typeface="Calibri" pitchFamily="34" charset="0"/>
            </a:endParaRPr>
          </a:p>
        </p:txBody>
      </p:sp>
      <p:sp>
        <p:nvSpPr>
          <p:cNvPr id="5" name="Obdélník 8"/>
          <p:cNvSpPr/>
          <p:nvPr userDrawn="1"/>
        </p:nvSpPr>
        <p:spPr>
          <a:xfrm>
            <a:off x="0" y="5654675"/>
            <a:ext cx="2320925" cy="1203325"/>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latin typeface="Calibri" pitchFamily="34" charset="0"/>
            </a:endParaRPr>
          </a:p>
        </p:txBody>
      </p:sp>
      <p:sp>
        <p:nvSpPr>
          <p:cNvPr id="6" name="Rectangle 8"/>
          <p:cNvSpPr/>
          <p:nvPr userDrawn="1"/>
        </p:nvSpPr>
        <p:spPr>
          <a:xfrm>
            <a:off x="2320925" y="6021388"/>
            <a:ext cx="2174875" cy="836612"/>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latin typeface="Calibri" pitchFamily="34" charset="0"/>
            </a:endParaRPr>
          </a:p>
        </p:txBody>
      </p:sp>
      <p:pic>
        <p:nvPicPr>
          <p:cNvPr id="7" name="Picture 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100638" y="2759075"/>
            <a:ext cx="4052887" cy="322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D:\3 Projekty\MPO\prezentace OPPI\podklady\EU2.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795963" y="6169025"/>
            <a:ext cx="2921000" cy="51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 descr="D:\3 Projekty\MPO\prezentace OPPI\podklady\OPPI-white.wmf"/>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95275" y="6173788"/>
            <a:ext cx="157321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146425" y="6100763"/>
            <a:ext cx="12430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ovéPole 10"/>
          <p:cNvSpPr txBox="1">
            <a:spLocks noChangeArrowheads="1"/>
          </p:cNvSpPr>
          <p:nvPr userDrawn="1"/>
        </p:nvSpPr>
        <p:spPr bwMode="auto">
          <a:xfrm>
            <a:off x="468313" y="5267325"/>
            <a:ext cx="279114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cs-CZ" sz="2000" dirty="0" smtClean="0">
                <a:solidFill>
                  <a:schemeClr val="bg1"/>
                </a:solidFill>
              </a:rPr>
              <a:t>24. Ledna 2012, Praha</a:t>
            </a:r>
          </a:p>
        </p:txBody>
      </p:sp>
      <p:sp>
        <p:nvSpPr>
          <p:cNvPr id="2" name="Nadpis 1"/>
          <p:cNvSpPr>
            <a:spLocks noGrp="1"/>
          </p:cNvSpPr>
          <p:nvPr>
            <p:ph type="ctrTitle"/>
          </p:nvPr>
        </p:nvSpPr>
        <p:spPr>
          <a:xfrm>
            <a:off x="467544" y="428349"/>
            <a:ext cx="8400008" cy="553998"/>
          </a:xfrm>
        </p:spPr>
        <p:txBody>
          <a:bodyPr lIns="0" tIns="0" rIns="0" bIns="0" anchor="t">
            <a:spAutoFit/>
          </a:bodyPr>
          <a:lstStyle>
            <a:lvl1pPr algn="l">
              <a:defRPr sz="3600" b="1" baseline="0">
                <a:solidFill>
                  <a:schemeClr val="bg1"/>
                </a:solidFill>
              </a:defRPr>
            </a:lvl1pPr>
          </a:lstStyle>
          <a:p>
            <a:r>
              <a:rPr lang="cs-CZ" smtClean="0"/>
              <a:t>Kliknutím lze upravit styl.</a:t>
            </a:r>
            <a:endParaRPr lang="cs-CZ" dirty="0"/>
          </a:p>
        </p:txBody>
      </p:sp>
      <p:sp>
        <p:nvSpPr>
          <p:cNvPr id="3" name="Podnadpis 2"/>
          <p:cNvSpPr>
            <a:spLocks noGrp="1"/>
          </p:cNvSpPr>
          <p:nvPr>
            <p:ph type="subTitle" idx="1"/>
          </p:nvPr>
        </p:nvSpPr>
        <p:spPr>
          <a:xfrm>
            <a:off x="460784" y="2265410"/>
            <a:ext cx="8070031" cy="777136"/>
          </a:xfrm>
        </p:spPr>
        <p:txBody>
          <a:bodyPr lIns="0" tIns="342900" rIns="0" bIns="0">
            <a:spAutoFit/>
          </a:bodyPr>
          <a:lstStyle>
            <a:lvl1pPr marL="0" indent="0" algn="l">
              <a:buNone/>
              <a:defRPr sz="28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Tree>
    <p:extLst>
      <p:ext uri="{BB962C8B-B14F-4D97-AF65-F5344CB8AC3E}">
        <p14:creationId xmlns:p14="http://schemas.microsoft.com/office/powerpoint/2010/main" val="4014417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2 - text vpravo">
    <p:spTree>
      <p:nvGrpSpPr>
        <p:cNvPr id="1" name=""/>
        <p:cNvGrpSpPr/>
        <p:nvPr/>
      </p:nvGrpSpPr>
      <p:grpSpPr>
        <a:xfrm>
          <a:off x="0" y="0"/>
          <a:ext cx="0" cy="0"/>
          <a:chOff x="0" y="0"/>
          <a:chExt cx="0" cy="0"/>
        </a:xfrm>
      </p:grpSpPr>
      <p:sp>
        <p:nvSpPr>
          <p:cNvPr id="4" name="Obdélník 11"/>
          <p:cNvSpPr/>
          <p:nvPr userDrawn="1"/>
        </p:nvSpPr>
        <p:spPr>
          <a:xfrm>
            <a:off x="0" y="-73025"/>
            <a:ext cx="9144000" cy="61007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latin typeface="Calibri" pitchFamily="34" charset="0"/>
            </a:endParaRPr>
          </a:p>
        </p:txBody>
      </p:sp>
      <p:sp>
        <p:nvSpPr>
          <p:cNvPr id="5" name="Rectangle 7"/>
          <p:cNvSpPr/>
          <p:nvPr userDrawn="1"/>
        </p:nvSpPr>
        <p:spPr>
          <a:xfrm>
            <a:off x="0" y="5975350"/>
            <a:ext cx="9144000" cy="8826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latin typeface="Calibri" pitchFamily="34" charset="0"/>
            </a:endParaRPr>
          </a:p>
        </p:txBody>
      </p:sp>
      <p:pic>
        <p:nvPicPr>
          <p:cNvPr id="6" name="Picture 8" descr="D:\3 Projekty\MPO\prezentace OPPI\podklady\EU2.wm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795963" y="6169025"/>
            <a:ext cx="2921000" cy="51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descr="D:\3 Projekty\MPO\prezentace OPPI\podklady\OPPI-white.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95275" y="6173788"/>
            <a:ext cx="157321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146425" y="6100763"/>
            <a:ext cx="12430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Zástupný symbol pro text 8"/>
          <p:cNvSpPr>
            <a:spLocks noGrp="1"/>
          </p:cNvSpPr>
          <p:nvPr>
            <p:ph type="body" sz="quarter" idx="13"/>
          </p:nvPr>
        </p:nvSpPr>
        <p:spPr>
          <a:xfrm>
            <a:off x="467543" y="596586"/>
            <a:ext cx="8208912" cy="5230056"/>
          </a:xfrm>
        </p:spPr>
        <p:txBody>
          <a:bodyPr lIns="0" tIns="360000" rIns="0" bIns="0"/>
          <a:lstStyle>
            <a:lvl1pPr marL="285750" marR="0" indent="-285750" algn="just" defTabSz="914400" rtl="0" eaLnBrk="1" fontAlgn="auto" latinLnBrk="0" hangingPunct="1">
              <a:lnSpc>
                <a:spcPct val="100000"/>
              </a:lnSpc>
              <a:spcBef>
                <a:spcPts val="0"/>
              </a:spcBef>
              <a:spcAft>
                <a:spcPts val="300"/>
              </a:spcAft>
              <a:buClrTx/>
              <a:buSzTx/>
              <a:buFont typeface="Arial" charset="0"/>
              <a:buBlip>
                <a:blip r:embed="rId5"/>
              </a:buBlip>
              <a:tabLst/>
              <a:defRPr sz="2400">
                <a:solidFill>
                  <a:srgbClr val="004B8D"/>
                </a:solidFill>
              </a:defRPr>
            </a:lvl1pPr>
            <a:lvl2pPr marL="742950" indent="-285750" algn="just">
              <a:buFont typeface="Wingdings" pitchFamily="2" charset="2"/>
              <a:buChar char="Ø"/>
              <a:defRPr sz="2000">
                <a:solidFill>
                  <a:srgbClr val="004B8D"/>
                </a:solidFill>
              </a:defRPr>
            </a:lvl2pPr>
            <a:lvl3pPr algn="just">
              <a:defRPr sz="1800">
                <a:solidFill>
                  <a:srgbClr val="004B8D"/>
                </a:solidFill>
              </a:defRPr>
            </a:lvl3pPr>
            <a:lvl4pPr>
              <a:defRPr sz="1600">
                <a:solidFill>
                  <a:srgbClr val="004B8D"/>
                </a:solidFill>
              </a:defRPr>
            </a:lvl4pPr>
            <a:lvl5pPr>
              <a:defRPr sz="1200">
                <a:solidFill>
                  <a:srgbClr val="004B8D"/>
                </a:solidFill>
              </a:defRPr>
            </a:lvl5pPr>
          </a:lstStyle>
          <a:p>
            <a:pPr lvl="0"/>
            <a:r>
              <a:rPr lang="cs-CZ" dirty="0" smtClean="0"/>
              <a:t>Kliknutím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10" name="Nadpis 1"/>
          <p:cNvSpPr>
            <a:spLocks noGrp="1"/>
          </p:cNvSpPr>
          <p:nvPr>
            <p:ph type="title"/>
          </p:nvPr>
        </p:nvSpPr>
        <p:spPr>
          <a:xfrm>
            <a:off x="467543" y="339762"/>
            <a:ext cx="8400009" cy="430887"/>
          </a:xfrm>
        </p:spPr>
        <p:txBody>
          <a:bodyPr lIns="0" tIns="0" rIns="0" bIns="0" anchor="t">
            <a:spAutoFit/>
          </a:bodyPr>
          <a:lstStyle>
            <a:lvl1pPr algn="l">
              <a:defRPr sz="2800" b="1">
                <a:solidFill>
                  <a:srgbClr val="13B5EA"/>
                </a:solidFill>
              </a:defRPr>
            </a:lvl1pPr>
          </a:lstStyle>
          <a:p>
            <a:r>
              <a:rPr lang="cs-CZ" dirty="0" smtClean="0"/>
              <a:t>Kliknutím lze upravit styl.</a:t>
            </a:r>
            <a:endParaRPr lang="cs-CZ" dirty="0"/>
          </a:p>
        </p:txBody>
      </p:sp>
    </p:spTree>
    <p:extLst>
      <p:ext uri="{BB962C8B-B14F-4D97-AF65-F5344CB8AC3E}">
        <p14:creationId xmlns:p14="http://schemas.microsoft.com/office/powerpoint/2010/main" val="1710109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2 - pouze nadpis">
    <p:spTree>
      <p:nvGrpSpPr>
        <p:cNvPr id="1" name=""/>
        <p:cNvGrpSpPr/>
        <p:nvPr/>
      </p:nvGrpSpPr>
      <p:grpSpPr>
        <a:xfrm>
          <a:off x="0" y="0"/>
          <a:ext cx="0" cy="0"/>
          <a:chOff x="0" y="0"/>
          <a:chExt cx="0" cy="0"/>
        </a:xfrm>
      </p:grpSpPr>
      <p:sp>
        <p:nvSpPr>
          <p:cNvPr id="5" name="Obdélník 11"/>
          <p:cNvSpPr/>
          <p:nvPr userDrawn="1"/>
        </p:nvSpPr>
        <p:spPr>
          <a:xfrm>
            <a:off x="0" y="0"/>
            <a:ext cx="9144000" cy="61007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latin typeface="Calibri" pitchFamily="34" charset="0"/>
            </a:endParaRPr>
          </a:p>
        </p:txBody>
      </p:sp>
      <p:sp>
        <p:nvSpPr>
          <p:cNvPr id="6" name="Rectangle 7"/>
          <p:cNvSpPr/>
          <p:nvPr userDrawn="1"/>
        </p:nvSpPr>
        <p:spPr>
          <a:xfrm>
            <a:off x="0" y="5975350"/>
            <a:ext cx="9144000" cy="8826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latin typeface="Calibri" pitchFamily="34" charset="0"/>
            </a:endParaRPr>
          </a:p>
        </p:txBody>
      </p:sp>
      <p:pic>
        <p:nvPicPr>
          <p:cNvPr id="7" name="Picture 5" descr="D:\3 Projekty\MPO\prezentace OPPI\podklady\EU2.wm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795963" y="6169025"/>
            <a:ext cx="2921000" cy="51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descr="D:\3 Projekty\MPO\prezentace OPPI\podklady\OPPI-white.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95275" y="6173788"/>
            <a:ext cx="157321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146425" y="6100763"/>
            <a:ext cx="12430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Zástupný symbol pro obsah 3"/>
          <p:cNvSpPr>
            <a:spLocks noGrp="1"/>
          </p:cNvSpPr>
          <p:nvPr>
            <p:ph sz="quarter" idx="10"/>
          </p:nvPr>
        </p:nvSpPr>
        <p:spPr>
          <a:xfrm>
            <a:off x="467544" y="908719"/>
            <a:ext cx="8208912" cy="4745955"/>
          </a:xfrm>
        </p:spPr>
        <p:txBody>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000">
                <a:solidFill>
                  <a:schemeClr val="bg1"/>
                </a:solidFill>
              </a:defRPr>
            </a:lvl5pPr>
          </a:lstStyle>
          <a:p>
            <a:pPr lvl="0"/>
            <a:r>
              <a:rPr lang="cs-CZ" dirty="0" smtClean="0"/>
              <a:t>Kliknutím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12" name="Nadpis 1"/>
          <p:cNvSpPr>
            <a:spLocks noGrp="1"/>
          </p:cNvSpPr>
          <p:nvPr>
            <p:ph type="title"/>
          </p:nvPr>
        </p:nvSpPr>
        <p:spPr>
          <a:xfrm>
            <a:off x="467543" y="339762"/>
            <a:ext cx="8400009" cy="430887"/>
          </a:xfrm>
        </p:spPr>
        <p:txBody>
          <a:bodyPr lIns="0" tIns="0" rIns="0" bIns="0" anchor="t">
            <a:spAutoFit/>
          </a:bodyPr>
          <a:lstStyle>
            <a:lvl1pPr algn="l">
              <a:defRPr sz="2800" b="1">
                <a:solidFill>
                  <a:srgbClr val="13B5EA"/>
                </a:solidFill>
              </a:defRPr>
            </a:lvl1pPr>
          </a:lstStyle>
          <a:p>
            <a:r>
              <a:rPr lang="cs-CZ" dirty="0" smtClean="0"/>
              <a:t>Kliknutím lze upravit styl.</a:t>
            </a:r>
            <a:endParaRPr lang="cs-CZ" dirty="0"/>
          </a:p>
        </p:txBody>
      </p:sp>
    </p:spTree>
    <p:extLst>
      <p:ext uri="{BB962C8B-B14F-4D97-AF65-F5344CB8AC3E}">
        <p14:creationId xmlns:p14="http://schemas.microsoft.com/office/powerpoint/2010/main" val="2780430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2 - bez obsahu">
    <p:spTree>
      <p:nvGrpSpPr>
        <p:cNvPr id="1" name=""/>
        <p:cNvGrpSpPr/>
        <p:nvPr/>
      </p:nvGrpSpPr>
      <p:grpSpPr>
        <a:xfrm>
          <a:off x="0" y="0"/>
          <a:ext cx="0" cy="0"/>
          <a:chOff x="0" y="0"/>
          <a:chExt cx="0" cy="0"/>
        </a:xfrm>
      </p:grpSpPr>
      <p:sp>
        <p:nvSpPr>
          <p:cNvPr id="3" name="Obdélník 11"/>
          <p:cNvSpPr/>
          <p:nvPr userDrawn="1"/>
        </p:nvSpPr>
        <p:spPr>
          <a:xfrm>
            <a:off x="0" y="0"/>
            <a:ext cx="9144000" cy="61007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latin typeface="Calibri" pitchFamily="34" charset="0"/>
            </a:endParaRPr>
          </a:p>
        </p:txBody>
      </p:sp>
      <p:sp>
        <p:nvSpPr>
          <p:cNvPr id="4" name="Rectangle 7"/>
          <p:cNvSpPr/>
          <p:nvPr userDrawn="1"/>
        </p:nvSpPr>
        <p:spPr>
          <a:xfrm>
            <a:off x="0" y="5975350"/>
            <a:ext cx="9144000" cy="8826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latin typeface="Calibri" pitchFamily="34" charset="0"/>
            </a:endParaRPr>
          </a:p>
        </p:txBody>
      </p:sp>
      <p:pic>
        <p:nvPicPr>
          <p:cNvPr id="5" name="Picture 5" descr="D:\3 Projekty\MPO\prezentace OPPI\podklady\EU2.wm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795963" y="6169025"/>
            <a:ext cx="2921000" cy="51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descr="D:\3 Projekty\MPO\prezentace OPPI\podklady\OPPI-white.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95275" y="6173788"/>
            <a:ext cx="157321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146425" y="6100763"/>
            <a:ext cx="12430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Nadpis 1"/>
          <p:cNvSpPr>
            <a:spLocks noGrp="1"/>
          </p:cNvSpPr>
          <p:nvPr>
            <p:ph type="title"/>
          </p:nvPr>
        </p:nvSpPr>
        <p:spPr>
          <a:xfrm>
            <a:off x="467543" y="339762"/>
            <a:ext cx="8400009" cy="430887"/>
          </a:xfrm>
        </p:spPr>
        <p:txBody>
          <a:bodyPr lIns="0" tIns="0" rIns="0" bIns="0" anchor="t">
            <a:spAutoFit/>
          </a:bodyPr>
          <a:lstStyle>
            <a:lvl1pPr algn="l">
              <a:defRPr sz="2800" b="1">
                <a:solidFill>
                  <a:srgbClr val="13B5EA"/>
                </a:solidFill>
              </a:defRPr>
            </a:lvl1pPr>
          </a:lstStyle>
          <a:p>
            <a:r>
              <a:rPr lang="cs-CZ" dirty="0" smtClean="0"/>
              <a:t>Kliknutím lze upravit styl.</a:t>
            </a:r>
            <a:endParaRPr lang="cs-CZ" dirty="0"/>
          </a:p>
        </p:txBody>
      </p:sp>
    </p:spTree>
    <p:extLst>
      <p:ext uri="{BB962C8B-B14F-4D97-AF65-F5344CB8AC3E}">
        <p14:creationId xmlns:p14="http://schemas.microsoft.com/office/powerpoint/2010/main" val="653924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V2 - úvodní">
    <p:spTree>
      <p:nvGrpSpPr>
        <p:cNvPr id="1" name=""/>
        <p:cNvGrpSpPr/>
        <p:nvPr/>
      </p:nvGrpSpPr>
      <p:grpSpPr>
        <a:xfrm>
          <a:off x="0" y="0"/>
          <a:ext cx="0" cy="0"/>
          <a:chOff x="0" y="0"/>
          <a:chExt cx="0" cy="0"/>
        </a:xfrm>
      </p:grpSpPr>
      <p:sp>
        <p:nvSpPr>
          <p:cNvPr id="4" name="Obdélník 10"/>
          <p:cNvSpPr/>
          <p:nvPr userDrawn="1"/>
        </p:nvSpPr>
        <p:spPr>
          <a:xfrm>
            <a:off x="4851400" y="2844800"/>
            <a:ext cx="4292600" cy="401320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solidFill>
                <a:prstClr val="white"/>
              </a:solidFill>
              <a:latin typeface="Calibri" pitchFamily="34" charset="0"/>
            </a:endParaRPr>
          </a:p>
        </p:txBody>
      </p:sp>
      <p:sp>
        <p:nvSpPr>
          <p:cNvPr id="5" name="Obdélník 8"/>
          <p:cNvSpPr/>
          <p:nvPr userDrawn="1"/>
        </p:nvSpPr>
        <p:spPr>
          <a:xfrm>
            <a:off x="0" y="5654675"/>
            <a:ext cx="2320925" cy="1203325"/>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solidFill>
                <a:prstClr val="white"/>
              </a:solidFill>
              <a:latin typeface="Calibri" pitchFamily="34" charset="0"/>
            </a:endParaRPr>
          </a:p>
        </p:txBody>
      </p:sp>
      <p:sp>
        <p:nvSpPr>
          <p:cNvPr id="6" name="Rectangle 8"/>
          <p:cNvSpPr/>
          <p:nvPr userDrawn="1"/>
        </p:nvSpPr>
        <p:spPr>
          <a:xfrm>
            <a:off x="2320925" y="6021388"/>
            <a:ext cx="2174875" cy="836612"/>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dirty="0">
              <a:solidFill>
                <a:prstClr val="white"/>
              </a:solidFill>
              <a:latin typeface="Calibri" pitchFamily="34" charset="0"/>
            </a:endParaRPr>
          </a:p>
        </p:txBody>
      </p:sp>
      <p:pic>
        <p:nvPicPr>
          <p:cNvPr id="7" name="Picture 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100638" y="2759075"/>
            <a:ext cx="4052887" cy="322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D:\3 Projekty\MPO\prezentace OPPI\podklady\EU2.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795963" y="6169025"/>
            <a:ext cx="2921000" cy="51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 descr="D:\3 Projekty\MPO\prezentace OPPI\podklady\OPPI-white.wmf"/>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95275" y="6173788"/>
            <a:ext cx="157321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146425" y="6100763"/>
            <a:ext cx="12430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ovéPole 10"/>
          <p:cNvSpPr txBox="1">
            <a:spLocks noChangeArrowheads="1"/>
          </p:cNvSpPr>
          <p:nvPr userDrawn="1"/>
        </p:nvSpPr>
        <p:spPr bwMode="auto">
          <a:xfrm>
            <a:off x="468313" y="5267325"/>
            <a:ext cx="2463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cs-CZ" sz="2000" smtClean="0">
                <a:solidFill>
                  <a:prstClr val="white"/>
                </a:solidFill>
              </a:rPr>
              <a:t>29. listopadu, Praha</a:t>
            </a:r>
          </a:p>
        </p:txBody>
      </p:sp>
      <p:sp>
        <p:nvSpPr>
          <p:cNvPr id="2" name="Nadpis 1"/>
          <p:cNvSpPr>
            <a:spLocks noGrp="1"/>
          </p:cNvSpPr>
          <p:nvPr>
            <p:ph type="ctrTitle"/>
          </p:nvPr>
        </p:nvSpPr>
        <p:spPr>
          <a:xfrm>
            <a:off x="467544" y="428349"/>
            <a:ext cx="8400008" cy="553998"/>
          </a:xfrm>
        </p:spPr>
        <p:txBody>
          <a:bodyPr lIns="0" tIns="0" rIns="0" bIns="0" anchor="t">
            <a:spAutoFit/>
          </a:bodyPr>
          <a:lstStyle>
            <a:lvl1pPr algn="l">
              <a:defRPr sz="3600" b="1" baseline="0">
                <a:solidFill>
                  <a:schemeClr val="bg1"/>
                </a:solidFill>
              </a:defRPr>
            </a:lvl1pPr>
          </a:lstStyle>
          <a:p>
            <a:r>
              <a:rPr lang="cs-CZ" smtClean="0"/>
              <a:t>Kliknutím lze upravit styl.</a:t>
            </a:r>
            <a:endParaRPr lang="cs-CZ" dirty="0"/>
          </a:p>
        </p:txBody>
      </p:sp>
      <p:sp>
        <p:nvSpPr>
          <p:cNvPr id="3" name="Podnadpis 2"/>
          <p:cNvSpPr>
            <a:spLocks noGrp="1"/>
          </p:cNvSpPr>
          <p:nvPr>
            <p:ph type="subTitle" idx="1"/>
          </p:nvPr>
        </p:nvSpPr>
        <p:spPr>
          <a:xfrm>
            <a:off x="460784" y="2265410"/>
            <a:ext cx="8070031" cy="777136"/>
          </a:xfrm>
        </p:spPr>
        <p:txBody>
          <a:bodyPr lIns="0" tIns="342900" rIns="0" bIns="0">
            <a:spAutoFit/>
          </a:bodyPr>
          <a:lstStyle>
            <a:lvl1pPr marL="0" indent="0" algn="l">
              <a:buNone/>
              <a:defRPr sz="28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Tree>
    <p:extLst>
      <p:ext uri="{BB962C8B-B14F-4D97-AF65-F5344CB8AC3E}">
        <p14:creationId xmlns:p14="http://schemas.microsoft.com/office/powerpoint/2010/main" val="34569347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4.emf"/><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4.emf"/><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5091113" y="3632200"/>
            <a:ext cx="4052887" cy="322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Zástupný symbol pro nadpis 1"/>
          <p:cNvSpPr>
            <a:spLocks noGrp="1"/>
          </p:cNvSpPr>
          <p:nvPr>
            <p:ph type="title"/>
          </p:nvPr>
        </p:nvSpPr>
        <p:spPr bwMode="auto">
          <a:xfrm>
            <a:off x="444500" y="446088"/>
            <a:ext cx="8256588"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smtClean="0"/>
              <a:t>Kliknutím lze upravit styl.</a:t>
            </a:r>
          </a:p>
        </p:txBody>
      </p:sp>
      <p:sp>
        <p:nvSpPr>
          <p:cNvPr id="1028" name="Zástupný symbol pro text 2"/>
          <p:cNvSpPr>
            <a:spLocks noGrp="1"/>
          </p:cNvSpPr>
          <p:nvPr>
            <p:ph type="body" idx="1"/>
          </p:nvPr>
        </p:nvSpPr>
        <p:spPr bwMode="auto">
          <a:xfrm>
            <a:off x="444500" y="1600200"/>
            <a:ext cx="8242300" cy="450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dirty="0" smtClean="0"/>
              <a:t>Kliknutím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p>
        </p:txBody>
      </p:sp>
      <p:sp>
        <p:nvSpPr>
          <p:cNvPr id="1029" name="TextovéPole 9"/>
          <p:cNvSpPr txBox="1">
            <a:spLocks noChangeArrowheads="1"/>
          </p:cNvSpPr>
          <p:nvPr userDrawn="1"/>
        </p:nvSpPr>
        <p:spPr bwMode="auto">
          <a:xfrm>
            <a:off x="2771775" y="6100763"/>
            <a:ext cx="2144257"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cs-CZ" sz="900" dirty="0" smtClean="0">
                <a:solidFill>
                  <a:srgbClr val="004B8D"/>
                </a:solidFill>
                <a:latin typeface="Calibri" pitchFamily="34" charset="0"/>
                <a:cs typeface="Calibri" pitchFamily="34" charset="0"/>
              </a:rPr>
              <a:t>Ing. Petr Očko, Ph.D.</a:t>
            </a:r>
            <a:br>
              <a:rPr lang="cs-CZ" sz="900" dirty="0" smtClean="0">
                <a:solidFill>
                  <a:srgbClr val="004B8D"/>
                </a:solidFill>
                <a:latin typeface="Calibri" pitchFamily="34" charset="0"/>
                <a:cs typeface="Calibri" pitchFamily="34" charset="0"/>
              </a:rPr>
            </a:br>
            <a:r>
              <a:rPr lang="cs-CZ" sz="900" dirty="0" smtClean="0">
                <a:solidFill>
                  <a:srgbClr val="004B8D"/>
                </a:solidFill>
                <a:latin typeface="Calibri" pitchFamily="34" charset="0"/>
                <a:cs typeface="Calibri" pitchFamily="34" charset="0"/>
              </a:rPr>
              <a:t>ředitel sekce fondů EU, výzkumu</a:t>
            </a:r>
            <a:br>
              <a:rPr lang="cs-CZ" sz="900" dirty="0" smtClean="0">
                <a:solidFill>
                  <a:srgbClr val="004B8D"/>
                </a:solidFill>
                <a:latin typeface="Calibri" pitchFamily="34" charset="0"/>
                <a:cs typeface="Calibri" pitchFamily="34" charset="0"/>
              </a:rPr>
            </a:br>
            <a:r>
              <a:rPr lang="cs-CZ" sz="900" dirty="0" smtClean="0">
                <a:solidFill>
                  <a:srgbClr val="004B8D"/>
                </a:solidFill>
                <a:latin typeface="Calibri" pitchFamily="34" charset="0"/>
                <a:cs typeface="Calibri" pitchFamily="34" charset="0"/>
              </a:rPr>
              <a:t>a vývoje</a:t>
            </a:r>
          </a:p>
        </p:txBody>
      </p:sp>
      <p:sp>
        <p:nvSpPr>
          <p:cNvPr id="1030" name="TextovéPole 10"/>
          <p:cNvSpPr txBox="1">
            <a:spLocks noChangeArrowheads="1"/>
          </p:cNvSpPr>
          <p:nvPr userDrawn="1"/>
        </p:nvSpPr>
        <p:spPr bwMode="auto">
          <a:xfrm>
            <a:off x="444500" y="6100763"/>
            <a:ext cx="1876425"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cs-CZ" sz="900" cap="all" baseline="0" dirty="0" smtClean="0">
                <a:solidFill>
                  <a:srgbClr val="004B8D"/>
                </a:solidFill>
                <a:latin typeface="Calibri" pitchFamily="34" charset="0"/>
                <a:cs typeface="Calibri" pitchFamily="34" charset="0"/>
              </a:rPr>
              <a:t>Podpora podnikání</a:t>
            </a:r>
          </a:p>
        </p:txBody>
      </p:sp>
    </p:spTree>
  </p:cSld>
  <p:clrMap bg1="lt1" tx1="dk1" bg2="lt2" tx2="dk2" accent1="accent1" accent2="accent2" accent3="accent3" accent4="accent4" accent5="accent5" accent6="accent6" hlink="hlink" folHlink="folHlink"/>
  <p:sldLayoutIdLst>
    <p:sldLayoutId id="2147484292" r:id="rId1"/>
    <p:sldLayoutId id="2147484293" r:id="rId2"/>
    <p:sldLayoutId id="2147484294" r:id="rId3"/>
    <p:sldLayoutId id="2147484295" r:id="rId4"/>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Calibri" pitchFamily="34"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Calibri"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Calibri"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Calibri"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Calibri"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Calibri"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04B8D"/>
        </a:solidFill>
        <a:effectLst/>
      </p:bgPr>
    </p:bg>
    <p:spTree>
      <p:nvGrpSpPr>
        <p:cNvPr id="1" name=""/>
        <p:cNvGrpSpPr/>
        <p:nvPr/>
      </p:nvGrpSpPr>
      <p:grpSpPr>
        <a:xfrm>
          <a:off x="0" y="0"/>
          <a:ext cx="0" cy="0"/>
          <a:chOff x="0" y="0"/>
          <a:chExt cx="0" cy="0"/>
        </a:xfrm>
      </p:grpSpPr>
      <p:pic>
        <p:nvPicPr>
          <p:cNvPr id="2050" name="Picture 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5103813" y="3632200"/>
            <a:ext cx="4052887" cy="322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Zástupný symbol pro nadpis 1"/>
          <p:cNvSpPr>
            <a:spLocks noGrp="1"/>
          </p:cNvSpPr>
          <p:nvPr>
            <p:ph type="title"/>
          </p:nvPr>
        </p:nvSpPr>
        <p:spPr bwMode="auto">
          <a:xfrm>
            <a:off x="444500" y="446088"/>
            <a:ext cx="8256588"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smtClean="0"/>
              <a:t>Kliknutím lze upravit styl.</a:t>
            </a:r>
          </a:p>
        </p:txBody>
      </p:sp>
      <p:sp>
        <p:nvSpPr>
          <p:cNvPr id="2052" name="Zástupný symbol pro text 2"/>
          <p:cNvSpPr>
            <a:spLocks noGrp="1"/>
          </p:cNvSpPr>
          <p:nvPr>
            <p:ph type="body" idx="1"/>
          </p:nvPr>
        </p:nvSpPr>
        <p:spPr bwMode="auto">
          <a:xfrm>
            <a:off x="444500" y="1600200"/>
            <a:ext cx="8242300" cy="450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2053" name="TextovéPole 9"/>
          <p:cNvSpPr txBox="1">
            <a:spLocks noChangeArrowheads="1"/>
          </p:cNvSpPr>
          <p:nvPr userDrawn="1"/>
        </p:nvSpPr>
        <p:spPr bwMode="auto">
          <a:xfrm>
            <a:off x="2771775" y="6100763"/>
            <a:ext cx="1736851"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cs-CZ" sz="900" dirty="0" smtClean="0">
                <a:solidFill>
                  <a:schemeClr val="bg1"/>
                </a:solidFill>
                <a:latin typeface="Calibri" pitchFamily="34" charset="0"/>
                <a:cs typeface="Calibri" pitchFamily="34" charset="0"/>
              </a:rPr>
              <a:t>Ing. Petr Očko, Ph.D.</a:t>
            </a:r>
            <a:br>
              <a:rPr lang="cs-CZ" sz="900" dirty="0" smtClean="0">
                <a:solidFill>
                  <a:schemeClr val="bg1"/>
                </a:solidFill>
                <a:latin typeface="Calibri" pitchFamily="34" charset="0"/>
                <a:cs typeface="Calibri" pitchFamily="34" charset="0"/>
              </a:rPr>
            </a:br>
            <a:r>
              <a:rPr lang="cs-CZ" sz="900" dirty="0" smtClean="0">
                <a:solidFill>
                  <a:schemeClr val="bg1"/>
                </a:solidFill>
                <a:latin typeface="Calibri" pitchFamily="34" charset="0"/>
                <a:cs typeface="Calibri" pitchFamily="34" charset="0"/>
              </a:rPr>
              <a:t>ředitel sekce fondů EU, výzkumu</a:t>
            </a:r>
            <a:br>
              <a:rPr lang="cs-CZ" sz="900" dirty="0" smtClean="0">
                <a:solidFill>
                  <a:schemeClr val="bg1"/>
                </a:solidFill>
                <a:latin typeface="Calibri" pitchFamily="34" charset="0"/>
                <a:cs typeface="Calibri" pitchFamily="34" charset="0"/>
              </a:rPr>
            </a:br>
            <a:r>
              <a:rPr lang="cs-CZ" sz="900" dirty="0" smtClean="0">
                <a:solidFill>
                  <a:schemeClr val="bg1"/>
                </a:solidFill>
                <a:latin typeface="Calibri" pitchFamily="34" charset="0"/>
                <a:cs typeface="Calibri" pitchFamily="34" charset="0"/>
              </a:rPr>
              <a:t>a vývoje</a:t>
            </a:r>
          </a:p>
        </p:txBody>
      </p:sp>
      <p:sp>
        <p:nvSpPr>
          <p:cNvPr id="2054" name="TextovéPole 10"/>
          <p:cNvSpPr txBox="1">
            <a:spLocks noChangeArrowheads="1"/>
          </p:cNvSpPr>
          <p:nvPr userDrawn="1"/>
        </p:nvSpPr>
        <p:spPr bwMode="auto">
          <a:xfrm>
            <a:off x="444500" y="6100763"/>
            <a:ext cx="1876425"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cs-CZ" sz="900" cap="all" baseline="0" dirty="0" smtClean="0">
                <a:solidFill>
                  <a:schemeClr val="bg1"/>
                </a:solidFill>
                <a:latin typeface="Calibri" pitchFamily="34" charset="0"/>
                <a:cs typeface="Calibri" pitchFamily="34" charset="0"/>
              </a:rPr>
              <a:t>Podpora podnikání</a:t>
            </a:r>
          </a:p>
        </p:txBody>
      </p:sp>
    </p:spTree>
  </p:cSld>
  <p:clrMap bg1="lt1" tx1="dk1" bg2="lt2" tx2="dk2" accent1="accent1" accent2="accent2" accent3="accent3" accent4="accent4" accent5="accent5" accent6="accent6" hlink="hlink" folHlink="folHlink"/>
  <p:sldLayoutIdLst>
    <p:sldLayoutId id="2147484296" r:id="rId1"/>
    <p:sldLayoutId id="2147484297" r:id="rId2"/>
    <p:sldLayoutId id="2147484298" r:id="rId3"/>
    <p:sldLayoutId id="2147484299" r:id="rId4"/>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bg1"/>
          </a:solidFill>
          <a:latin typeface="Calibri" pitchFamily="34" charset="0"/>
          <a:ea typeface="+mj-ea"/>
          <a:cs typeface="+mj-cs"/>
        </a:defRPr>
      </a:lvl1pPr>
      <a:lvl2pPr algn="ctr" rtl="0" eaLnBrk="0" fontAlgn="base" hangingPunct="0">
        <a:spcBef>
          <a:spcPct val="0"/>
        </a:spcBef>
        <a:spcAft>
          <a:spcPct val="0"/>
        </a:spcAft>
        <a:defRPr sz="4400">
          <a:solidFill>
            <a:schemeClr val="bg1"/>
          </a:solidFill>
          <a:latin typeface="Calibri" pitchFamily="34" charset="0"/>
        </a:defRPr>
      </a:lvl2pPr>
      <a:lvl3pPr algn="ctr" rtl="0" eaLnBrk="0" fontAlgn="base" hangingPunct="0">
        <a:spcBef>
          <a:spcPct val="0"/>
        </a:spcBef>
        <a:spcAft>
          <a:spcPct val="0"/>
        </a:spcAft>
        <a:defRPr sz="4400">
          <a:solidFill>
            <a:schemeClr val="bg1"/>
          </a:solidFill>
          <a:latin typeface="Calibri" pitchFamily="34" charset="0"/>
        </a:defRPr>
      </a:lvl3pPr>
      <a:lvl4pPr algn="ctr" rtl="0" eaLnBrk="0" fontAlgn="base" hangingPunct="0">
        <a:spcBef>
          <a:spcPct val="0"/>
        </a:spcBef>
        <a:spcAft>
          <a:spcPct val="0"/>
        </a:spcAft>
        <a:defRPr sz="4400">
          <a:solidFill>
            <a:schemeClr val="bg1"/>
          </a:solidFill>
          <a:latin typeface="Calibri" pitchFamily="34" charset="0"/>
        </a:defRPr>
      </a:lvl4pPr>
      <a:lvl5pPr algn="ctr" rtl="0" eaLnBrk="0" fontAlgn="base" hangingPunct="0">
        <a:spcBef>
          <a:spcPct val="0"/>
        </a:spcBef>
        <a:spcAft>
          <a:spcPct val="0"/>
        </a:spcAft>
        <a:defRPr sz="4400">
          <a:solidFill>
            <a:schemeClr val="bg1"/>
          </a:solidFill>
          <a:latin typeface="Calibri" pitchFamily="34" charset="0"/>
        </a:defRPr>
      </a:lvl5pPr>
      <a:lvl6pPr marL="457200" algn="ctr" rtl="0" fontAlgn="base">
        <a:spcBef>
          <a:spcPct val="0"/>
        </a:spcBef>
        <a:spcAft>
          <a:spcPct val="0"/>
        </a:spcAft>
        <a:defRPr sz="4400">
          <a:solidFill>
            <a:schemeClr val="bg1"/>
          </a:solidFill>
          <a:latin typeface="Arial" charset="0"/>
        </a:defRPr>
      </a:lvl6pPr>
      <a:lvl7pPr marL="914400" algn="ctr" rtl="0" fontAlgn="base">
        <a:spcBef>
          <a:spcPct val="0"/>
        </a:spcBef>
        <a:spcAft>
          <a:spcPct val="0"/>
        </a:spcAft>
        <a:defRPr sz="4400">
          <a:solidFill>
            <a:schemeClr val="bg1"/>
          </a:solidFill>
          <a:latin typeface="Arial" charset="0"/>
        </a:defRPr>
      </a:lvl7pPr>
      <a:lvl8pPr marL="1371600" algn="ctr" rtl="0" fontAlgn="base">
        <a:spcBef>
          <a:spcPct val="0"/>
        </a:spcBef>
        <a:spcAft>
          <a:spcPct val="0"/>
        </a:spcAft>
        <a:defRPr sz="4400">
          <a:solidFill>
            <a:schemeClr val="bg1"/>
          </a:solidFill>
          <a:latin typeface="Arial" charset="0"/>
        </a:defRPr>
      </a:lvl8pPr>
      <a:lvl9pPr marL="1828800" algn="ctr" rtl="0" fontAlgn="base">
        <a:spcBef>
          <a:spcPct val="0"/>
        </a:spcBef>
        <a:spcAft>
          <a:spcPct val="0"/>
        </a:spcAft>
        <a:defRPr sz="4400">
          <a:solidFill>
            <a:schemeClr val="bg1"/>
          </a:solidFill>
          <a:latin typeface="Arial"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bg1"/>
          </a:solidFill>
          <a:latin typeface="Calibri"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bg1"/>
          </a:solidFill>
          <a:latin typeface="Calibri"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bg1"/>
          </a:solidFill>
          <a:latin typeface="Calibri"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bg1"/>
          </a:solidFill>
          <a:latin typeface="Calibri"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bg1"/>
          </a:solidFill>
          <a:latin typeface="Calibri"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04B8D"/>
        </a:solidFill>
        <a:effectLst/>
      </p:bgPr>
    </p:bg>
    <p:spTree>
      <p:nvGrpSpPr>
        <p:cNvPr id="1" name=""/>
        <p:cNvGrpSpPr/>
        <p:nvPr/>
      </p:nvGrpSpPr>
      <p:grpSpPr>
        <a:xfrm>
          <a:off x="0" y="0"/>
          <a:ext cx="0" cy="0"/>
          <a:chOff x="0" y="0"/>
          <a:chExt cx="0" cy="0"/>
        </a:xfrm>
      </p:grpSpPr>
      <p:pic>
        <p:nvPicPr>
          <p:cNvPr id="3074" name="Picture 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5103813" y="3632200"/>
            <a:ext cx="4052887" cy="322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Zástupný symbol pro nadpis 1"/>
          <p:cNvSpPr>
            <a:spLocks noGrp="1"/>
          </p:cNvSpPr>
          <p:nvPr>
            <p:ph type="title"/>
          </p:nvPr>
        </p:nvSpPr>
        <p:spPr bwMode="auto">
          <a:xfrm>
            <a:off x="444500" y="446088"/>
            <a:ext cx="8256588"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smtClean="0"/>
              <a:t>Kliknutím lze upravit styl.</a:t>
            </a:r>
          </a:p>
        </p:txBody>
      </p:sp>
      <p:sp>
        <p:nvSpPr>
          <p:cNvPr id="3076" name="Zástupný symbol pro text 2"/>
          <p:cNvSpPr>
            <a:spLocks noGrp="1"/>
          </p:cNvSpPr>
          <p:nvPr>
            <p:ph type="body" idx="1"/>
          </p:nvPr>
        </p:nvSpPr>
        <p:spPr bwMode="auto">
          <a:xfrm>
            <a:off x="444500" y="1600200"/>
            <a:ext cx="8242300" cy="450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2053" name="TextovéPole 9"/>
          <p:cNvSpPr txBox="1">
            <a:spLocks noChangeArrowheads="1"/>
          </p:cNvSpPr>
          <p:nvPr userDrawn="1"/>
        </p:nvSpPr>
        <p:spPr bwMode="auto">
          <a:xfrm>
            <a:off x="2771775" y="6100763"/>
            <a:ext cx="2080882"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cs-CZ" sz="900" dirty="0" smtClean="0">
                <a:solidFill>
                  <a:prstClr val="white"/>
                </a:solidFill>
                <a:latin typeface="Calibri" pitchFamily="34" charset="0"/>
                <a:cs typeface="Calibri" pitchFamily="34" charset="0"/>
              </a:rPr>
              <a:t>Ing. Petr Očko, Ph.D.</a:t>
            </a:r>
            <a:br>
              <a:rPr lang="cs-CZ" sz="900" dirty="0" smtClean="0">
                <a:solidFill>
                  <a:prstClr val="white"/>
                </a:solidFill>
                <a:latin typeface="Calibri" pitchFamily="34" charset="0"/>
                <a:cs typeface="Calibri" pitchFamily="34" charset="0"/>
              </a:rPr>
            </a:br>
            <a:r>
              <a:rPr lang="cs-CZ" sz="900" dirty="0" smtClean="0">
                <a:solidFill>
                  <a:prstClr val="white"/>
                </a:solidFill>
                <a:latin typeface="Calibri" pitchFamily="34" charset="0"/>
                <a:cs typeface="Calibri" pitchFamily="34" charset="0"/>
              </a:rPr>
              <a:t>ředitel sekce fondů</a:t>
            </a:r>
            <a:r>
              <a:rPr lang="cs-CZ" sz="900" baseline="0" dirty="0" smtClean="0">
                <a:solidFill>
                  <a:prstClr val="white"/>
                </a:solidFill>
                <a:latin typeface="Calibri" pitchFamily="34" charset="0"/>
                <a:cs typeface="Calibri" pitchFamily="34" charset="0"/>
              </a:rPr>
              <a:t> EU, výzkumu</a:t>
            </a:r>
            <a:br>
              <a:rPr lang="cs-CZ" sz="900" baseline="0" dirty="0" smtClean="0">
                <a:solidFill>
                  <a:prstClr val="white"/>
                </a:solidFill>
                <a:latin typeface="Calibri" pitchFamily="34" charset="0"/>
                <a:cs typeface="Calibri" pitchFamily="34" charset="0"/>
              </a:rPr>
            </a:br>
            <a:r>
              <a:rPr lang="cs-CZ" sz="900" baseline="0" dirty="0" smtClean="0">
                <a:solidFill>
                  <a:prstClr val="white"/>
                </a:solidFill>
                <a:latin typeface="Calibri" pitchFamily="34" charset="0"/>
                <a:cs typeface="Calibri" pitchFamily="34" charset="0"/>
              </a:rPr>
              <a:t>a vývoje</a:t>
            </a:r>
            <a:endParaRPr lang="cs-CZ" sz="900" dirty="0" smtClean="0">
              <a:solidFill>
                <a:prstClr val="white"/>
              </a:solidFill>
              <a:latin typeface="Calibri" pitchFamily="34" charset="0"/>
              <a:cs typeface="Calibri" pitchFamily="34" charset="0"/>
            </a:endParaRPr>
          </a:p>
        </p:txBody>
      </p:sp>
      <p:sp>
        <p:nvSpPr>
          <p:cNvPr id="2054" name="TextovéPole 10"/>
          <p:cNvSpPr txBox="1">
            <a:spLocks noChangeArrowheads="1"/>
          </p:cNvSpPr>
          <p:nvPr userDrawn="1"/>
        </p:nvSpPr>
        <p:spPr bwMode="auto">
          <a:xfrm>
            <a:off x="444500" y="6100763"/>
            <a:ext cx="1876425"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cs-CZ" sz="900" cap="all" baseline="0" dirty="0" smtClean="0">
                <a:solidFill>
                  <a:prstClr val="white"/>
                </a:solidFill>
                <a:latin typeface="Calibri" pitchFamily="34" charset="0"/>
                <a:cs typeface="Calibri" pitchFamily="34" charset="0"/>
              </a:rPr>
              <a:t>Podpora podnikání</a:t>
            </a:r>
          </a:p>
        </p:txBody>
      </p:sp>
    </p:spTree>
  </p:cSld>
  <p:clrMap bg1="lt1" tx1="dk1" bg2="lt2" tx2="dk2" accent1="accent1" accent2="accent2" accent3="accent3" accent4="accent4" accent5="accent5" accent6="accent6" hlink="hlink" folHlink="folHlink"/>
  <p:sldLayoutIdLst>
    <p:sldLayoutId id="2147484300" r:id="rId1"/>
    <p:sldLayoutId id="2147484301" r:id="rId2"/>
    <p:sldLayoutId id="2147484302" r:id="rId3"/>
    <p:sldLayoutId id="2147484303" r:id="rId4"/>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bg1"/>
          </a:solidFill>
          <a:latin typeface="Calibri" pitchFamily="34" charset="0"/>
          <a:ea typeface="+mj-ea"/>
          <a:cs typeface="+mj-cs"/>
        </a:defRPr>
      </a:lvl1pPr>
      <a:lvl2pPr algn="ctr" rtl="0" eaLnBrk="0" fontAlgn="base" hangingPunct="0">
        <a:spcBef>
          <a:spcPct val="0"/>
        </a:spcBef>
        <a:spcAft>
          <a:spcPct val="0"/>
        </a:spcAft>
        <a:defRPr sz="4400">
          <a:solidFill>
            <a:schemeClr val="bg1"/>
          </a:solidFill>
          <a:latin typeface="Calibri" pitchFamily="34" charset="0"/>
        </a:defRPr>
      </a:lvl2pPr>
      <a:lvl3pPr algn="ctr" rtl="0" eaLnBrk="0" fontAlgn="base" hangingPunct="0">
        <a:spcBef>
          <a:spcPct val="0"/>
        </a:spcBef>
        <a:spcAft>
          <a:spcPct val="0"/>
        </a:spcAft>
        <a:defRPr sz="4400">
          <a:solidFill>
            <a:schemeClr val="bg1"/>
          </a:solidFill>
          <a:latin typeface="Calibri" pitchFamily="34" charset="0"/>
        </a:defRPr>
      </a:lvl3pPr>
      <a:lvl4pPr algn="ctr" rtl="0" eaLnBrk="0" fontAlgn="base" hangingPunct="0">
        <a:spcBef>
          <a:spcPct val="0"/>
        </a:spcBef>
        <a:spcAft>
          <a:spcPct val="0"/>
        </a:spcAft>
        <a:defRPr sz="4400">
          <a:solidFill>
            <a:schemeClr val="bg1"/>
          </a:solidFill>
          <a:latin typeface="Calibri" pitchFamily="34" charset="0"/>
        </a:defRPr>
      </a:lvl4pPr>
      <a:lvl5pPr algn="ctr" rtl="0" eaLnBrk="0" fontAlgn="base" hangingPunct="0">
        <a:spcBef>
          <a:spcPct val="0"/>
        </a:spcBef>
        <a:spcAft>
          <a:spcPct val="0"/>
        </a:spcAft>
        <a:defRPr sz="4400">
          <a:solidFill>
            <a:schemeClr val="bg1"/>
          </a:solidFill>
          <a:latin typeface="Calibri" pitchFamily="34" charset="0"/>
        </a:defRPr>
      </a:lvl5pPr>
      <a:lvl6pPr marL="457200" algn="ctr" rtl="0" fontAlgn="base">
        <a:spcBef>
          <a:spcPct val="0"/>
        </a:spcBef>
        <a:spcAft>
          <a:spcPct val="0"/>
        </a:spcAft>
        <a:defRPr sz="4400">
          <a:solidFill>
            <a:schemeClr val="bg1"/>
          </a:solidFill>
          <a:latin typeface="Arial" charset="0"/>
        </a:defRPr>
      </a:lvl6pPr>
      <a:lvl7pPr marL="914400" algn="ctr" rtl="0" fontAlgn="base">
        <a:spcBef>
          <a:spcPct val="0"/>
        </a:spcBef>
        <a:spcAft>
          <a:spcPct val="0"/>
        </a:spcAft>
        <a:defRPr sz="4400">
          <a:solidFill>
            <a:schemeClr val="bg1"/>
          </a:solidFill>
          <a:latin typeface="Arial" charset="0"/>
        </a:defRPr>
      </a:lvl7pPr>
      <a:lvl8pPr marL="1371600" algn="ctr" rtl="0" fontAlgn="base">
        <a:spcBef>
          <a:spcPct val="0"/>
        </a:spcBef>
        <a:spcAft>
          <a:spcPct val="0"/>
        </a:spcAft>
        <a:defRPr sz="4400">
          <a:solidFill>
            <a:schemeClr val="bg1"/>
          </a:solidFill>
          <a:latin typeface="Arial" charset="0"/>
        </a:defRPr>
      </a:lvl8pPr>
      <a:lvl9pPr marL="1828800" algn="ctr" rtl="0" fontAlgn="base">
        <a:spcBef>
          <a:spcPct val="0"/>
        </a:spcBef>
        <a:spcAft>
          <a:spcPct val="0"/>
        </a:spcAft>
        <a:defRPr sz="4400">
          <a:solidFill>
            <a:schemeClr val="bg1"/>
          </a:solidFill>
          <a:latin typeface="Arial"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bg1"/>
          </a:solidFill>
          <a:latin typeface="Calibri"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bg1"/>
          </a:solidFill>
          <a:latin typeface="Calibri"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bg1"/>
          </a:solidFill>
          <a:latin typeface="Calibri"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bg1"/>
          </a:solidFill>
          <a:latin typeface="Calibri"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bg1"/>
          </a:solidFill>
          <a:latin typeface="Calibri"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3.xml.rels><?xml version="1.0" encoding="UTF-8" standalone="yes"?>
<Relationships xmlns="http://schemas.openxmlformats.org/package/2006/relationships"><Relationship Id="rId3" Type="http://schemas.openxmlformats.org/officeDocument/2006/relationships/hyperlink" Target="http://www.businessinfo.cz/"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13.png"/><Relationship Id="rId5" Type="http://schemas.openxmlformats.org/officeDocument/2006/relationships/oleObject" Target="../embeddings/List_aplikace_Microsoft_Excel_97_20031.xls"/><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Nadpis 7"/>
          <p:cNvSpPr>
            <a:spLocks noGrp="1"/>
          </p:cNvSpPr>
          <p:nvPr>
            <p:ph type="ctrTitle"/>
          </p:nvPr>
        </p:nvSpPr>
        <p:spPr>
          <a:xfrm>
            <a:off x="468313" y="428625"/>
            <a:ext cx="8399462" cy="553998"/>
          </a:xfrm>
        </p:spPr>
        <p:txBody>
          <a:bodyPr/>
          <a:lstStyle/>
          <a:p>
            <a:r>
              <a:rPr lang="cs-CZ" dirty="0" smtClean="0"/>
              <a:t>Podpora podnikání</a:t>
            </a:r>
          </a:p>
        </p:txBody>
      </p:sp>
      <p:sp>
        <p:nvSpPr>
          <p:cNvPr id="16387" name="Podnadpis 8"/>
          <p:cNvSpPr>
            <a:spLocks noGrp="1"/>
          </p:cNvSpPr>
          <p:nvPr>
            <p:ph type="subTitle" idx="1"/>
          </p:nvPr>
        </p:nvSpPr>
        <p:spPr>
          <a:xfrm>
            <a:off x="460375" y="2265363"/>
            <a:ext cx="8070850" cy="1220334"/>
          </a:xfrm>
        </p:spPr>
        <p:txBody>
          <a:bodyPr/>
          <a:lstStyle/>
          <a:p>
            <a:r>
              <a:rPr lang="cs-CZ" dirty="0"/>
              <a:t>Ing. Petr Očko, Ph.D.</a:t>
            </a:r>
          </a:p>
          <a:p>
            <a:r>
              <a:rPr lang="cs-CZ" sz="2400" dirty="0"/>
              <a:t>ředitel sekce fondů EU, výzkumu a vývoje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text 1"/>
          <p:cNvSpPr>
            <a:spLocks noGrp="1"/>
          </p:cNvSpPr>
          <p:nvPr>
            <p:ph type="body" sz="quarter" idx="13"/>
          </p:nvPr>
        </p:nvSpPr>
        <p:spPr>
          <a:xfrm>
            <a:off x="468313" y="596901"/>
            <a:ext cx="8207375" cy="2560368"/>
          </a:xfrm>
        </p:spPr>
        <p:txBody>
          <a:bodyPr/>
          <a:lstStyle/>
          <a:p>
            <a:pPr algn="l" hangingPunct="0">
              <a:defRPr/>
            </a:pPr>
            <a:r>
              <a:rPr lang="cs-CZ" sz="3200" b="1" dirty="0" smtClean="0"/>
              <a:t> snižování administrativní zátěže</a:t>
            </a:r>
            <a:endParaRPr lang="cs-CZ" sz="3200" b="1" dirty="0"/>
          </a:p>
          <a:p>
            <a:pPr algn="l" hangingPunct="0">
              <a:defRPr/>
            </a:pPr>
            <a:r>
              <a:rPr lang="cs-CZ" dirty="0" smtClean="0"/>
              <a:t>vláda se přihlásila ke snížení administrativy o 30 % do 2014</a:t>
            </a:r>
          </a:p>
          <a:p>
            <a:pPr algn="l" hangingPunct="0">
              <a:defRPr/>
            </a:pPr>
            <a:r>
              <a:rPr lang="cs-CZ" dirty="0" smtClean="0"/>
              <a:t>podnikatelům ročně zůstane o 22 miliard korun víc</a:t>
            </a:r>
          </a:p>
          <a:p>
            <a:pPr marL="0" indent="0" hangingPunct="0">
              <a:buNone/>
              <a:defRPr/>
            </a:pPr>
            <a:endParaRPr lang="cs-CZ" dirty="0"/>
          </a:p>
        </p:txBody>
      </p:sp>
      <p:sp>
        <p:nvSpPr>
          <p:cNvPr id="20483" name="Nadpis 2"/>
          <p:cNvSpPr>
            <a:spLocks noGrp="1"/>
          </p:cNvSpPr>
          <p:nvPr>
            <p:ph type="title"/>
          </p:nvPr>
        </p:nvSpPr>
        <p:spPr>
          <a:xfrm>
            <a:off x="468313" y="339725"/>
            <a:ext cx="8399462" cy="430213"/>
          </a:xfrm>
        </p:spPr>
        <p:txBody>
          <a:bodyPr/>
          <a:lstStyle/>
          <a:p>
            <a:r>
              <a:rPr lang="cs-CZ" dirty="0" smtClean="0"/>
              <a:t>Co můžeme udělat pro podnikatele?</a:t>
            </a:r>
          </a:p>
        </p:txBody>
      </p:sp>
      <p:graphicFrame>
        <p:nvGraphicFramePr>
          <p:cNvPr id="4" name="Graf 3"/>
          <p:cNvGraphicFramePr/>
          <p:nvPr>
            <p:extLst>
              <p:ext uri="{D42A27DB-BD31-4B8C-83A1-F6EECF244321}">
                <p14:modId xmlns:p14="http://schemas.microsoft.com/office/powerpoint/2010/main" val="108831678"/>
              </p:ext>
            </p:extLst>
          </p:nvPr>
        </p:nvGraphicFramePr>
        <p:xfrm>
          <a:off x="467544" y="2256715"/>
          <a:ext cx="8064896" cy="3744416"/>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900114" y="2749418"/>
            <a:ext cx="1815862" cy="273447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419872" y="3163505"/>
            <a:ext cx="1944215" cy="232009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133228" y="4091304"/>
            <a:ext cx="2088232" cy="1391284"/>
          </a:xfrm>
          <a:prstGeom prst="rect">
            <a:avLst/>
          </a:prstGeom>
          <a:noFill/>
          <a:extLst>
            <a:ext uri="{909E8E84-426E-40DD-AFC4-6F175D3DCCD1}">
              <a14:hiddenFill xmlns:a14="http://schemas.microsoft.com/office/drawing/2010/main">
                <a:solidFill>
                  <a:srgbClr val="FFFFFF"/>
                </a:solidFill>
              </a14:hiddenFill>
            </a:ext>
          </a:extLst>
        </p:spPr>
      </p:pic>
      <p:sp>
        <p:nvSpPr>
          <p:cNvPr id="8" name="TextovéPole 7"/>
          <p:cNvSpPr txBox="1"/>
          <p:nvPr/>
        </p:nvSpPr>
        <p:spPr>
          <a:xfrm>
            <a:off x="968712" y="2349308"/>
            <a:ext cx="1678665" cy="400110"/>
          </a:xfrm>
          <a:prstGeom prst="rect">
            <a:avLst/>
          </a:prstGeom>
          <a:noFill/>
        </p:spPr>
        <p:txBody>
          <a:bodyPr wrap="none" rtlCol="0">
            <a:spAutoFit/>
          </a:bodyPr>
          <a:lstStyle/>
          <a:p>
            <a:r>
              <a:rPr lang="cs-CZ" sz="2000" b="1" dirty="0" smtClean="0">
                <a:solidFill>
                  <a:srgbClr val="004B8D"/>
                </a:solidFill>
                <a:latin typeface="+mn-lt"/>
              </a:rPr>
              <a:t>73,7 mld. Kč</a:t>
            </a:r>
            <a:endParaRPr lang="cs-CZ" sz="2000" b="1" dirty="0">
              <a:solidFill>
                <a:srgbClr val="004B8D"/>
              </a:solidFill>
              <a:latin typeface="+mn-lt"/>
            </a:endParaRPr>
          </a:p>
        </p:txBody>
      </p:sp>
      <p:sp>
        <p:nvSpPr>
          <p:cNvPr id="9" name="TextovéPole 8"/>
          <p:cNvSpPr txBox="1"/>
          <p:nvPr/>
        </p:nvSpPr>
        <p:spPr>
          <a:xfrm>
            <a:off x="3552646" y="2901818"/>
            <a:ext cx="1678665" cy="400110"/>
          </a:xfrm>
          <a:prstGeom prst="rect">
            <a:avLst/>
          </a:prstGeom>
          <a:noFill/>
        </p:spPr>
        <p:txBody>
          <a:bodyPr wrap="none" rtlCol="0">
            <a:spAutoFit/>
          </a:bodyPr>
          <a:lstStyle/>
          <a:p>
            <a:r>
              <a:rPr lang="cs-CZ" sz="2000" b="1" dirty="0" smtClean="0">
                <a:solidFill>
                  <a:srgbClr val="004B8D"/>
                </a:solidFill>
                <a:latin typeface="+mn-lt"/>
              </a:rPr>
              <a:t>62,2 mld. Kč</a:t>
            </a:r>
            <a:endParaRPr lang="cs-CZ" sz="2000" b="1" dirty="0">
              <a:solidFill>
                <a:srgbClr val="004B8D"/>
              </a:solidFill>
              <a:latin typeface="+mn-lt"/>
            </a:endParaRPr>
          </a:p>
        </p:txBody>
      </p:sp>
      <p:sp>
        <p:nvSpPr>
          <p:cNvPr id="10" name="TextovéPole 9"/>
          <p:cNvSpPr txBox="1"/>
          <p:nvPr/>
        </p:nvSpPr>
        <p:spPr>
          <a:xfrm>
            <a:off x="6338011" y="3732876"/>
            <a:ext cx="1678665" cy="400110"/>
          </a:xfrm>
          <a:prstGeom prst="rect">
            <a:avLst/>
          </a:prstGeom>
          <a:noFill/>
        </p:spPr>
        <p:txBody>
          <a:bodyPr wrap="none" rtlCol="0">
            <a:spAutoFit/>
          </a:bodyPr>
          <a:lstStyle/>
          <a:p>
            <a:r>
              <a:rPr lang="cs-CZ" sz="2000" b="1" dirty="0" smtClean="0">
                <a:solidFill>
                  <a:srgbClr val="004B8D"/>
                </a:solidFill>
                <a:latin typeface="+mn-lt"/>
              </a:rPr>
              <a:t>51,5 mld. Kč</a:t>
            </a:r>
            <a:endParaRPr lang="cs-CZ" sz="2000" b="1" dirty="0">
              <a:solidFill>
                <a:srgbClr val="004B8D"/>
              </a:solidFill>
              <a:latin typeface="+mn-lt"/>
            </a:endParaRPr>
          </a:p>
        </p:txBody>
      </p:sp>
      <p:sp>
        <p:nvSpPr>
          <p:cNvPr id="11" name="Šipka dolů 10"/>
          <p:cNvSpPr/>
          <p:nvPr/>
        </p:nvSpPr>
        <p:spPr>
          <a:xfrm>
            <a:off x="6804248" y="2605402"/>
            <a:ext cx="648072" cy="936104"/>
          </a:xfrm>
          <a:prstGeom prst="downArrow">
            <a:avLst/>
          </a:prstGeom>
          <a:solidFill>
            <a:srgbClr val="004B8D"/>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27619314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text 1"/>
          <p:cNvSpPr>
            <a:spLocks noGrp="1"/>
          </p:cNvSpPr>
          <p:nvPr>
            <p:ph type="body" sz="quarter" idx="13"/>
          </p:nvPr>
        </p:nvSpPr>
        <p:spPr>
          <a:xfrm>
            <a:off x="468313" y="596901"/>
            <a:ext cx="8207375" cy="5286314"/>
          </a:xfrm>
        </p:spPr>
        <p:txBody>
          <a:bodyPr/>
          <a:lstStyle/>
          <a:p>
            <a:pPr marL="0" indent="0">
              <a:buNone/>
            </a:pPr>
            <a:r>
              <a:rPr lang="cs-CZ" sz="3200" b="1" dirty="0" smtClean="0"/>
              <a:t>Jednotná </a:t>
            </a:r>
            <a:r>
              <a:rPr lang="cs-CZ" sz="3200" b="1" dirty="0"/>
              <a:t>kontaktní místa (JKM</a:t>
            </a:r>
            <a:r>
              <a:rPr lang="cs-CZ" sz="3200" b="1" dirty="0" smtClean="0"/>
              <a:t>)</a:t>
            </a:r>
            <a:endParaRPr lang="cs-CZ" sz="3200" b="1" dirty="0"/>
          </a:p>
          <a:p>
            <a:r>
              <a:rPr lang="cs-CZ" sz="2800" dirty="0" smtClean="0"/>
              <a:t>rady </a:t>
            </a:r>
            <a:r>
              <a:rPr lang="cs-CZ" sz="2800" dirty="0"/>
              <a:t>podnikatelům při startu podnikání v EU</a:t>
            </a:r>
          </a:p>
          <a:p>
            <a:pPr marL="0" indent="0">
              <a:buNone/>
            </a:pPr>
            <a:endParaRPr lang="cs-CZ" sz="3200" dirty="0" smtClean="0"/>
          </a:p>
          <a:p>
            <a:pPr marL="0" indent="0">
              <a:buNone/>
            </a:pPr>
            <a:r>
              <a:rPr lang="cs-CZ" sz="3200" b="1" dirty="0" err="1" smtClean="0"/>
              <a:t>Product</a:t>
            </a:r>
            <a:r>
              <a:rPr lang="cs-CZ" sz="3200" b="1" dirty="0" smtClean="0"/>
              <a:t> </a:t>
            </a:r>
            <a:r>
              <a:rPr lang="cs-CZ" sz="3200" b="1" dirty="0" err="1"/>
              <a:t>Contact</a:t>
            </a:r>
            <a:r>
              <a:rPr lang="cs-CZ" sz="3200" b="1" dirty="0"/>
              <a:t> Point (</a:t>
            </a:r>
            <a:r>
              <a:rPr lang="cs-CZ" sz="3200" b="1" dirty="0" err="1"/>
              <a:t>ProCoP</a:t>
            </a:r>
            <a:r>
              <a:rPr lang="cs-CZ" sz="3200" b="1" dirty="0"/>
              <a:t>)</a:t>
            </a:r>
          </a:p>
          <a:p>
            <a:r>
              <a:rPr lang="cs-CZ" sz="2800" dirty="0" smtClean="0"/>
              <a:t>pomoc </a:t>
            </a:r>
            <a:r>
              <a:rPr lang="cs-CZ" sz="2800" dirty="0"/>
              <a:t>při uvádění nových výrobků na trh</a:t>
            </a:r>
          </a:p>
          <a:p>
            <a:pPr marL="0" indent="0">
              <a:buNone/>
            </a:pPr>
            <a:endParaRPr lang="cs-CZ" sz="3200" dirty="0" smtClean="0"/>
          </a:p>
          <a:p>
            <a:pPr marL="0" indent="0">
              <a:buNone/>
            </a:pPr>
            <a:r>
              <a:rPr lang="cs-CZ" sz="3200" b="1" dirty="0" smtClean="0"/>
              <a:t>SOLVIT</a:t>
            </a:r>
            <a:endParaRPr lang="cs-CZ" sz="3200" b="1" dirty="0"/>
          </a:p>
          <a:p>
            <a:r>
              <a:rPr lang="cs-CZ" sz="2800" dirty="0" smtClean="0"/>
              <a:t>řešení </a:t>
            </a:r>
            <a:r>
              <a:rPr lang="cs-CZ" sz="2800" dirty="0"/>
              <a:t>chybných rozhodnutí správních orgánů</a:t>
            </a:r>
          </a:p>
          <a:p>
            <a:r>
              <a:rPr lang="cs-CZ" sz="2800" dirty="0" smtClean="0"/>
              <a:t>online </a:t>
            </a:r>
            <a:r>
              <a:rPr lang="cs-CZ" sz="2800" dirty="0"/>
              <a:t>kontaktní místo na </a:t>
            </a:r>
            <a:r>
              <a:rPr lang="cs-CZ" sz="2800" dirty="0" smtClean="0">
                <a:hlinkClick r:id="rId3"/>
              </a:rPr>
              <a:t>www.Businessinfo.cz</a:t>
            </a:r>
            <a:endParaRPr lang="cs-CZ" sz="2800" dirty="0"/>
          </a:p>
        </p:txBody>
      </p:sp>
      <p:sp>
        <p:nvSpPr>
          <p:cNvPr id="20483" name="Nadpis 2"/>
          <p:cNvSpPr>
            <a:spLocks noGrp="1"/>
          </p:cNvSpPr>
          <p:nvPr>
            <p:ph type="title"/>
          </p:nvPr>
        </p:nvSpPr>
        <p:spPr>
          <a:xfrm>
            <a:off x="468313" y="339725"/>
            <a:ext cx="8399462" cy="430213"/>
          </a:xfrm>
        </p:spPr>
        <p:txBody>
          <a:bodyPr/>
          <a:lstStyle/>
          <a:p>
            <a:r>
              <a:rPr lang="cs-CZ" dirty="0" smtClean="0"/>
              <a:t>Jedno konzultační místo pro podnikání</a:t>
            </a:r>
          </a:p>
        </p:txBody>
      </p:sp>
    </p:spTree>
    <p:extLst>
      <p:ext uri="{BB962C8B-B14F-4D97-AF65-F5344CB8AC3E}">
        <p14:creationId xmlns:p14="http://schemas.microsoft.com/office/powerpoint/2010/main" val="9410073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Nadpis 1"/>
          <p:cNvSpPr>
            <a:spLocks noGrp="1"/>
          </p:cNvSpPr>
          <p:nvPr>
            <p:ph type="title"/>
          </p:nvPr>
        </p:nvSpPr>
        <p:spPr>
          <a:xfrm>
            <a:off x="468313" y="339725"/>
            <a:ext cx="8399462" cy="430213"/>
          </a:xfrm>
        </p:spPr>
        <p:txBody>
          <a:bodyPr/>
          <a:lstStyle/>
          <a:p>
            <a:r>
              <a:rPr lang="cs-CZ" dirty="0" smtClean="0"/>
              <a:t>Nová kohezní politika 2014+</a:t>
            </a:r>
          </a:p>
        </p:txBody>
      </p:sp>
      <p:sp>
        <p:nvSpPr>
          <p:cNvPr id="49155" name="Zástupný symbol pro text 2"/>
          <p:cNvSpPr>
            <a:spLocks noGrp="1"/>
          </p:cNvSpPr>
          <p:nvPr>
            <p:ph type="body" sz="quarter" idx="13"/>
          </p:nvPr>
        </p:nvSpPr>
        <p:spPr>
          <a:xfrm>
            <a:off x="468313" y="893763"/>
            <a:ext cx="8207375" cy="4760912"/>
          </a:xfrm>
        </p:spPr>
        <p:txBody>
          <a:bodyPr/>
          <a:lstStyle/>
          <a:p>
            <a:pPr marL="0" indent="0" hangingPunct="0">
              <a:buNone/>
              <a:defRPr/>
            </a:pPr>
            <a:r>
              <a:rPr lang="cs-CZ" sz="2800" b="1" dirty="0" smtClean="0"/>
              <a:t>Národní rozvojová priorita:</a:t>
            </a:r>
          </a:p>
          <a:p>
            <a:pPr marL="0" indent="0" algn="ctr" fontAlgn="base" hangingPunct="0">
              <a:spcBef>
                <a:spcPts val="1200"/>
              </a:spcBef>
              <a:buNone/>
              <a:defRPr/>
            </a:pPr>
            <a:r>
              <a:rPr lang="cs-CZ" b="1" dirty="0" smtClean="0">
                <a:solidFill>
                  <a:srgbClr val="FF0000"/>
                </a:solidFill>
              </a:rPr>
              <a:t>„Konkurenceschopná </a:t>
            </a:r>
            <a:r>
              <a:rPr lang="cs-CZ" b="1" dirty="0">
                <a:solidFill>
                  <a:srgbClr val="FF0000"/>
                </a:solidFill>
              </a:rPr>
              <a:t>a udržitelná ekonomika </a:t>
            </a:r>
          </a:p>
          <a:p>
            <a:pPr marL="0" indent="0" algn="ctr" fontAlgn="base" hangingPunct="0">
              <a:buNone/>
              <a:defRPr/>
            </a:pPr>
            <a:r>
              <a:rPr lang="cs-CZ" b="1" dirty="0">
                <a:solidFill>
                  <a:srgbClr val="FF0000"/>
                </a:solidFill>
              </a:rPr>
              <a:t>založená na znalostech a inovacích“</a:t>
            </a:r>
          </a:p>
          <a:p>
            <a:pPr hangingPunct="0">
              <a:defRPr/>
            </a:pPr>
            <a:endParaRPr lang="cs-CZ" b="1" dirty="0" smtClean="0"/>
          </a:p>
          <a:p>
            <a:pPr marL="0" indent="0" hangingPunct="0">
              <a:buNone/>
              <a:defRPr/>
            </a:pPr>
            <a:r>
              <a:rPr lang="cs-CZ" sz="2800" b="1" dirty="0" smtClean="0"/>
              <a:t>Priority ministerstva průmyslu a obchodu:</a:t>
            </a:r>
          </a:p>
          <a:p>
            <a:pPr algn="l" hangingPunct="0">
              <a:defRPr/>
            </a:pPr>
            <a:r>
              <a:rPr lang="cs-CZ" dirty="0" smtClean="0"/>
              <a:t>rozvoj </a:t>
            </a:r>
            <a:r>
              <a:rPr lang="cs-CZ" dirty="0"/>
              <a:t>podnikání založeného na podpoře výzkumu, vývoje           a inovací</a:t>
            </a:r>
          </a:p>
          <a:p>
            <a:pPr algn="l" hangingPunct="0">
              <a:defRPr/>
            </a:pPr>
            <a:r>
              <a:rPr lang="cs-CZ" dirty="0"/>
              <a:t>r</a:t>
            </a:r>
            <a:r>
              <a:rPr lang="cs-CZ" dirty="0" smtClean="0"/>
              <a:t>ozvoj </a:t>
            </a:r>
            <a:r>
              <a:rPr lang="cs-CZ" dirty="0"/>
              <a:t>infrastruktury a služeb podporujících podnikání </a:t>
            </a:r>
            <a:r>
              <a:rPr lang="cs-CZ" dirty="0" smtClean="0"/>
              <a:t/>
            </a:r>
            <a:br>
              <a:rPr lang="cs-CZ" dirty="0" smtClean="0"/>
            </a:br>
            <a:r>
              <a:rPr lang="cs-CZ" dirty="0" smtClean="0"/>
              <a:t>ve </a:t>
            </a:r>
            <a:r>
              <a:rPr lang="cs-CZ" dirty="0"/>
              <a:t>znalostní ekonomice a internacionalizace podnikání</a:t>
            </a:r>
          </a:p>
          <a:p>
            <a:pPr algn="l" hangingPunct="0">
              <a:defRPr/>
            </a:pPr>
            <a:r>
              <a:rPr lang="cs-CZ" dirty="0" smtClean="0"/>
              <a:t>udržitelné </a:t>
            </a:r>
            <a:r>
              <a:rPr lang="cs-CZ" dirty="0"/>
              <a:t>hospodaření s energií a rozvoj inovací v energetice</a:t>
            </a:r>
          </a:p>
          <a:p>
            <a:pPr marL="0" indent="0" fontAlgn="base">
              <a:spcBef>
                <a:spcPct val="0"/>
              </a:spcBef>
              <a:buFont typeface="Arial" charset="0"/>
              <a:buNone/>
              <a:defRPr/>
            </a:pPr>
            <a:endParaRPr lang="cs-CZ" dirty="0" smtClean="0"/>
          </a:p>
        </p:txBody>
      </p:sp>
    </p:spTree>
    <p:extLst>
      <p:ext uri="{BB962C8B-B14F-4D97-AF65-F5344CB8AC3E}">
        <p14:creationId xmlns:p14="http://schemas.microsoft.com/office/powerpoint/2010/main" val="31711641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text 1"/>
          <p:cNvSpPr>
            <a:spLocks noGrp="1"/>
          </p:cNvSpPr>
          <p:nvPr>
            <p:ph type="body" sz="quarter" idx="13"/>
          </p:nvPr>
        </p:nvSpPr>
        <p:spPr>
          <a:xfrm>
            <a:off x="468313" y="596901"/>
            <a:ext cx="8207375" cy="5286314"/>
          </a:xfrm>
        </p:spPr>
        <p:txBody>
          <a:bodyPr/>
          <a:lstStyle/>
          <a:p>
            <a:pPr algn="l" hangingPunct="0">
              <a:defRPr/>
            </a:pPr>
            <a:r>
              <a:rPr lang="cs-CZ" sz="3200" b="1" dirty="0" smtClean="0"/>
              <a:t> Operační program Podnikání a inovace</a:t>
            </a:r>
            <a:endParaRPr lang="cs-CZ" sz="3200" b="1" dirty="0"/>
          </a:p>
          <a:p>
            <a:pPr algn="l" hangingPunct="0">
              <a:defRPr/>
            </a:pPr>
            <a:endParaRPr lang="cs-CZ" dirty="0" smtClean="0"/>
          </a:p>
          <a:p>
            <a:pPr algn="l" hangingPunct="0">
              <a:defRPr/>
            </a:pPr>
            <a:r>
              <a:rPr lang="cs-CZ" dirty="0"/>
              <a:t>p</a:t>
            </a:r>
            <a:r>
              <a:rPr lang="cs-CZ" dirty="0" smtClean="0"/>
              <a:t>očet registračních žádostí: 	</a:t>
            </a:r>
            <a:r>
              <a:rPr lang="cs-CZ" b="1" dirty="0" smtClean="0"/>
              <a:t>16 </a:t>
            </a:r>
            <a:r>
              <a:rPr lang="cs-CZ" b="1" dirty="0" smtClean="0"/>
              <a:t>569 </a:t>
            </a:r>
            <a:r>
              <a:rPr lang="cs-CZ" b="1" dirty="0" smtClean="0"/>
              <a:t>projektů</a:t>
            </a:r>
            <a:endParaRPr lang="cs-CZ" b="1" dirty="0"/>
          </a:p>
          <a:p>
            <a:pPr algn="l" hangingPunct="0">
              <a:defRPr/>
            </a:pPr>
            <a:r>
              <a:rPr lang="cs-CZ" dirty="0" smtClean="0"/>
              <a:t>objem registračních žádostí: 	</a:t>
            </a:r>
            <a:r>
              <a:rPr lang="cs-CZ" b="1" dirty="0" smtClean="0"/>
              <a:t>205,2 </a:t>
            </a:r>
            <a:r>
              <a:rPr lang="cs-CZ" b="1" dirty="0" smtClean="0"/>
              <a:t>miliard Kč</a:t>
            </a:r>
            <a:endParaRPr lang="cs-CZ" b="1" dirty="0"/>
          </a:p>
          <a:p>
            <a:pPr algn="l" hangingPunct="0">
              <a:defRPr/>
            </a:pPr>
            <a:endParaRPr lang="cs-CZ" dirty="0" smtClean="0"/>
          </a:p>
          <a:p>
            <a:pPr algn="l" hangingPunct="0">
              <a:defRPr/>
            </a:pPr>
            <a:r>
              <a:rPr lang="cs-CZ" dirty="0" smtClean="0"/>
              <a:t>rozhodnutí o podpoře pro:		</a:t>
            </a:r>
            <a:r>
              <a:rPr lang="cs-CZ" b="1" dirty="0" smtClean="0"/>
              <a:t>6 </a:t>
            </a:r>
            <a:r>
              <a:rPr lang="cs-CZ" b="1" dirty="0" smtClean="0"/>
              <a:t>515 </a:t>
            </a:r>
            <a:r>
              <a:rPr lang="cs-CZ" b="1" dirty="0" smtClean="0"/>
              <a:t>projektů</a:t>
            </a:r>
          </a:p>
          <a:p>
            <a:pPr algn="l" hangingPunct="0">
              <a:defRPr/>
            </a:pPr>
            <a:r>
              <a:rPr lang="cs-CZ" dirty="0" smtClean="0"/>
              <a:t>objem přislíbené podpory:		</a:t>
            </a:r>
            <a:r>
              <a:rPr lang="cs-CZ" b="1" dirty="0" smtClean="0"/>
              <a:t>54,3 </a:t>
            </a:r>
            <a:r>
              <a:rPr lang="cs-CZ" b="1" dirty="0" smtClean="0"/>
              <a:t>miliard korun</a:t>
            </a:r>
            <a:endParaRPr lang="cs-CZ" dirty="0" smtClean="0"/>
          </a:p>
          <a:p>
            <a:pPr algn="l" hangingPunct="0">
              <a:defRPr/>
            </a:pPr>
            <a:endParaRPr lang="cs-CZ" b="1" dirty="0"/>
          </a:p>
          <a:p>
            <a:pPr algn="l" hangingPunct="0">
              <a:defRPr/>
            </a:pPr>
            <a:r>
              <a:rPr lang="cs-CZ" b="1" dirty="0" smtClean="0"/>
              <a:t>Program nemá problém s tím, že by se podporu nepodařilo rozdělit</a:t>
            </a:r>
            <a:endParaRPr lang="cs-CZ" b="1" dirty="0"/>
          </a:p>
        </p:txBody>
      </p:sp>
      <p:sp>
        <p:nvSpPr>
          <p:cNvPr id="20483" name="Nadpis 2"/>
          <p:cNvSpPr>
            <a:spLocks noGrp="1"/>
          </p:cNvSpPr>
          <p:nvPr>
            <p:ph type="title"/>
          </p:nvPr>
        </p:nvSpPr>
        <p:spPr>
          <a:xfrm>
            <a:off x="468313" y="339725"/>
            <a:ext cx="8399462" cy="430213"/>
          </a:xfrm>
        </p:spPr>
        <p:txBody>
          <a:bodyPr/>
          <a:lstStyle/>
          <a:p>
            <a:r>
              <a:rPr lang="cs-CZ" dirty="0" smtClean="0"/>
              <a:t>Co můžeme udělat pro podnikatele?</a:t>
            </a:r>
          </a:p>
        </p:txBody>
      </p:sp>
    </p:spTree>
    <p:extLst>
      <p:ext uri="{BB962C8B-B14F-4D97-AF65-F5344CB8AC3E}">
        <p14:creationId xmlns:p14="http://schemas.microsoft.com/office/powerpoint/2010/main" val="38639009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Nadpis 2"/>
          <p:cNvSpPr>
            <a:spLocks noGrp="1"/>
          </p:cNvSpPr>
          <p:nvPr>
            <p:ph type="title"/>
          </p:nvPr>
        </p:nvSpPr>
        <p:spPr>
          <a:xfrm>
            <a:off x="468313" y="339725"/>
            <a:ext cx="8399462" cy="430213"/>
          </a:xfrm>
        </p:spPr>
        <p:txBody>
          <a:bodyPr/>
          <a:lstStyle/>
          <a:p>
            <a:r>
              <a:rPr lang="cs-CZ" dirty="0" smtClean="0"/>
              <a:t>Proplácení OP Podnikání a inovace po letech</a:t>
            </a:r>
          </a:p>
        </p:txBody>
      </p:sp>
      <p:graphicFrame>
        <p:nvGraphicFramePr>
          <p:cNvPr id="5" name="Objekt 3"/>
          <p:cNvGraphicFramePr>
            <a:graphicFrameLocks/>
          </p:cNvGraphicFramePr>
          <p:nvPr>
            <p:extLst>
              <p:ext uri="{D42A27DB-BD31-4B8C-83A1-F6EECF244321}">
                <p14:modId xmlns:p14="http://schemas.microsoft.com/office/powerpoint/2010/main" val="3124250900"/>
              </p:ext>
            </p:extLst>
          </p:nvPr>
        </p:nvGraphicFramePr>
        <p:xfrm>
          <a:off x="431800" y="769938"/>
          <a:ext cx="8288338" cy="5375275"/>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ovéPole 7"/>
          <p:cNvSpPr txBox="1"/>
          <p:nvPr/>
        </p:nvSpPr>
        <p:spPr>
          <a:xfrm>
            <a:off x="3557588" y="893880"/>
            <a:ext cx="3654095" cy="830997"/>
          </a:xfrm>
          <a:prstGeom prst="rect">
            <a:avLst/>
          </a:prstGeom>
          <a:solidFill>
            <a:schemeClr val="bg1"/>
          </a:solidFill>
        </p:spPr>
        <p:txBody>
          <a:bodyPr wrap="square" rtlCol="0">
            <a:spAutoFit/>
          </a:bodyPr>
          <a:lstStyle/>
          <a:p>
            <a:r>
              <a:rPr lang="cs-CZ" sz="2400" b="1" spc="10" dirty="0" smtClean="0">
                <a:ln w="3175">
                  <a:solidFill>
                    <a:schemeClr val="accent6">
                      <a:shade val="50000"/>
                    </a:schemeClr>
                  </a:solidFill>
                </a:ln>
                <a:solidFill>
                  <a:srgbClr val="13B5EA"/>
                </a:solidFill>
                <a:latin typeface="Calibri" pitchFamily="34" charset="0"/>
                <a:cs typeface="Calibri" pitchFamily="34" charset="0"/>
              </a:rPr>
              <a:t>cíl 2012:</a:t>
            </a:r>
            <a:br>
              <a:rPr lang="cs-CZ" sz="2400" b="1" spc="10" dirty="0" smtClean="0">
                <a:ln w="3175">
                  <a:solidFill>
                    <a:schemeClr val="accent6">
                      <a:shade val="50000"/>
                    </a:schemeClr>
                  </a:solidFill>
                </a:ln>
                <a:solidFill>
                  <a:srgbClr val="13B5EA"/>
                </a:solidFill>
                <a:latin typeface="Calibri" pitchFamily="34" charset="0"/>
                <a:cs typeface="Calibri" pitchFamily="34" charset="0"/>
              </a:rPr>
            </a:br>
            <a:r>
              <a:rPr lang="cs-CZ" sz="2400" b="1" spc="10" dirty="0" smtClean="0">
                <a:ln w="3175">
                  <a:solidFill>
                    <a:schemeClr val="accent6">
                      <a:shade val="50000"/>
                    </a:schemeClr>
                  </a:solidFill>
                </a:ln>
                <a:solidFill>
                  <a:srgbClr val="13B5EA"/>
                </a:solidFill>
                <a:latin typeface="Calibri" pitchFamily="34" charset="0"/>
                <a:cs typeface="Calibri" pitchFamily="34" charset="0"/>
              </a:rPr>
              <a:t>proplatit 15 mld. Kč</a:t>
            </a:r>
            <a:endParaRPr lang="cs-CZ" sz="2400" b="1" spc="10" dirty="0">
              <a:ln w="3175">
                <a:solidFill>
                  <a:schemeClr val="accent6">
                    <a:shade val="50000"/>
                  </a:schemeClr>
                </a:solidFill>
              </a:ln>
              <a:solidFill>
                <a:srgbClr val="13B5EA"/>
              </a:solidFill>
              <a:latin typeface="Calibri" pitchFamily="34" charset="0"/>
              <a:cs typeface="Calibri" pitchFamily="34" charset="0"/>
            </a:endParaRPr>
          </a:p>
        </p:txBody>
      </p:sp>
      <p:sp>
        <p:nvSpPr>
          <p:cNvPr id="9" name="Šipka dolů 8"/>
          <p:cNvSpPr/>
          <p:nvPr/>
        </p:nvSpPr>
        <p:spPr>
          <a:xfrm rot="16200000">
            <a:off x="6732371" y="851587"/>
            <a:ext cx="648072" cy="936104"/>
          </a:xfrm>
          <a:prstGeom prst="downArrow">
            <a:avLst/>
          </a:prstGeom>
          <a:solidFill>
            <a:srgbClr val="13B5EA"/>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cs-CZ">
              <a:solidFill>
                <a:srgbClr val="13B5EA"/>
              </a:solidFill>
            </a:endParaRPr>
          </a:p>
        </p:txBody>
      </p:sp>
      <p:sp>
        <p:nvSpPr>
          <p:cNvPr id="10" name="TextovéPole 2"/>
          <p:cNvSpPr txBox="1">
            <a:spLocks noChangeArrowheads="1"/>
          </p:cNvSpPr>
          <p:nvPr/>
        </p:nvSpPr>
        <p:spPr bwMode="auto">
          <a:xfrm>
            <a:off x="577132" y="1017271"/>
            <a:ext cx="2980456" cy="954107"/>
          </a:xfrm>
          <a:prstGeom prst="rect">
            <a:avLst/>
          </a:prstGeom>
          <a:solidFill>
            <a:schemeClr val="bg1"/>
          </a:solidFill>
          <a:ln w="9525">
            <a:solidFill>
              <a:schemeClr val="bg1"/>
            </a:solidFill>
            <a:miter lim="800000"/>
            <a:headEnd/>
            <a:tailEnd/>
          </a:ln>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cs-CZ" sz="2800" b="1" dirty="0">
                <a:solidFill>
                  <a:srgbClr val="004B8D"/>
                </a:solidFill>
                <a:latin typeface="Calibri" pitchFamily="34" charset="0"/>
                <a:cs typeface="Calibri" pitchFamily="34" charset="0"/>
              </a:rPr>
              <a:t>Celkem 2007-11</a:t>
            </a:r>
          </a:p>
          <a:p>
            <a:pPr eaLnBrk="1" hangingPunct="1"/>
            <a:r>
              <a:rPr lang="cs-CZ" sz="2800" b="1" dirty="0">
                <a:solidFill>
                  <a:srgbClr val="004B8D"/>
                </a:solidFill>
                <a:latin typeface="Calibri" pitchFamily="34" charset="0"/>
                <a:cs typeface="Calibri" pitchFamily="34" charset="0"/>
              </a:rPr>
              <a:t>cca 26,3 mld. Kč</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Zástupný symbol pro text 2"/>
          <p:cNvSpPr>
            <a:spLocks noGrp="1"/>
          </p:cNvSpPr>
          <p:nvPr>
            <p:ph type="body" sz="quarter" idx="13"/>
          </p:nvPr>
        </p:nvSpPr>
        <p:spPr>
          <a:xfrm>
            <a:off x="468313" y="871487"/>
            <a:ext cx="8399462" cy="5014912"/>
          </a:xfrm>
        </p:spPr>
        <p:txBody>
          <a:bodyPr/>
          <a:lstStyle/>
          <a:p>
            <a:pPr algn="l" fontAlgn="base" hangingPunct="0">
              <a:buFont typeface="Arial" charset="0"/>
              <a:buBlip>
                <a:blip r:embed="rId4"/>
              </a:buBlip>
            </a:pPr>
            <a:r>
              <a:rPr lang="cs-CZ" dirty="0" err="1" smtClean="0"/>
              <a:t>seed</a:t>
            </a:r>
            <a:r>
              <a:rPr lang="cs-CZ" dirty="0" smtClean="0"/>
              <a:t> fond růstového kapitálu</a:t>
            </a:r>
          </a:p>
          <a:p>
            <a:pPr lvl="1" algn="l">
              <a:buFont typeface="Arial" charset="0"/>
              <a:buBlip>
                <a:blip r:embed="rId4"/>
              </a:buBlip>
            </a:pPr>
            <a:r>
              <a:rPr lang="cs-CZ" dirty="0" smtClean="0"/>
              <a:t>EU posílený venture kapitálový fond</a:t>
            </a:r>
          </a:p>
          <a:p>
            <a:pPr algn="l" fontAlgn="base" hangingPunct="0">
              <a:buFont typeface="Arial" charset="0"/>
              <a:buBlip>
                <a:blip r:embed="rId4"/>
              </a:buBlip>
            </a:pPr>
            <a:endParaRPr lang="cs-CZ" dirty="0" smtClean="0"/>
          </a:p>
          <a:p>
            <a:pPr algn="l" fontAlgn="base" hangingPunct="0">
              <a:buFont typeface="Arial" charset="0"/>
              <a:buBlip>
                <a:blip r:embed="rId4"/>
              </a:buBlip>
            </a:pPr>
            <a:endParaRPr lang="cs-CZ" dirty="0" smtClean="0"/>
          </a:p>
          <a:p>
            <a:pPr algn="l" fontAlgn="base" hangingPunct="0">
              <a:buFont typeface="Arial" charset="0"/>
              <a:buBlip>
                <a:blip r:embed="rId4"/>
              </a:buBlip>
            </a:pPr>
            <a:endParaRPr lang="cs-CZ" sz="1000" dirty="0"/>
          </a:p>
          <a:p>
            <a:pPr algn="l" fontAlgn="base" hangingPunct="0">
              <a:buFont typeface="Arial" charset="0"/>
              <a:buBlip>
                <a:blip r:embed="rId4"/>
              </a:buBlip>
            </a:pPr>
            <a:r>
              <a:rPr lang="cs-CZ" dirty="0" err="1" smtClean="0"/>
              <a:t>CzechEkosystem</a:t>
            </a:r>
            <a:endParaRPr lang="cs-CZ" dirty="0" smtClean="0"/>
          </a:p>
          <a:p>
            <a:pPr lvl="1" algn="l">
              <a:buFont typeface="Arial" charset="0"/>
              <a:buBlip>
                <a:blip r:embed="rId4"/>
              </a:buBlip>
            </a:pPr>
            <a:r>
              <a:rPr lang="cs-CZ" dirty="0" smtClean="0"/>
              <a:t>vyhledávání a podpora podnikatelů s dobrými nápady</a:t>
            </a:r>
          </a:p>
          <a:p>
            <a:pPr lvl="1" algn="l">
              <a:buFont typeface="Arial" charset="0"/>
              <a:buBlip>
                <a:blip r:embed="rId4"/>
              </a:buBlip>
            </a:pPr>
            <a:r>
              <a:rPr lang="cs-CZ" dirty="0" smtClean="0"/>
              <a:t>vzdělávání a praktické školení pro podnikatele</a:t>
            </a:r>
          </a:p>
          <a:p>
            <a:pPr algn="l" fontAlgn="base" hangingPunct="0">
              <a:buFont typeface="Arial" charset="0"/>
              <a:buBlip>
                <a:blip r:embed="rId4"/>
              </a:buBlip>
            </a:pPr>
            <a:endParaRPr lang="cs-CZ" dirty="0"/>
          </a:p>
          <a:p>
            <a:pPr algn="l" fontAlgn="base" hangingPunct="0">
              <a:buFont typeface="Arial" charset="0"/>
              <a:buBlip>
                <a:blip r:embed="rId4"/>
              </a:buBlip>
            </a:pPr>
            <a:r>
              <a:rPr lang="cs-CZ" dirty="0" err="1" smtClean="0"/>
              <a:t>CzechAccelerator</a:t>
            </a:r>
            <a:endParaRPr lang="cs-CZ" dirty="0" smtClean="0"/>
          </a:p>
          <a:p>
            <a:pPr lvl="1" algn="l">
              <a:buFont typeface="Arial" charset="0"/>
              <a:buBlip>
                <a:blip r:embed="rId4"/>
              </a:buBlip>
            </a:pPr>
            <a:r>
              <a:rPr lang="cs-CZ" dirty="0"/>
              <a:t>p</a:t>
            </a:r>
            <a:r>
              <a:rPr lang="cs-CZ" dirty="0" smtClean="0"/>
              <a:t>obyt ve špičkovém podnikatelském centru na několika místech planety</a:t>
            </a:r>
          </a:p>
          <a:p>
            <a:pPr lvl="1" algn="l">
              <a:buFont typeface="Arial" charset="0"/>
              <a:buBlip>
                <a:blip r:embed="rId4"/>
              </a:buBlip>
            </a:pPr>
            <a:r>
              <a:rPr lang="cs-CZ" dirty="0" smtClean="0"/>
              <a:t>sídla: západní a východní </a:t>
            </a:r>
            <a:r>
              <a:rPr lang="cs-CZ" dirty="0"/>
              <a:t>pobřeží USA, Singapur, </a:t>
            </a:r>
            <a:r>
              <a:rPr lang="cs-CZ" dirty="0" smtClean="0"/>
              <a:t>Izrael, Švýcarsko.</a:t>
            </a:r>
          </a:p>
          <a:p>
            <a:pPr algn="l" fontAlgn="base" hangingPunct="0">
              <a:buFont typeface="Arial" charset="0"/>
              <a:buBlip>
                <a:blip r:embed="rId4"/>
              </a:buBlip>
            </a:pPr>
            <a:endParaRPr lang="cs-CZ" dirty="0" smtClean="0"/>
          </a:p>
        </p:txBody>
      </p:sp>
      <p:sp>
        <p:nvSpPr>
          <p:cNvPr id="19459" name="Nadpis 1"/>
          <p:cNvSpPr>
            <a:spLocks noGrp="1"/>
          </p:cNvSpPr>
          <p:nvPr>
            <p:ph type="title"/>
          </p:nvPr>
        </p:nvSpPr>
        <p:spPr>
          <a:xfrm>
            <a:off x="468313" y="239713"/>
            <a:ext cx="8399462" cy="430887"/>
          </a:xfrm>
        </p:spPr>
        <p:txBody>
          <a:bodyPr/>
          <a:lstStyle/>
          <a:p>
            <a:r>
              <a:rPr lang="cs-CZ" dirty="0" smtClean="0"/>
              <a:t>MPO: moderní podpora podnikání</a:t>
            </a:r>
          </a:p>
        </p:txBody>
      </p:sp>
      <p:graphicFrame>
        <p:nvGraphicFramePr>
          <p:cNvPr id="5" name="Graf 14"/>
          <p:cNvGraphicFramePr>
            <a:graphicFrameLocks/>
          </p:cNvGraphicFramePr>
          <p:nvPr>
            <p:extLst>
              <p:ext uri="{D42A27DB-BD31-4B8C-83A1-F6EECF244321}">
                <p14:modId xmlns:p14="http://schemas.microsoft.com/office/powerpoint/2010/main" val="2221703256"/>
              </p:ext>
            </p:extLst>
          </p:nvPr>
        </p:nvGraphicFramePr>
        <p:xfrm>
          <a:off x="536575" y="1984684"/>
          <a:ext cx="8382000" cy="1029289"/>
        </p:xfrm>
        <a:graphic>
          <a:graphicData uri="http://schemas.openxmlformats.org/presentationml/2006/ole">
            <mc:AlternateContent xmlns:mc="http://schemas.openxmlformats.org/markup-compatibility/2006">
              <mc:Choice xmlns:v="urn:schemas-microsoft-com:vml" Requires="v">
                <p:oleObj spid="_x0000_s3081" r:id="rId5" imgW="8382727" imgH="1133954" progId="Excel.Chart.8">
                  <p:embed/>
                </p:oleObj>
              </mc:Choice>
              <mc:Fallback>
                <p:oleObj r:id="rId5" imgW="8382727" imgH="1133954" progId="Excel.Chart.8">
                  <p:embed/>
                  <p:pic>
                    <p:nvPicPr>
                      <p:cNvPr id="0" name=""/>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6575" y="1984684"/>
                        <a:ext cx="8382000" cy="1029289"/>
                      </a:xfrm>
                      <a:prstGeom prst="rect">
                        <a:avLst/>
                      </a:prstGeom>
                      <a:noFill/>
                    </p:spPr>
                  </p:pic>
                </p:oleObj>
              </mc:Fallback>
            </mc:AlternateContent>
          </a:graphicData>
        </a:graphic>
      </p:graphicFrame>
      <p:sp>
        <p:nvSpPr>
          <p:cNvPr id="6" name="TextovéPole 5"/>
          <p:cNvSpPr txBox="1"/>
          <p:nvPr/>
        </p:nvSpPr>
        <p:spPr>
          <a:xfrm>
            <a:off x="5336565" y="1984684"/>
            <a:ext cx="1603003" cy="812700"/>
          </a:xfrm>
          <a:prstGeom prst="rect">
            <a:avLst/>
          </a:prstGeom>
          <a:noFill/>
        </p:spPr>
        <p:txBody>
          <a:bodyPr wrap="none" lIns="0" tIns="180000" rIns="0" bIns="0">
            <a:spAutoFit/>
          </a:bodyPr>
          <a:lstStyle/>
          <a:p>
            <a:pPr algn="ctr">
              <a:spcAft>
                <a:spcPts val="600"/>
              </a:spcAft>
              <a:defRPr/>
            </a:pPr>
            <a:r>
              <a:rPr lang="cs-CZ" b="1" kern="0" dirty="0">
                <a:solidFill>
                  <a:schemeClr val="bg1"/>
                </a:solidFill>
              </a:rPr>
              <a:t>veřejný kapitál</a:t>
            </a:r>
          </a:p>
          <a:p>
            <a:pPr algn="ctr">
              <a:spcAft>
                <a:spcPts val="600"/>
              </a:spcAft>
              <a:defRPr/>
            </a:pPr>
            <a:r>
              <a:rPr lang="cs-CZ" b="1" kern="0" dirty="0">
                <a:solidFill>
                  <a:schemeClr val="bg1"/>
                </a:solidFill>
              </a:rPr>
              <a:t>max. 70 %</a:t>
            </a:r>
          </a:p>
        </p:txBody>
      </p:sp>
      <p:sp>
        <p:nvSpPr>
          <p:cNvPr id="7" name="TextovéPole 6"/>
          <p:cNvSpPr txBox="1"/>
          <p:nvPr/>
        </p:nvSpPr>
        <p:spPr>
          <a:xfrm>
            <a:off x="925859" y="1984684"/>
            <a:ext cx="1897955" cy="812700"/>
          </a:xfrm>
          <a:prstGeom prst="rect">
            <a:avLst/>
          </a:prstGeom>
          <a:noFill/>
        </p:spPr>
        <p:txBody>
          <a:bodyPr wrap="none" lIns="0" tIns="180000" rIns="0" bIns="0">
            <a:spAutoFit/>
          </a:bodyPr>
          <a:lstStyle/>
          <a:p>
            <a:pPr algn="ctr">
              <a:spcAft>
                <a:spcPts val="600"/>
              </a:spcAft>
              <a:defRPr/>
            </a:pPr>
            <a:r>
              <a:rPr lang="cs-CZ" b="1" kern="0" dirty="0">
                <a:solidFill>
                  <a:schemeClr val="bg1"/>
                </a:solidFill>
              </a:rPr>
              <a:t>soukromý kapitál</a:t>
            </a:r>
          </a:p>
          <a:p>
            <a:pPr algn="ctr">
              <a:spcAft>
                <a:spcPts val="600"/>
              </a:spcAft>
              <a:defRPr/>
            </a:pPr>
            <a:r>
              <a:rPr lang="cs-CZ" b="1" kern="0" dirty="0">
                <a:solidFill>
                  <a:schemeClr val="bg1"/>
                </a:solidFill>
              </a:rPr>
              <a:t>min. 30 %</a:t>
            </a:r>
          </a:p>
        </p:txBody>
      </p:sp>
    </p:spTree>
    <p:extLst>
      <p:ext uri="{BB962C8B-B14F-4D97-AF65-F5344CB8AC3E}">
        <p14:creationId xmlns:p14="http://schemas.microsoft.com/office/powerpoint/2010/main" val="6391186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ovéPole 3"/>
          <p:cNvSpPr txBox="1">
            <a:spLocks noChangeArrowheads="1"/>
          </p:cNvSpPr>
          <p:nvPr/>
        </p:nvSpPr>
        <p:spPr bwMode="auto">
          <a:xfrm>
            <a:off x="533400" y="2714625"/>
            <a:ext cx="53149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cs-CZ" sz="4000" b="1">
                <a:solidFill>
                  <a:schemeClr val="bg1"/>
                </a:solidFill>
                <a:latin typeface="Calibri" pitchFamily="34" charset="0"/>
                <a:cs typeface="Calibri" pitchFamily="34" charset="0"/>
              </a:rPr>
              <a:t>Děkuji za pozornost</a:t>
            </a:r>
          </a:p>
        </p:txBody>
      </p:sp>
      <p:sp>
        <p:nvSpPr>
          <p:cNvPr id="29699" name="TextovéPole 3"/>
          <p:cNvSpPr txBox="1">
            <a:spLocks noChangeArrowheads="1"/>
          </p:cNvSpPr>
          <p:nvPr/>
        </p:nvSpPr>
        <p:spPr bwMode="auto">
          <a:xfrm>
            <a:off x="2411413" y="2708275"/>
            <a:ext cx="43513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cs-CZ" sz="4000" b="1">
                <a:solidFill>
                  <a:srgbClr val="13B5EA"/>
                </a:solidFill>
                <a:latin typeface="Calibri" pitchFamily="34" charset="0"/>
                <a:cs typeface="Calibri" pitchFamily="34" charset="0"/>
              </a:rPr>
              <a:t>Děkuji za pozornost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ředloha V1">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lastní 2">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ředloha V2">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lastní 2">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Předloha V2">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lastní 2">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3083</TotalTime>
  <Words>1329</Words>
  <Application>Microsoft Office PowerPoint</Application>
  <PresentationFormat>Předvádění na obrazovce (4:3)</PresentationFormat>
  <Paragraphs>116</Paragraphs>
  <Slides>8</Slides>
  <Notes>8</Notes>
  <HiddenSlides>0</HiddenSlides>
  <MMClips>0</MMClips>
  <ScaleCrop>false</ScaleCrop>
  <HeadingPairs>
    <vt:vector size="6" baseType="variant">
      <vt:variant>
        <vt:lpstr>Motiv</vt:lpstr>
      </vt:variant>
      <vt:variant>
        <vt:i4>3</vt:i4>
      </vt:variant>
      <vt:variant>
        <vt:lpstr>Vložené servery OLE</vt:lpstr>
      </vt:variant>
      <vt:variant>
        <vt:i4>1</vt:i4>
      </vt:variant>
      <vt:variant>
        <vt:lpstr>Nadpisy snímků</vt:lpstr>
      </vt:variant>
      <vt:variant>
        <vt:i4>8</vt:i4>
      </vt:variant>
    </vt:vector>
  </HeadingPairs>
  <TitlesOfParts>
    <vt:vector size="12" baseType="lpstr">
      <vt:lpstr>Předloha V1</vt:lpstr>
      <vt:lpstr>Předloha V2</vt:lpstr>
      <vt:lpstr>1_Předloha V2</vt:lpstr>
      <vt:lpstr>Graf aplikace Microsoft Excel</vt:lpstr>
      <vt:lpstr>Podpora podnikání</vt:lpstr>
      <vt:lpstr>Co můžeme udělat pro podnikatele?</vt:lpstr>
      <vt:lpstr>Jedno konzultační místo pro podnikání</vt:lpstr>
      <vt:lpstr>Nová kohezní politika 2014+</vt:lpstr>
      <vt:lpstr>Co můžeme udělat pro podnikatele?</vt:lpstr>
      <vt:lpstr>Proplácení OP Podnikání a inovace po letech</vt:lpstr>
      <vt:lpstr>MPO: moderní podpora podnikání</vt:lpstr>
      <vt:lpstr>Prezentace aplikace PowerPoint</vt:lpstr>
    </vt:vector>
  </TitlesOfParts>
  <Company>S-Comp Centre CZ s.r.o.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MRa</dc:creator>
  <cp:lastModifiedBy>Hovorková Zuzana</cp:lastModifiedBy>
  <cp:revision>322</cp:revision>
  <cp:lastPrinted>2011-12-02T07:40:35Z</cp:lastPrinted>
  <dcterms:created xsi:type="dcterms:W3CDTF">2011-09-02T15:27:11Z</dcterms:created>
  <dcterms:modified xsi:type="dcterms:W3CDTF">2012-01-24T06:53:41Z</dcterms:modified>
</cp:coreProperties>
</file>