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  <p:sldMasterId id="2147483660" r:id="rId2"/>
    <p:sldMasterId id="2147483672" r:id="rId3"/>
  </p:sldMasterIdLst>
  <p:notesMasterIdLst>
    <p:notesMasterId r:id="rId20"/>
  </p:notesMasterIdLst>
  <p:handoutMasterIdLst>
    <p:handoutMasterId r:id="rId21"/>
  </p:handoutMasterIdLst>
  <p:sldIdLst>
    <p:sldId id="335" r:id="rId4"/>
    <p:sldId id="336" r:id="rId5"/>
    <p:sldId id="297" r:id="rId6"/>
    <p:sldId id="298" r:id="rId7"/>
    <p:sldId id="299" r:id="rId8"/>
    <p:sldId id="331" r:id="rId9"/>
    <p:sldId id="300" r:id="rId10"/>
    <p:sldId id="301" r:id="rId11"/>
    <p:sldId id="332" r:id="rId12"/>
    <p:sldId id="312" r:id="rId13"/>
    <p:sldId id="305" r:id="rId14"/>
    <p:sldId id="320" r:id="rId15"/>
    <p:sldId id="307" r:id="rId16"/>
    <p:sldId id="308" r:id="rId17"/>
    <p:sldId id="309" r:id="rId18"/>
    <p:sldId id="337" r:id="rId19"/>
  </p:sldIdLst>
  <p:sldSz cx="12192000" cy="6858000"/>
  <p:notesSz cx="6797675" cy="9928225"/>
  <p:embeddedFontLst>
    <p:embeddedFont>
      <p:font typeface="IBM Plex Sans" panose="020B0604020202020204" charset="-18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Merriweather Sans" panose="020B0604020202020204" charset="-18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11">
          <p15:clr>
            <a:srgbClr val="A4A3A4"/>
          </p15:clr>
        </p15:guide>
        <p15:guide id="4" pos="7469">
          <p15:clr>
            <a:srgbClr val="A4A3A4"/>
          </p15:clr>
        </p15:guide>
        <p15:guide id="5" orient="horz" pos="4088">
          <p15:clr>
            <a:srgbClr val="A4A3A4"/>
          </p15:clr>
        </p15:guide>
        <p15:guide id="6" orient="horz" pos="232">
          <p15:clr>
            <a:srgbClr val="A4A3A4"/>
          </p15:clr>
        </p15:guide>
        <p15:guide id="7" pos="14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17"/>
    <p:restoredTop sz="94580"/>
  </p:normalViewPr>
  <p:slideViewPr>
    <p:cSldViewPr snapToGrid="0">
      <p:cViewPr varScale="1">
        <p:scale>
          <a:sx n="108" d="100"/>
          <a:sy n="108" d="100"/>
        </p:scale>
        <p:origin x="1074" y="96"/>
      </p:cViewPr>
      <p:guideLst>
        <p:guide orient="horz" pos="2160"/>
        <p:guide pos="3840"/>
        <p:guide pos="211"/>
        <p:guide pos="7469"/>
        <p:guide orient="horz" pos="4088"/>
        <p:guide orient="horz" pos="232"/>
        <p:guide pos="14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10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1370F46B-5B19-6B4E-A3C8-B69C700F33D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60F8C7A-1A83-8E42-89D3-9CC3CCD3444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14D2E9-CC30-DB47-8514-BDB9872F095E}" type="datetimeFigureOut">
              <a:rPr lang="cs-CZ" smtClean="0"/>
              <a:t>25.3.2019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73669E9-E1F2-5A43-9E24-D8D7E4A75A0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8B38933-0CAE-EA48-BC67-2CFE0200794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C0910-E07F-6442-A73D-AD3C782F3B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04452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1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074875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40f28ce020_0_62:notes"/>
          <p:cNvSpPr txBox="1">
            <a:spLocks noGrp="1"/>
          </p:cNvSpPr>
          <p:nvPr>
            <p:ph type="body" idx="1"/>
          </p:nvPr>
        </p:nvSpPr>
        <p:spPr>
          <a:xfrm>
            <a:off x="685800" y="4400551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g40f28ce020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703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822083" y="420627"/>
            <a:ext cx="10159183" cy="884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Sans"/>
              <a:buNone/>
              <a:defRPr sz="3000" b="1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2302933" y="1625600"/>
            <a:ext cx="8678333" cy="385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TR"/>
              <a:buChar char="–"/>
              <a:defRPr sz="20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914400" marR="0" lvl="1" indent="-3365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TR"/>
              <a:buChar char="–"/>
              <a:defRPr sz="17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1371600" marR="0" lvl="2" indent="-3365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TR"/>
              <a:buChar char="–"/>
              <a:defRPr sz="17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828800" marR="0" lvl="3" indent="-3365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TR"/>
              <a:buChar char="–"/>
              <a:defRPr sz="17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2286000" marR="0" lvl="4" indent="-3365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TR"/>
              <a:buChar char="–"/>
              <a:defRPr sz="17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Merriweather Sans"/>
              <a:buNone/>
              <a:defRPr sz="3400" b="1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TR"/>
              <a:buChar char="–"/>
              <a:defRPr sz="20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914400" marR="0" lvl="1" indent="-3365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TR"/>
              <a:buChar char="–"/>
              <a:defRPr sz="17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1371600" marR="0" lvl="2" indent="-3365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TR"/>
              <a:buChar char="–"/>
              <a:defRPr sz="17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828800" marR="0" lvl="3" indent="-3365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TR"/>
              <a:buChar char="–"/>
              <a:defRPr sz="17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2286000" marR="0" lvl="4" indent="-3365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TR"/>
              <a:buChar char="–"/>
              <a:defRPr sz="17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2227544" y="6251388"/>
            <a:ext cx="8745255" cy="185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690-4ACD-3D42-A7E4-96391F9C24E5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6EC0-F5ED-2848-9F25-FD8B6CF3D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124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690-4ACD-3D42-A7E4-96391F9C24E5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6EC0-F5ED-2848-9F25-FD8B6CF3D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515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690-4ACD-3D42-A7E4-96391F9C24E5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6EC0-F5ED-2848-9F25-FD8B6CF3D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87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690-4ACD-3D42-A7E4-96391F9C24E5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6EC0-F5ED-2848-9F25-FD8B6CF3D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337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690-4ACD-3D42-A7E4-96391F9C24E5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6EC0-F5ED-2848-9F25-FD8B6CF3D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278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690-4ACD-3D42-A7E4-96391F9C24E5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6EC0-F5ED-2848-9F25-FD8B6CF3D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054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690-4ACD-3D42-A7E4-96391F9C24E5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6EC0-F5ED-2848-9F25-FD8B6CF3D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3785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690-4ACD-3D42-A7E4-96391F9C24E5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6EC0-F5ED-2848-9F25-FD8B6CF3D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579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690-4ACD-3D42-A7E4-96391F9C24E5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6EC0-F5ED-2848-9F25-FD8B6CF3D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46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erriweather Sans"/>
              <a:buNone/>
              <a:defRPr sz="6000" b="1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TR"/>
              <a:buNone/>
              <a:defRPr sz="2400" b="0" i="0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NTR"/>
              <a:buNone/>
              <a:defRPr sz="2000" b="0" i="0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1371600" marR="0" lvl="2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NTR"/>
              <a:buNone/>
              <a:defRPr sz="1800" b="0" i="0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828800" marR="0" lvl="3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NTR"/>
              <a:buNone/>
              <a:defRPr sz="1600" b="0" i="0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2286000" marR="0" lvl="4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NTR"/>
              <a:buNone/>
              <a:defRPr sz="1600" b="0" i="0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2227544" y="6251388"/>
            <a:ext cx="8745255" cy="185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690-4ACD-3D42-A7E4-96391F9C24E5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6EC0-F5ED-2848-9F25-FD8B6CF3D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83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690-4ACD-3D42-A7E4-96391F9C24E5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6EC0-F5ED-2848-9F25-FD8B6CF3D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496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690-4ACD-3D42-A7E4-96391F9C24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6EC0-F5ED-2848-9F25-FD8B6CF3D7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6909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690-4ACD-3D42-A7E4-96391F9C24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6EC0-F5ED-2848-9F25-FD8B6CF3D7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5260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690-4ACD-3D42-A7E4-96391F9C24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6EC0-F5ED-2848-9F25-FD8B6CF3D7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2396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690-4ACD-3D42-A7E4-96391F9C24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6EC0-F5ED-2848-9F25-FD8B6CF3D7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4194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690-4ACD-3D42-A7E4-96391F9C24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6EC0-F5ED-2848-9F25-FD8B6CF3D7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5852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690-4ACD-3D42-A7E4-96391F9C24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6EC0-F5ED-2848-9F25-FD8B6CF3D7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448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690-4ACD-3D42-A7E4-96391F9C24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6EC0-F5ED-2848-9F25-FD8B6CF3D7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8172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690-4ACD-3D42-A7E4-96391F9C24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6EC0-F5ED-2848-9F25-FD8B6CF3D7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194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Merriweather Sans"/>
              <a:buNone/>
              <a:defRPr sz="3400" b="1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TR"/>
              <a:buChar char="–"/>
              <a:defRPr sz="20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914400" marR="0" lvl="1" indent="-3365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TR"/>
              <a:buChar char="–"/>
              <a:defRPr sz="17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1371600" marR="0" lvl="2" indent="-3365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TR"/>
              <a:buChar char="–"/>
              <a:defRPr sz="17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828800" marR="0" lvl="3" indent="-3365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TR"/>
              <a:buChar char="–"/>
              <a:defRPr sz="17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2286000" marR="0" lvl="4" indent="-3365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TR"/>
              <a:buChar char="–"/>
              <a:defRPr sz="17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TR"/>
              <a:buChar char="–"/>
              <a:defRPr sz="20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914400" marR="0" lvl="1" indent="-3365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TR"/>
              <a:buChar char="–"/>
              <a:defRPr sz="17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1371600" marR="0" lvl="2" indent="-3365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TR"/>
              <a:buChar char="–"/>
              <a:defRPr sz="17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828800" marR="0" lvl="3" indent="-3365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TR"/>
              <a:buChar char="–"/>
              <a:defRPr sz="17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2286000" marR="0" lvl="4" indent="-3365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TR"/>
              <a:buChar char="–"/>
              <a:defRPr sz="17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2227544" y="6251388"/>
            <a:ext cx="8745255" cy="185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690-4ACD-3D42-A7E4-96391F9C24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6EC0-F5ED-2848-9F25-FD8B6CF3D7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1925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690-4ACD-3D42-A7E4-96391F9C24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6EC0-F5ED-2848-9F25-FD8B6CF3D7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9662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690-4ACD-3D42-A7E4-96391F9C24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6EC0-F5ED-2848-9F25-FD8B6CF3D7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149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Merriweather Sans"/>
              <a:buNone/>
              <a:defRPr sz="3400" b="1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TR"/>
              <a:buNone/>
              <a:defRPr sz="2400" b="1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TR"/>
              <a:buNone/>
              <a:defRPr sz="2000" b="1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1371600" marR="0" lvl="2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  <a:defRPr sz="1800" b="1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828800" marR="0" lvl="3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TR"/>
              <a:buNone/>
              <a:defRPr sz="1600" b="1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2286000" marR="0" lvl="4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TR"/>
              <a:buNone/>
              <a:defRPr sz="1600" b="1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TR"/>
              <a:buChar char="–"/>
              <a:defRPr sz="20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914400" marR="0" lvl="1" indent="-3365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TR"/>
              <a:buChar char="–"/>
              <a:defRPr sz="17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1371600" marR="0" lvl="2" indent="-3365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TR"/>
              <a:buChar char="–"/>
              <a:defRPr sz="17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828800" marR="0" lvl="3" indent="-3365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TR"/>
              <a:buChar char="–"/>
              <a:defRPr sz="17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2286000" marR="0" lvl="4" indent="-3365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TR"/>
              <a:buChar char="–"/>
              <a:defRPr sz="17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TR"/>
              <a:buNone/>
              <a:defRPr sz="2400" b="1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TR"/>
              <a:buNone/>
              <a:defRPr sz="2000" b="1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1371600" marR="0" lvl="2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None/>
              <a:defRPr sz="1800" b="1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828800" marR="0" lvl="3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TR"/>
              <a:buNone/>
              <a:defRPr sz="1600" b="1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2286000" marR="0" lvl="4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TR"/>
              <a:buNone/>
              <a:defRPr sz="1600" b="1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TR"/>
              <a:buChar char="–"/>
              <a:defRPr sz="20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914400" marR="0" lvl="1" indent="-3365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TR"/>
              <a:buChar char="–"/>
              <a:defRPr sz="17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1371600" marR="0" lvl="2" indent="-3365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TR"/>
              <a:buChar char="–"/>
              <a:defRPr sz="17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828800" marR="0" lvl="3" indent="-3365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TR"/>
              <a:buChar char="–"/>
              <a:defRPr sz="17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2286000" marR="0" lvl="4" indent="-3365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TR"/>
              <a:buChar char="–"/>
              <a:defRPr sz="17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2227544" y="6251388"/>
            <a:ext cx="8745255" cy="185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Merriweather Sans"/>
              <a:buNone/>
              <a:defRPr sz="3400" b="1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2227544" y="6251388"/>
            <a:ext cx="8745255" cy="185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2227544" y="6251388"/>
            <a:ext cx="8745255" cy="185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Sans"/>
              <a:buNone/>
              <a:defRPr sz="3000" b="1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TR"/>
              <a:buChar char="–"/>
              <a:defRPr sz="3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914400" marR="0" lvl="1" indent="-4064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TR"/>
              <a:buChar char="–"/>
              <a:defRPr sz="28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1371600" marR="0" lvl="2" indent="-3810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TR"/>
              <a:buChar char="–"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828800" marR="0" lvl="3" indent="-355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TR"/>
              <a:buChar char="–"/>
              <a:defRPr sz="20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2286000" marR="0" lvl="4" indent="-355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TR"/>
              <a:buChar char="–"/>
              <a:defRPr sz="20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TR"/>
              <a:buNone/>
              <a:defRPr sz="16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TR"/>
              <a:buNone/>
              <a:defRPr sz="1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1371600" marR="0" lvl="2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TR"/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828800" marR="0" lvl="3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TR"/>
              <a:buNone/>
              <a:defRPr sz="10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2286000" marR="0" lvl="4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TR"/>
              <a:buNone/>
              <a:defRPr sz="10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2227544" y="6251388"/>
            <a:ext cx="8745255" cy="185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Sans"/>
              <a:buNone/>
              <a:defRPr sz="3000" b="1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TR"/>
              <a:buNone/>
              <a:defRPr sz="3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TR"/>
              <a:buNone/>
              <a:defRPr sz="28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TR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TR"/>
              <a:buNone/>
              <a:defRPr sz="20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TR"/>
              <a:buNone/>
              <a:defRPr sz="20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TR"/>
              <a:buNone/>
              <a:defRPr sz="16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TR"/>
              <a:buNone/>
              <a:defRPr sz="1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1371600" marR="0" lvl="2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TR"/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828800" marR="0" lvl="3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TR"/>
              <a:buNone/>
              <a:defRPr sz="10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2286000" marR="0" lvl="4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TR"/>
              <a:buNone/>
              <a:defRPr sz="10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2227544" y="6251388"/>
            <a:ext cx="8745255" cy="185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Merriweather Sans"/>
              <a:buNone/>
              <a:defRPr sz="3400" b="1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4866814" y="-992356"/>
            <a:ext cx="3830796" cy="9126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TR"/>
              <a:buChar char="–"/>
              <a:defRPr sz="20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914400" marR="0" lvl="1" indent="-3365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TR"/>
              <a:buChar char="–"/>
              <a:defRPr sz="17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1371600" marR="0" lvl="2" indent="-3365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TR"/>
              <a:buChar char="–"/>
              <a:defRPr sz="17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828800" marR="0" lvl="3" indent="-3365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TR"/>
              <a:buChar char="–"/>
              <a:defRPr sz="17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2286000" marR="0" lvl="4" indent="-3365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TR"/>
              <a:buChar char="–"/>
              <a:defRPr sz="17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2227544" y="6251388"/>
            <a:ext cx="8745255" cy="185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22084" y="420627"/>
            <a:ext cx="10515600" cy="884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Merriweather Sans"/>
              <a:buNone/>
              <a:defRPr sz="3400" b="1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2219084" y="1655374"/>
            <a:ext cx="9126256" cy="3830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TR"/>
              <a:buChar char="–"/>
              <a:defRPr sz="20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914400" marR="0" lvl="1" indent="-3365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TR"/>
              <a:buChar char="–"/>
              <a:defRPr sz="17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1371600" marR="0" lvl="2" indent="-3365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TR"/>
              <a:buChar char="–"/>
              <a:defRPr sz="17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828800" marR="0" lvl="3" indent="-3365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TR"/>
              <a:buChar char="–"/>
              <a:defRPr sz="17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2286000" marR="0" lvl="4" indent="-3365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TR"/>
              <a:buChar char="–"/>
              <a:defRPr sz="17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" name="Google Shape;12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13385" y="5066001"/>
            <a:ext cx="1664825" cy="1664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Google Shape;13;p1"/>
          <p:cNvCxnSpPr/>
          <p:nvPr/>
        </p:nvCxnSpPr>
        <p:spPr>
          <a:xfrm>
            <a:off x="2320684" y="5881479"/>
            <a:ext cx="8643649" cy="0"/>
          </a:xfrm>
          <a:prstGeom prst="straightConnector1">
            <a:avLst/>
          </a:prstGeom>
          <a:noFill/>
          <a:ln w="9525" cap="rnd" cmpd="sng">
            <a:solidFill>
              <a:srgbClr val="0082F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" name="Google Shape;14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1339796" y="5856078"/>
            <a:ext cx="517242" cy="51724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"/>
          <p:cNvSpPr txBox="1"/>
          <p:nvPr/>
        </p:nvSpPr>
        <p:spPr>
          <a:xfrm>
            <a:off x="2219083" y="6225987"/>
            <a:ext cx="8745249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750" b="0" i="0" u="none" strike="noStrike" cap="none">
                <a:solidFill>
                  <a:srgbClr val="7F7F7F"/>
                </a:solidFill>
                <a:latin typeface="IBM Plex Sans"/>
                <a:ea typeface="IBM Plex Sans"/>
                <a:cs typeface="IBM Plex Sans"/>
                <a:sym typeface="IBM Plex Sans"/>
              </a:rPr>
              <a:t>Projekt číslo TL01000317 s názvem „ODPAD ZDROJEM neboli uplatnění nových metod výzkumu pro rozvoj cirkulární ekonomiky v ČR“ je řešen s finanční podporou TA ČR.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5A690-4ACD-3D42-A7E4-96391F9C24E5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D6EC0-F5ED-2848-9F25-FD8B6CF3D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33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buClrTx/>
            </a:pPr>
            <a:fld id="{22C5A690-4ACD-3D42-A7E4-96391F9C24E5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>
                <a:buClrTx/>
              </a:pPr>
              <a:t>3/25/2019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buClrTx/>
            </a:pPr>
            <a:fld id="{BA8D6EC0-F5ED-2848-9F25-FD8B6CF3D78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47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5400" dirty="0" smtClean="0">
                <a:latin typeface="Myriad Pro"/>
                <a:cs typeface="Myriad Pro"/>
              </a:rPr>
              <a:t>Záměr bioplynové stanice pro Prahu</a:t>
            </a:r>
            <a:endParaRPr lang="en-US" sz="5400" dirty="0">
              <a:latin typeface="Myriad Pro"/>
              <a:cs typeface="Myriad Pro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Myriad Pro"/>
                <a:cs typeface="Myriad Pro"/>
              </a:rPr>
              <a:t>2019</a:t>
            </a:r>
            <a:endParaRPr lang="en-US" dirty="0">
              <a:latin typeface="Myriad Pro"/>
              <a:cs typeface="Myriad Pro"/>
            </a:endParaRPr>
          </a:p>
        </p:txBody>
      </p:sp>
      <p:pic>
        <p:nvPicPr>
          <p:cNvPr id="4" name="Picture 3" descr="Screen Shot 2019-02-24 at 11.10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801" y="5029201"/>
            <a:ext cx="1219199" cy="121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kern="1200" dirty="0">
                <a:solidFill>
                  <a:schemeClr val="tx1"/>
                </a:solidFill>
                <a:latin typeface="Myriad Pro"/>
                <a:ea typeface="+mj-ea"/>
                <a:cs typeface="Myriad Pro"/>
              </a:rPr>
              <a:t>BioCNG jako palivo v městském provozu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02933" y="1136342"/>
            <a:ext cx="8678333" cy="4900474"/>
          </a:xfrm>
        </p:spPr>
        <p:txBody>
          <a:bodyPr/>
          <a:lstStyle/>
          <a:p>
            <a:pPr marL="101600" indent="0">
              <a:buNone/>
            </a:pPr>
            <a:r>
              <a:rPr lang="cs-CZ" sz="2800" b="1" dirty="0"/>
              <a:t>Výrazně nižší emise v porovnání s </a:t>
            </a:r>
            <a:r>
              <a:rPr lang="cs-CZ" sz="2800" b="1" dirty="0" smtClean="0"/>
              <a:t>naftou:</a:t>
            </a:r>
          </a:p>
          <a:p>
            <a:pPr marL="1016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 smtClean="0"/>
              <a:t>CO </a:t>
            </a:r>
            <a:r>
              <a:rPr lang="cs-CZ" dirty="0"/>
              <a:t>-80</a:t>
            </a:r>
            <a:r>
              <a:rPr lang="cs-CZ" dirty="0" smtClean="0"/>
              <a:t>%</a:t>
            </a:r>
          </a:p>
          <a:p>
            <a:pPr marL="1016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 smtClean="0"/>
              <a:t>uhlovodíky </a:t>
            </a:r>
            <a:r>
              <a:rPr lang="cs-CZ" dirty="0"/>
              <a:t>-88</a:t>
            </a:r>
            <a:r>
              <a:rPr lang="cs-CZ" dirty="0" smtClean="0"/>
              <a:t>%</a:t>
            </a:r>
          </a:p>
          <a:p>
            <a:pPr marL="1016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 err="1" smtClean="0"/>
              <a:t>NOx</a:t>
            </a:r>
            <a:r>
              <a:rPr lang="cs-CZ" dirty="0" smtClean="0"/>
              <a:t> </a:t>
            </a:r>
            <a:r>
              <a:rPr lang="cs-CZ" dirty="0"/>
              <a:t>-88</a:t>
            </a:r>
            <a:r>
              <a:rPr lang="cs-CZ" dirty="0" smtClean="0"/>
              <a:t>%</a:t>
            </a:r>
            <a:endParaRPr lang="cs-CZ" dirty="0" smtClean="0"/>
          </a:p>
          <a:p>
            <a:pPr marL="1016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 smtClean="0"/>
              <a:t>CO2 </a:t>
            </a:r>
            <a:r>
              <a:rPr lang="cs-CZ" dirty="0"/>
              <a:t>-10 </a:t>
            </a:r>
            <a:r>
              <a:rPr lang="cs-CZ" dirty="0" smtClean="0"/>
              <a:t>%</a:t>
            </a:r>
          </a:p>
          <a:p>
            <a:pPr marL="1016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 smtClean="0"/>
              <a:t>nižší </a:t>
            </a:r>
            <a:r>
              <a:rPr lang="cs-CZ" dirty="0"/>
              <a:t>emise pevných </a:t>
            </a:r>
            <a:r>
              <a:rPr lang="cs-CZ" dirty="0" smtClean="0"/>
              <a:t>částic</a:t>
            </a:r>
            <a:endParaRPr lang="cs-CZ" dirty="0"/>
          </a:p>
          <a:p>
            <a:pPr marL="101600" indent="0">
              <a:buNone/>
            </a:pPr>
            <a:endParaRPr lang="cs-CZ" dirty="0"/>
          </a:p>
          <a:p>
            <a:pPr marL="101600" indent="0">
              <a:buNone/>
            </a:pPr>
            <a:r>
              <a:rPr lang="cs-CZ" sz="2800" b="1" dirty="0"/>
              <a:t>Vhodné palivo do městského provozu</a:t>
            </a:r>
          </a:p>
          <a:p>
            <a:pPr marL="101600" indent="0">
              <a:buNone/>
            </a:pPr>
            <a:endParaRPr lang="cs-CZ" dirty="0"/>
          </a:p>
          <a:p>
            <a:pPr marL="101600" indent="0">
              <a:buNone/>
            </a:pPr>
            <a:r>
              <a:rPr lang="cs-CZ" sz="2800" b="1" dirty="0"/>
              <a:t>BioCNG z odpadu je nevyčerpatelný obnovitelný zdroj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994" y="2845123"/>
            <a:ext cx="2068272" cy="148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047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kern="1200" dirty="0">
                <a:solidFill>
                  <a:schemeClr val="tx1"/>
                </a:solidFill>
                <a:latin typeface="Myriad Pro"/>
                <a:ea typeface="+mj-ea"/>
                <a:cs typeface="Myriad Pro"/>
              </a:rPr>
              <a:t>Pražské služby a.s.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1600" indent="0">
              <a:buNone/>
            </a:pPr>
            <a:r>
              <a:rPr lang="cs-CZ" dirty="0"/>
              <a:t>Flotila 147 osobních a 573 nákladních automobilů</a:t>
            </a:r>
          </a:p>
          <a:p>
            <a:pPr marL="101600" indent="0">
              <a:buNone/>
            </a:pPr>
            <a:r>
              <a:rPr lang="cs-CZ" dirty="0"/>
              <a:t>Z toho s pohonem na CNG:</a:t>
            </a:r>
          </a:p>
          <a:p>
            <a:r>
              <a:rPr lang="cs-CZ" dirty="0"/>
              <a:t>73 osobních automobilů</a:t>
            </a:r>
          </a:p>
          <a:p>
            <a:r>
              <a:rPr lang="cs-CZ" dirty="0"/>
              <a:t>67 nákladních automobilů</a:t>
            </a:r>
          </a:p>
          <a:p>
            <a:pPr marL="101600" indent="0">
              <a:buNone/>
            </a:pPr>
            <a:r>
              <a:rPr lang="cs-CZ" dirty="0"/>
              <a:t>Roční spotřeba CNG 581 0000 </a:t>
            </a:r>
            <a:r>
              <a:rPr lang="cs-CZ" dirty="0" smtClean="0"/>
              <a:t>m</a:t>
            </a:r>
            <a:r>
              <a:rPr lang="cs-CZ" baseline="30000" dirty="0" smtClean="0"/>
              <a:t>3        </a:t>
            </a:r>
            <a:endParaRPr lang="cs-CZ" baseline="30000" dirty="0"/>
          </a:p>
          <a:p>
            <a:pPr marL="101600" indent="0">
              <a:buNone/>
            </a:pPr>
            <a:endParaRPr lang="cs-CZ" dirty="0"/>
          </a:p>
          <a:p>
            <a:pPr marL="101600" indent="0">
              <a:buNone/>
            </a:pPr>
            <a:r>
              <a:rPr lang="cs-CZ" dirty="0"/>
              <a:t>Roční spotřeba při přechodu na CNG </a:t>
            </a:r>
            <a:r>
              <a:rPr lang="cs-CZ" b="1" dirty="0"/>
              <a:t>4 604 151 m</a:t>
            </a:r>
            <a:r>
              <a:rPr lang="cs-CZ" b="1" baseline="30000" dirty="0"/>
              <a:t>3</a:t>
            </a:r>
            <a:r>
              <a:rPr lang="cs-CZ" b="1" dirty="0"/>
              <a:t> BioCNG</a:t>
            </a:r>
            <a:r>
              <a:rPr lang="cs-CZ" dirty="0"/>
              <a:t>, což je 67% potenciálu produkce biometanu</a:t>
            </a:r>
          </a:p>
          <a:p>
            <a:pPr marL="101600" indent="0">
              <a:buNone/>
            </a:pPr>
            <a:r>
              <a:rPr lang="cs-CZ" dirty="0"/>
              <a:t>Zbylý biometan může pohánět </a:t>
            </a:r>
            <a:r>
              <a:rPr lang="cs-CZ" dirty="0" smtClean="0"/>
              <a:t>např. 61 </a:t>
            </a:r>
            <a:r>
              <a:rPr lang="cs-CZ" dirty="0"/>
              <a:t>autobusů na CNG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466" y="237986"/>
            <a:ext cx="3028582" cy="21974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207" y="2435431"/>
            <a:ext cx="2550152" cy="191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213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125" y="420627"/>
            <a:ext cx="10951284" cy="884917"/>
          </a:xfrm>
        </p:spPr>
        <p:txBody>
          <a:bodyPr/>
          <a:lstStyle/>
          <a:p>
            <a:r>
              <a:rPr lang="cs-CZ" sz="3600" kern="1200" dirty="0">
                <a:solidFill>
                  <a:schemeClr val="tx1"/>
                </a:solidFill>
                <a:latin typeface="Myriad Pro"/>
                <a:ea typeface="+mj-ea"/>
                <a:cs typeface="Myriad Pro"/>
              </a:rPr>
              <a:t>Ekonomika provozu bioplynové stanice - výnosy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02933" y="1305544"/>
            <a:ext cx="8678333" cy="4172389"/>
          </a:xfrm>
        </p:spPr>
        <p:txBody>
          <a:bodyPr/>
          <a:lstStyle/>
          <a:p>
            <a:pPr marL="101600" indent="0">
              <a:buNone/>
            </a:pPr>
            <a:r>
              <a:rPr lang="cs-CZ" sz="2400" b="1" dirty="0"/>
              <a:t>3 zdroje výnosů</a:t>
            </a:r>
          </a:p>
          <a:p>
            <a:pPr marL="558800" indent="-457200">
              <a:buFont typeface="+mj-lt"/>
              <a:buAutoNum type="arabicPeriod"/>
            </a:pPr>
            <a:r>
              <a:rPr lang="cs-CZ" sz="2400" dirty="0"/>
              <a:t>Prodej Biometanu/BioCNG</a:t>
            </a:r>
          </a:p>
          <a:p>
            <a:pPr marL="558800" indent="-457200">
              <a:buFont typeface="+mj-lt"/>
              <a:buAutoNum type="arabicPeriod"/>
            </a:pPr>
            <a:r>
              <a:rPr lang="cs-CZ" sz="2400" dirty="0"/>
              <a:t>Příjem bioodpadu, tzv. Gate fee</a:t>
            </a:r>
          </a:p>
          <a:p>
            <a:pPr marL="558800" indent="-457200">
              <a:buFont typeface="+mj-lt"/>
              <a:buAutoNum type="arabicPeriod"/>
            </a:pPr>
            <a:r>
              <a:rPr lang="cs-CZ" sz="2400" dirty="0"/>
              <a:t>Prodej organického hnojiva, digestátu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321" y="3647393"/>
            <a:ext cx="2524125" cy="1809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356" y="3551766"/>
            <a:ext cx="2682910" cy="20010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386" y="3962095"/>
            <a:ext cx="2867025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64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kern="1200" dirty="0">
                <a:solidFill>
                  <a:schemeClr val="tx1"/>
                </a:solidFill>
                <a:latin typeface="Myriad Pro"/>
                <a:ea typeface="+mj-ea"/>
                <a:cs typeface="Myriad Pro"/>
              </a:rPr>
              <a:t>Odpadová bioplynová stanice Romerike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498" y="1514241"/>
            <a:ext cx="9014768" cy="39636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968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kern="1200" dirty="0">
                <a:solidFill>
                  <a:schemeClr val="tx1"/>
                </a:solidFill>
                <a:latin typeface="Myriad Pro"/>
                <a:ea typeface="+mj-ea"/>
                <a:cs typeface="Myriad Pro"/>
              </a:rPr>
              <a:t>Romerike (Oslo, Norsko)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cs-CZ" dirty="0"/>
              <a:t>Bioodpady separované od občanů</a:t>
            </a:r>
          </a:p>
          <a:p>
            <a:pPr>
              <a:spcBef>
                <a:spcPts val="1200"/>
              </a:spcBef>
            </a:pPr>
            <a:r>
              <a:rPr lang="cs-CZ" dirty="0"/>
              <a:t>Průmyslové bioodpady a bioodpady od podnikatelů – prošlé potraviny, zbytky z restaurací a jídelen, odpady ze zpracování masa, pekáren, mlékáren apod.</a:t>
            </a:r>
          </a:p>
          <a:p>
            <a:pPr>
              <a:spcBef>
                <a:spcPts val="1200"/>
              </a:spcBef>
            </a:pPr>
            <a:r>
              <a:rPr lang="cs-CZ" dirty="0"/>
              <a:t>Kapacita </a:t>
            </a:r>
            <a:r>
              <a:rPr lang="cs-CZ" b="1" dirty="0"/>
              <a:t>50 000 tun</a:t>
            </a:r>
            <a:r>
              <a:rPr lang="cs-CZ" dirty="0"/>
              <a:t> bioodpadu</a:t>
            </a:r>
          </a:p>
          <a:p>
            <a:pPr>
              <a:spcBef>
                <a:spcPts val="1200"/>
              </a:spcBef>
            </a:pPr>
            <a:r>
              <a:rPr lang="cs-CZ" dirty="0"/>
              <a:t>Roční produkce cca </a:t>
            </a:r>
            <a:r>
              <a:rPr lang="cs-CZ" b="1" dirty="0"/>
              <a:t>4 500 000 m</a:t>
            </a:r>
            <a:r>
              <a:rPr lang="cs-CZ" b="1" baseline="30000" dirty="0"/>
              <a:t>3</a:t>
            </a:r>
            <a:r>
              <a:rPr lang="cs-CZ" b="1" dirty="0"/>
              <a:t> biometanu</a:t>
            </a:r>
            <a:r>
              <a:rPr lang="cs-CZ" dirty="0"/>
              <a:t> (ve formě LBG)</a:t>
            </a:r>
          </a:p>
          <a:p>
            <a:pPr>
              <a:spcBef>
                <a:spcPts val="1200"/>
              </a:spcBef>
            </a:pPr>
            <a:r>
              <a:rPr lang="cs-CZ" dirty="0"/>
              <a:t>Pohání </a:t>
            </a:r>
            <a:r>
              <a:rPr lang="cs-CZ" b="1" dirty="0"/>
              <a:t>135 autobusů </a:t>
            </a:r>
            <a:r>
              <a:rPr lang="cs-CZ" dirty="0"/>
              <a:t>v Oslu</a:t>
            </a:r>
          </a:p>
        </p:txBody>
      </p:sp>
    </p:spTree>
    <p:extLst>
      <p:ext uri="{BB962C8B-B14F-4D97-AF65-F5344CB8AC3E}">
        <p14:creationId xmlns:p14="http://schemas.microsoft.com/office/powerpoint/2010/main" val="1109305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kern="1200" dirty="0">
                <a:solidFill>
                  <a:schemeClr val="tx1"/>
                </a:solidFill>
                <a:latin typeface="Myriad Pro"/>
                <a:ea typeface="+mj-ea"/>
                <a:cs typeface="Myriad Pro"/>
              </a:rPr>
              <a:t>ROMERIKE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36" y="1762808"/>
            <a:ext cx="5683658" cy="34438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533" y="351139"/>
            <a:ext cx="6505994" cy="2731314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973" y="3311313"/>
            <a:ext cx="3621004" cy="2395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6000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523784"/>
            <a:ext cx="10363200" cy="307666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Myriad Pro"/>
                <a:cs typeface="Myriad Pro"/>
              </a:rPr>
              <a:t>D</a:t>
            </a:r>
            <a:r>
              <a:rPr lang="cs-CZ" b="1" dirty="0" err="1" smtClean="0">
                <a:latin typeface="Myriad Pro"/>
                <a:cs typeface="Myriad Pro"/>
              </a:rPr>
              <a:t>ěkuji</a:t>
            </a:r>
            <a:r>
              <a:rPr lang="cs-CZ" b="1" dirty="0" smtClean="0">
                <a:latin typeface="Myriad Pro"/>
                <a:cs typeface="Myriad Pro"/>
              </a:rPr>
              <a:t> </a:t>
            </a:r>
            <a:r>
              <a:rPr lang="en-US" b="1" dirty="0" err="1" smtClean="0">
                <a:latin typeface="Myriad Pro"/>
                <a:cs typeface="Myriad Pro"/>
              </a:rPr>
              <a:t>za</a:t>
            </a:r>
            <a:r>
              <a:rPr lang="en-US" b="1" dirty="0" smtClean="0">
                <a:latin typeface="Myriad Pro"/>
                <a:cs typeface="Myriad Pro"/>
              </a:rPr>
              <a:t> </a:t>
            </a:r>
            <a:r>
              <a:rPr lang="en-US" b="1" dirty="0" err="1" smtClean="0">
                <a:latin typeface="Myriad Pro"/>
                <a:cs typeface="Myriad Pro"/>
              </a:rPr>
              <a:t>pozornost</a:t>
            </a:r>
            <a:r>
              <a:rPr lang="cs-CZ" dirty="0" smtClean="0">
                <a:latin typeface="Myriad Pro"/>
                <a:cs typeface="Myriad Pro"/>
              </a:rPr>
              <a:t/>
            </a:r>
            <a:br>
              <a:rPr lang="cs-CZ" dirty="0" smtClean="0">
                <a:latin typeface="Myriad Pro"/>
                <a:cs typeface="Myriad Pro"/>
              </a:rPr>
            </a:br>
            <a:r>
              <a:rPr lang="cs-CZ" dirty="0">
                <a:latin typeface="Myriad Pro"/>
                <a:cs typeface="Myriad Pro"/>
              </a:rPr>
              <a:t/>
            </a:r>
            <a:br>
              <a:rPr lang="cs-CZ" dirty="0">
                <a:latin typeface="Myriad Pro"/>
                <a:cs typeface="Myriad Pro"/>
              </a:rPr>
            </a:br>
            <a:r>
              <a:rPr lang="cs-CZ" sz="4000" dirty="0" smtClean="0">
                <a:latin typeface="Myriad Pro"/>
                <a:cs typeface="Myriad Pro"/>
              </a:rPr>
              <a:t>Petr Hlubuček </a:t>
            </a:r>
            <a:br>
              <a:rPr lang="cs-CZ" sz="4000" dirty="0" smtClean="0">
                <a:latin typeface="Myriad Pro"/>
                <a:cs typeface="Myriad Pro"/>
              </a:rPr>
            </a:br>
            <a:r>
              <a:rPr lang="cs-CZ" sz="2700" b="1" dirty="0" smtClean="0"/>
              <a:t>náměstek </a:t>
            </a:r>
            <a:r>
              <a:rPr lang="cs-CZ" sz="2700" b="1" dirty="0"/>
              <a:t>primátora hl. m. </a:t>
            </a:r>
            <a:r>
              <a:rPr lang="cs-CZ" sz="2700" b="1" smtClean="0"/>
              <a:t>Prahy  (STAN)</a:t>
            </a:r>
            <a:r>
              <a:rPr lang="cs-CZ" sz="2700" dirty="0"/>
              <a:t/>
            </a:r>
            <a:br>
              <a:rPr lang="cs-CZ" sz="2700" dirty="0"/>
            </a:br>
            <a:r>
              <a:rPr lang="cs-CZ" sz="2700" dirty="0" smtClean="0"/>
              <a:t>pro oblast </a:t>
            </a:r>
            <a:r>
              <a:rPr lang="cs-CZ" sz="2700" dirty="0"/>
              <a:t>životního prostředí, infrastruktury, technické vybavenosti a </a:t>
            </a:r>
            <a:r>
              <a:rPr lang="cs-CZ" sz="2700" dirty="0" smtClean="0"/>
              <a:t>bezpečnosti</a:t>
            </a:r>
            <a:r>
              <a:rPr lang="cs-CZ" sz="2700" dirty="0"/>
              <a:t/>
            </a:r>
            <a:br>
              <a:rPr lang="cs-CZ" sz="2700" dirty="0"/>
            </a:br>
            <a:endParaRPr lang="en-US" dirty="0">
              <a:latin typeface="Myriad Pro"/>
              <a:cs typeface="Myriad Pro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latin typeface="Myriad Pro"/>
              <a:cs typeface="Myriad Pro"/>
            </a:endParaRPr>
          </a:p>
        </p:txBody>
      </p:sp>
      <p:pic>
        <p:nvPicPr>
          <p:cNvPr id="4" name="Picture 3" descr="Screen Shot 2019-02-24 at 11.10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801" y="5029201"/>
            <a:ext cx="1219199" cy="121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6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6"/>
          <p:cNvSpPr txBox="1"/>
          <p:nvPr/>
        </p:nvSpPr>
        <p:spPr>
          <a:xfrm>
            <a:off x="822075" y="1305625"/>
            <a:ext cx="3503100" cy="16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457200" algn="just"/>
            <a:r>
              <a:rPr lang="cs-CZ" sz="3600" b="1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50 % </a:t>
            </a:r>
            <a:br>
              <a:rPr lang="cs-CZ" sz="3600" b="1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</a:br>
            <a:r>
              <a:rPr lang="cs-CZ" sz="1800" b="1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světové populace</a:t>
            </a:r>
            <a:endParaRPr sz="1800" b="1" dirty="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80" name="Google Shape;180;p26"/>
          <p:cNvSpPr txBox="1"/>
          <p:nvPr/>
        </p:nvSpPr>
        <p:spPr>
          <a:xfrm>
            <a:off x="8259713" y="1305625"/>
            <a:ext cx="3503100" cy="16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457200" algn="just"/>
            <a:r>
              <a:rPr lang="cs-CZ" sz="36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80 % </a:t>
            </a:r>
            <a:br>
              <a:rPr lang="cs-CZ" sz="36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</a:br>
            <a:r>
              <a:rPr lang="cs-CZ" sz="18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světového HDP </a:t>
            </a:r>
            <a:endParaRPr sz="1800"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81" name="Google Shape;181;p26"/>
          <p:cNvSpPr txBox="1"/>
          <p:nvPr/>
        </p:nvSpPr>
        <p:spPr>
          <a:xfrm>
            <a:off x="957775" y="4167500"/>
            <a:ext cx="3503100" cy="16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457200" algn="just"/>
            <a:r>
              <a:rPr lang="cs-CZ" sz="36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2/3</a:t>
            </a:r>
            <a:br>
              <a:rPr lang="cs-CZ" sz="36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</a:br>
            <a:r>
              <a:rPr lang="cs-CZ" sz="18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spotřeba energie </a:t>
            </a:r>
            <a:endParaRPr sz="1800"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82" name="Google Shape;182;p26"/>
          <p:cNvSpPr txBox="1"/>
          <p:nvPr/>
        </p:nvSpPr>
        <p:spPr>
          <a:xfrm>
            <a:off x="8259725" y="4167488"/>
            <a:ext cx="3503100" cy="16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457200" algn="just"/>
            <a:r>
              <a:rPr lang="cs-CZ" sz="36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70 % </a:t>
            </a:r>
            <a:endParaRPr sz="3600"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algn="just"/>
            <a:r>
              <a:rPr lang="cs-CZ" sz="18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spotřeba zdrojů </a:t>
            </a:r>
            <a:endParaRPr sz="1800"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83" name="Google Shape;18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6172" y="152400"/>
            <a:ext cx="7909150" cy="6497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7169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4845" y="375925"/>
            <a:ext cx="10159183" cy="884917"/>
          </a:xfrm>
        </p:spPr>
        <p:txBody>
          <a:bodyPr/>
          <a:lstStyle/>
          <a:p>
            <a:r>
              <a:rPr lang="cs-CZ" sz="3600" kern="1200" dirty="0">
                <a:solidFill>
                  <a:schemeClr val="tx1"/>
                </a:solidFill>
                <a:latin typeface="Myriad Pro"/>
                <a:ea typeface="+mj-ea"/>
                <a:cs typeface="Myriad Pro"/>
              </a:rPr>
              <a:t>Způsob nakládání s bioodpadem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02933" y="1729511"/>
            <a:ext cx="8678333" cy="3852333"/>
          </a:xfrm>
        </p:spPr>
        <p:txBody>
          <a:bodyPr/>
          <a:lstStyle/>
          <a:p>
            <a:pPr marL="101600" indent="0">
              <a:buNone/>
            </a:pPr>
            <a:r>
              <a:rPr lang="cs-CZ" b="1" dirty="0"/>
              <a:t>Kompostování</a:t>
            </a:r>
          </a:p>
          <a:p>
            <a:pPr marL="101600" indent="0">
              <a:buNone/>
            </a:pPr>
            <a:endParaRPr lang="cs-CZ" dirty="0"/>
          </a:p>
          <a:p>
            <a:pPr marL="10160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pPr marL="101600" indent="0">
              <a:buNone/>
            </a:pPr>
            <a:r>
              <a:rPr lang="cs-CZ" b="1" dirty="0"/>
              <a:t>Anaerobní fermentace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7" b="4748"/>
          <a:stretch/>
        </p:blipFill>
        <p:spPr>
          <a:xfrm>
            <a:off x="6344437" y="1148836"/>
            <a:ext cx="3047992" cy="19789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483" y="3551766"/>
            <a:ext cx="3047992" cy="203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896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717" y="399111"/>
            <a:ext cx="10159183" cy="884917"/>
          </a:xfrm>
        </p:spPr>
        <p:txBody>
          <a:bodyPr/>
          <a:lstStyle/>
          <a:p>
            <a:r>
              <a:rPr lang="cs-CZ" sz="3600" kern="1200" dirty="0">
                <a:solidFill>
                  <a:schemeClr val="tx1"/>
                </a:solidFill>
                <a:latin typeface="Myriad Pro"/>
                <a:ea typeface="+mj-ea"/>
                <a:cs typeface="Myriad Pro"/>
              </a:rPr>
              <a:t>Odpady vhodné pro kompostování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02933" y="1376040"/>
            <a:ext cx="8678333" cy="4101894"/>
          </a:xfrm>
        </p:spPr>
        <p:txBody>
          <a:bodyPr/>
          <a:lstStyle/>
          <a:p>
            <a:r>
              <a:rPr lang="cs-CZ" sz="2400" b="1" dirty="0"/>
              <a:t>Suché s vysokým obsahem celulózy</a:t>
            </a:r>
            <a:r>
              <a:rPr lang="cs-CZ" sz="2400" dirty="0"/>
              <a:t>, především větve, tráva, listí, rostlinná pletiva</a:t>
            </a:r>
          </a:p>
          <a:p>
            <a:r>
              <a:rPr lang="cs-CZ" sz="2400" b="1" dirty="0"/>
              <a:t>Nevhodné</a:t>
            </a:r>
            <a:r>
              <a:rPr lang="cs-CZ" sz="2400" dirty="0"/>
              <a:t> jsou tekuté či vlhké bioodpady nebo odpady vyžadující hygienizaci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933" y="3551766"/>
            <a:ext cx="2358791" cy="17690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610" y="3552587"/>
            <a:ext cx="3142483" cy="17682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979" y="3556318"/>
            <a:ext cx="3241832" cy="182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146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kern="1200" dirty="0">
                <a:solidFill>
                  <a:schemeClr val="tx1"/>
                </a:solidFill>
                <a:latin typeface="Myriad Pro"/>
                <a:ea typeface="+mj-ea"/>
                <a:cs typeface="Myriad Pro"/>
              </a:rPr>
              <a:t>Odpady vhodné k anaerobní fermentaci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02933" y="1180730"/>
            <a:ext cx="8678333" cy="4297204"/>
          </a:xfrm>
        </p:spPr>
        <p:txBody>
          <a:bodyPr/>
          <a:lstStyle/>
          <a:p>
            <a:pPr marL="101600" indent="0">
              <a:buNone/>
            </a:pPr>
            <a:r>
              <a:rPr lang="cs-CZ" sz="2400" dirty="0"/>
              <a:t>Odpady </a:t>
            </a:r>
            <a:r>
              <a:rPr lang="cs-CZ" sz="2400" b="1" dirty="0"/>
              <a:t>vyžadující hygienizaci</a:t>
            </a:r>
            <a:r>
              <a:rPr lang="cs-CZ" sz="2400" dirty="0"/>
              <a:t>, </a:t>
            </a:r>
            <a:r>
              <a:rPr lang="cs-CZ" sz="2400" b="1" dirty="0"/>
              <a:t>tekuté</a:t>
            </a:r>
            <a:r>
              <a:rPr lang="cs-CZ" sz="2400" dirty="0"/>
              <a:t> </a:t>
            </a:r>
            <a:r>
              <a:rPr lang="cs-CZ" sz="2400" b="1" dirty="0"/>
              <a:t>či vlhké odpady </a:t>
            </a:r>
            <a:r>
              <a:rPr lang="cs-CZ" sz="2400" dirty="0"/>
              <a:t>– gastroodpady, prošlé potraviny, živnostenské a průmyslové bioodpady</a:t>
            </a:r>
          </a:p>
          <a:p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933" y="2480513"/>
            <a:ext cx="3019838" cy="15803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554" y="4276663"/>
            <a:ext cx="2704579" cy="15213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837" y="2480513"/>
            <a:ext cx="2107176" cy="15803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933" y="4276663"/>
            <a:ext cx="2028435" cy="15213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249" y="2484720"/>
            <a:ext cx="2363110" cy="15761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319" y="4276663"/>
            <a:ext cx="2849694" cy="152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287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kern="1200" dirty="0">
                <a:solidFill>
                  <a:schemeClr val="tx1"/>
                </a:solidFill>
                <a:latin typeface="Myriad Pro"/>
                <a:ea typeface="+mj-ea"/>
                <a:cs typeface="Myriad Pro"/>
              </a:rPr>
              <a:t>Odpadová bioplynová stanice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Uzavřený prostor bez přístupu vzduchu</a:t>
            </a:r>
          </a:p>
          <a:p>
            <a:r>
              <a:rPr lang="cs-CZ" dirty="0"/>
              <a:t>Bakterie rozkládají substrát a produkují bioplyn</a:t>
            </a:r>
          </a:p>
          <a:p>
            <a:r>
              <a:rPr lang="cs-CZ" dirty="0"/>
              <a:t>Stálá teplota a míchání</a:t>
            </a:r>
          </a:p>
          <a:p>
            <a:r>
              <a:rPr lang="cs-CZ" dirty="0"/>
              <a:t>Stejný princip u zemědělských BPS a při zpracování kalů</a:t>
            </a:r>
          </a:p>
          <a:p>
            <a:r>
              <a:rPr lang="cs-CZ" dirty="0"/>
              <a:t>Pro odpadové BPS jsou zásadní periferní zařízení</a:t>
            </a:r>
          </a:p>
          <a:p>
            <a:pPr lvl="1"/>
            <a:r>
              <a:rPr lang="cs-CZ" dirty="0"/>
              <a:t>Příjem a vyčištění od nežádoucích příměsí</a:t>
            </a:r>
          </a:p>
          <a:p>
            <a:pPr lvl="1"/>
            <a:r>
              <a:rPr lang="cs-CZ" dirty="0" err="1"/>
              <a:t>Hygienizace</a:t>
            </a:r>
            <a:r>
              <a:rPr lang="cs-CZ" dirty="0"/>
              <a:t> a homogenizace</a:t>
            </a:r>
          </a:p>
          <a:p>
            <a:pPr lvl="1"/>
            <a:r>
              <a:rPr lang="cs-CZ" dirty="0"/>
              <a:t>Zajištění hygieny provozu a eliminaci zápachu</a:t>
            </a:r>
          </a:p>
          <a:p>
            <a:pPr lvl="1"/>
            <a:r>
              <a:rPr lang="cs-CZ" dirty="0"/>
              <a:t>Využití bioplynu k produkci biometanu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796" y="420627"/>
            <a:ext cx="3020390" cy="186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418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885" y="420627"/>
            <a:ext cx="10553251" cy="884917"/>
          </a:xfrm>
        </p:spPr>
        <p:txBody>
          <a:bodyPr/>
          <a:lstStyle/>
          <a:p>
            <a:r>
              <a:rPr lang="cs-CZ" sz="3200" kern="1200" dirty="0">
                <a:solidFill>
                  <a:schemeClr val="tx1"/>
                </a:solidFill>
                <a:latin typeface="Myriad Pro"/>
                <a:ea typeface="+mj-ea"/>
                <a:cs typeface="Myriad Pro"/>
              </a:rPr>
              <a:t>Potenciál bioodpadů pro bioplynovou stanici v Praze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1600" indent="0">
              <a:buNone/>
            </a:pPr>
            <a:r>
              <a:rPr lang="cs-CZ" dirty="0" smtClean="0"/>
              <a:t>BRKO - </a:t>
            </a:r>
            <a:r>
              <a:rPr lang="cs-CZ" sz="1800" dirty="0" smtClean="0"/>
              <a:t>Biologicky </a:t>
            </a:r>
            <a:r>
              <a:rPr lang="cs-CZ" sz="1800" dirty="0"/>
              <a:t>rozložitelné komunální </a:t>
            </a:r>
            <a:r>
              <a:rPr lang="cs-CZ" sz="1800" dirty="0" smtClean="0"/>
              <a:t>odpady </a:t>
            </a:r>
            <a:r>
              <a:rPr lang="cs-CZ" dirty="0" smtClean="0"/>
              <a:t>   30 </a:t>
            </a:r>
            <a:r>
              <a:rPr lang="cs-CZ" dirty="0"/>
              <a:t>000 tun</a:t>
            </a:r>
          </a:p>
          <a:p>
            <a:pPr marL="101600" indent="0">
              <a:buNone/>
            </a:pPr>
            <a:r>
              <a:rPr lang="cs-CZ" dirty="0"/>
              <a:t>Prošlé potraviny			</a:t>
            </a:r>
            <a:r>
              <a:rPr lang="cs-CZ" dirty="0" smtClean="0"/>
              <a:t>	5 </a:t>
            </a:r>
            <a:r>
              <a:rPr lang="cs-CZ" dirty="0"/>
              <a:t>000 tun</a:t>
            </a:r>
          </a:p>
          <a:p>
            <a:pPr marL="101600" indent="0">
              <a:buNone/>
            </a:pPr>
            <a:r>
              <a:rPr lang="cs-CZ" dirty="0"/>
              <a:t>Gastroodpady	jídelen a restaurací	</a:t>
            </a:r>
            <a:r>
              <a:rPr lang="cs-CZ" dirty="0" smtClean="0"/>
              <a:t>	16 </a:t>
            </a:r>
            <a:r>
              <a:rPr lang="cs-CZ" dirty="0"/>
              <a:t>500 tun</a:t>
            </a:r>
          </a:p>
          <a:p>
            <a:pPr marL="101600" indent="0">
              <a:buNone/>
            </a:pPr>
            <a:r>
              <a:rPr lang="cs-CZ" u="sng" dirty="0"/>
              <a:t>Živnostenské a průmyslové bioodpady	</a:t>
            </a:r>
            <a:r>
              <a:rPr lang="cs-CZ" u="sng" dirty="0" smtClean="0"/>
              <a:t>	42 </a:t>
            </a:r>
            <a:r>
              <a:rPr lang="cs-CZ" u="sng" dirty="0"/>
              <a:t>000 tun</a:t>
            </a:r>
          </a:p>
          <a:p>
            <a:pPr marL="101600" indent="0">
              <a:buNone/>
            </a:pPr>
            <a:r>
              <a:rPr lang="cs-CZ" b="1" dirty="0"/>
              <a:t>CELKEM				</a:t>
            </a:r>
            <a:r>
              <a:rPr lang="cs-CZ" b="1" dirty="0" smtClean="0"/>
              <a:t>	93 </a:t>
            </a:r>
            <a:r>
              <a:rPr lang="cs-CZ" b="1" dirty="0"/>
              <a:t>500 tun</a:t>
            </a:r>
          </a:p>
          <a:p>
            <a:pPr marL="101600" indent="0">
              <a:buNone/>
            </a:pPr>
            <a:endParaRPr lang="cs-CZ" b="1" dirty="0"/>
          </a:p>
          <a:p>
            <a:pPr marL="101600" indent="0">
              <a:buNone/>
            </a:pPr>
            <a:r>
              <a:rPr lang="cs-CZ" b="1" dirty="0"/>
              <a:t>Srovnání:</a:t>
            </a:r>
            <a:r>
              <a:rPr lang="cs-CZ" dirty="0"/>
              <a:t>	</a:t>
            </a:r>
            <a:r>
              <a:rPr lang="cs-CZ" b="1" dirty="0" smtClean="0"/>
              <a:t>Oslo: </a:t>
            </a:r>
            <a:r>
              <a:rPr lang="cs-CZ" dirty="0" smtClean="0"/>
              <a:t> </a:t>
            </a:r>
            <a:r>
              <a:rPr lang="cs-CZ" b="1" dirty="0"/>
              <a:t>640</a:t>
            </a:r>
            <a:r>
              <a:rPr lang="cs-CZ" dirty="0"/>
              <a:t> tis. obyvatel, kapacita </a:t>
            </a:r>
            <a:r>
              <a:rPr lang="cs-CZ" dirty="0" smtClean="0"/>
              <a:t>BPS je </a:t>
            </a:r>
            <a:r>
              <a:rPr lang="cs-CZ" b="1" dirty="0" smtClean="0"/>
              <a:t>50 </a:t>
            </a:r>
            <a:r>
              <a:rPr lang="cs-CZ" b="1" dirty="0"/>
              <a:t>000 tun/rok</a:t>
            </a:r>
          </a:p>
          <a:p>
            <a:pPr marL="101600" indent="0">
              <a:buNone/>
            </a:pPr>
            <a:r>
              <a:rPr lang="cs-CZ" dirty="0"/>
              <a:t>		</a:t>
            </a:r>
            <a:r>
              <a:rPr lang="cs-CZ" b="1" dirty="0" smtClean="0"/>
              <a:t>Praha:</a:t>
            </a:r>
            <a:r>
              <a:rPr lang="cs-CZ" dirty="0" smtClean="0"/>
              <a:t> </a:t>
            </a:r>
            <a:r>
              <a:rPr lang="cs-CZ" b="1" dirty="0"/>
              <a:t>1 281 </a:t>
            </a:r>
            <a:r>
              <a:rPr lang="cs-CZ" dirty="0"/>
              <a:t>tis. obyvatel, kapacita </a:t>
            </a:r>
            <a:r>
              <a:rPr lang="cs-CZ" dirty="0" smtClean="0"/>
              <a:t>až </a:t>
            </a:r>
            <a:r>
              <a:rPr lang="cs-CZ" b="1" dirty="0"/>
              <a:t>100 000 tun/rok</a:t>
            </a:r>
          </a:p>
        </p:txBody>
      </p:sp>
    </p:spTree>
    <p:extLst>
      <p:ext uri="{BB962C8B-B14F-4D97-AF65-F5344CB8AC3E}">
        <p14:creationId xmlns:p14="http://schemas.microsoft.com/office/powerpoint/2010/main" val="1235611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kern="1200" dirty="0">
                <a:solidFill>
                  <a:schemeClr val="tx1"/>
                </a:solidFill>
                <a:latin typeface="Myriad Pro"/>
                <a:ea typeface="+mj-ea"/>
                <a:cs typeface="Myriad Pro"/>
              </a:rPr>
              <a:t>Energetický potenciál bioodpadu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Závisí na složení bioodpadu, energeticky nejvýnosnější jsou tuky, cukry, bílkoviny</a:t>
            </a:r>
          </a:p>
          <a:p>
            <a:r>
              <a:rPr lang="cs-CZ" dirty="0"/>
              <a:t>Počítáme tabulkově </a:t>
            </a:r>
            <a:r>
              <a:rPr lang="cs-CZ" b="1" dirty="0"/>
              <a:t>123 m</a:t>
            </a:r>
            <a:r>
              <a:rPr lang="cs-CZ" b="1" baseline="30000" dirty="0"/>
              <a:t>3</a:t>
            </a:r>
            <a:r>
              <a:rPr lang="cs-CZ" b="1" dirty="0"/>
              <a:t> bioplynu</a:t>
            </a:r>
            <a:r>
              <a:rPr lang="cs-CZ" dirty="0"/>
              <a:t> (60 % metanu) na </a:t>
            </a:r>
            <a:r>
              <a:rPr lang="cs-CZ" b="1" dirty="0"/>
              <a:t>1 tunu</a:t>
            </a:r>
            <a:r>
              <a:rPr lang="cs-CZ" dirty="0"/>
              <a:t> bioodpadu, tedy </a:t>
            </a:r>
            <a:r>
              <a:rPr lang="cs-CZ" b="1" dirty="0"/>
              <a:t>73,8 m</a:t>
            </a:r>
            <a:r>
              <a:rPr lang="cs-CZ" b="1" baseline="30000" dirty="0"/>
              <a:t>3</a:t>
            </a:r>
            <a:r>
              <a:rPr lang="cs-CZ" b="1" dirty="0"/>
              <a:t> biometanu</a:t>
            </a:r>
            <a:r>
              <a:rPr lang="cs-CZ" dirty="0"/>
              <a:t> (ekvivalent zemního plynu)</a:t>
            </a:r>
          </a:p>
          <a:p>
            <a:r>
              <a:rPr lang="cs-CZ" dirty="0"/>
              <a:t>Potenciál 93 500 tun bioodpadu je </a:t>
            </a:r>
            <a:r>
              <a:rPr lang="cs-CZ" b="1" dirty="0"/>
              <a:t>6 900 300 m</a:t>
            </a:r>
            <a:r>
              <a:rPr lang="cs-CZ" b="1" baseline="30000" dirty="0"/>
              <a:t>3</a:t>
            </a:r>
            <a:r>
              <a:rPr lang="cs-CZ" b="1" dirty="0"/>
              <a:t> biometanu</a:t>
            </a:r>
          </a:p>
          <a:p>
            <a:r>
              <a:rPr lang="cs-CZ" dirty="0" smtClean="0"/>
              <a:t>Potenciálně </a:t>
            </a:r>
            <a:r>
              <a:rPr lang="cs-CZ" dirty="0"/>
              <a:t>může pohánět </a:t>
            </a:r>
            <a:r>
              <a:rPr lang="cs-CZ" b="1" dirty="0"/>
              <a:t>všechna vozidla Pražských služeb</a:t>
            </a:r>
            <a:r>
              <a:rPr lang="cs-CZ" dirty="0"/>
              <a:t> a navíc </a:t>
            </a:r>
            <a:r>
              <a:rPr lang="cs-CZ" b="1" dirty="0"/>
              <a:t>61 autobusů na </a:t>
            </a:r>
            <a:r>
              <a:rPr lang="cs-CZ" b="1" dirty="0" smtClean="0"/>
              <a:t>CNG</a:t>
            </a:r>
          </a:p>
          <a:p>
            <a:pPr marL="101600" indent="0">
              <a:buNone/>
            </a:pPr>
            <a:r>
              <a:rPr lang="cs-CZ" b="1" dirty="0" smtClean="0"/>
              <a:t>-   </a:t>
            </a:r>
            <a:r>
              <a:rPr lang="cs-CZ" b="1" dirty="0" err="1" smtClean="0"/>
              <a:t>Biometan</a:t>
            </a:r>
            <a:r>
              <a:rPr lang="cs-CZ" b="1" dirty="0" smtClean="0"/>
              <a:t> </a:t>
            </a:r>
            <a:r>
              <a:rPr lang="cs-CZ" dirty="0" smtClean="0"/>
              <a:t>může být vtláčen do </a:t>
            </a:r>
            <a:r>
              <a:rPr lang="cs-CZ" b="1" dirty="0"/>
              <a:t>rozvodné sítě zemního </a:t>
            </a:r>
            <a:r>
              <a:rPr lang="cs-CZ" b="1" dirty="0" smtClean="0"/>
              <a:t>plynu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921827417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kern="1200" dirty="0">
                <a:solidFill>
                  <a:schemeClr val="tx1"/>
                </a:solidFill>
                <a:latin typeface="Myriad Pro"/>
                <a:ea typeface="+mj-ea"/>
                <a:cs typeface="Myriad Pro"/>
              </a:rPr>
              <a:t>Bioplyn, biometan, BioCNG vs. CH4 a zemní plyn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1600" indent="0">
              <a:buNone/>
            </a:pPr>
            <a:r>
              <a:rPr lang="cs-CZ" b="1" dirty="0"/>
              <a:t>CH4</a:t>
            </a:r>
            <a:r>
              <a:rPr lang="cs-CZ" dirty="0"/>
              <a:t>		metan, zemní plyn, CNG, biometan, BioCNG</a:t>
            </a:r>
          </a:p>
          <a:p>
            <a:pPr marL="101600" indent="0">
              <a:buNone/>
            </a:pPr>
            <a:endParaRPr lang="cs-CZ" dirty="0"/>
          </a:p>
          <a:p>
            <a:pPr marL="101600" indent="0">
              <a:buNone/>
            </a:pPr>
            <a:r>
              <a:rPr lang="cs-CZ" b="1" dirty="0"/>
              <a:t>Bioplyn </a:t>
            </a:r>
            <a:r>
              <a:rPr lang="cs-CZ" dirty="0"/>
              <a:t>	z 60 % metan (CH</a:t>
            </a:r>
            <a:r>
              <a:rPr lang="cs-CZ" baseline="-25000" dirty="0"/>
              <a:t>4</a:t>
            </a:r>
            <a:r>
              <a:rPr lang="cs-CZ" dirty="0"/>
              <a:t>) ze 40 % oxid uhličitý CO</a:t>
            </a:r>
            <a:r>
              <a:rPr lang="cs-CZ" baseline="-25000" dirty="0"/>
              <a:t>2</a:t>
            </a:r>
          </a:p>
          <a:p>
            <a:pPr marL="101600" indent="0">
              <a:buNone/>
            </a:pPr>
            <a:r>
              <a:rPr lang="cs-CZ" b="1" dirty="0"/>
              <a:t>Biometan</a:t>
            </a:r>
            <a:r>
              <a:rPr lang="cs-CZ" dirty="0"/>
              <a:t>	CH</a:t>
            </a:r>
            <a:r>
              <a:rPr lang="cs-CZ" baseline="-25000" dirty="0"/>
              <a:t>4</a:t>
            </a:r>
            <a:r>
              <a:rPr lang="cs-CZ" dirty="0"/>
              <a:t>, vzniká odstraněním CO</a:t>
            </a:r>
            <a:r>
              <a:rPr lang="cs-CZ" baseline="-25000" dirty="0"/>
              <a:t>2</a:t>
            </a:r>
            <a:r>
              <a:rPr lang="cs-CZ" dirty="0"/>
              <a:t> z bioplynu</a:t>
            </a:r>
          </a:p>
          <a:p>
            <a:pPr marL="101600" indent="0">
              <a:buNone/>
            </a:pPr>
            <a:r>
              <a:rPr lang="cs-CZ" b="1" dirty="0"/>
              <a:t>BioCNG</a:t>
            </a:r>
            <a:r>
              <a:rPr lang="cs-CZ" dirty="0"/>
              <a:t>	CH</a:t>
            </a:r>
            <a:r>
              <a:rPr lang="cs-CZ" baseline="-25000" dirty="0"/>
              <a:t>4</a:t>
            </a:r>
            <a:r>
              <a:rPr lang="cs-CZ" dirty="0"/>
              <a:t>, vzniká </a:t>
            </a:r>
            <a:r>
              <a:rPr lang="cs-CZ" dirty="0" err="1"/>
              <a:t>natlakováním</a:t>
            </a:r>
            <a:r>
              <a:rPr lang="cs-CZ" dirty="0"/>
              <a:t> biometanu na 200 – 250 bar</a:t>
            </a:r>
          </a:p>
          <a:p>
            <a:pPr marL="101600" indent="0">
              <a:buNone/>
            </a:pPr>
            <a:endParaRPr lang="cs-CZ" dirty="0"/>
          </a:p>
          <a:p>
            <a:pPr marL="101600" indent="0">
              <a:buNone/>
            </a:pPr>
            <a:r>
              <a:rPr lang="cs-CZ" b="1" dirty="0"/>
              <a:t>Zemní plyn</a:t>
            </a:r>
            <a:r>
              <a:rPr lang="cs-CZ" dirty="0"/>
              <a:t>	CH</a:t>
            </a:r>
            <a:r>
              <a:rPr lang="cs-CZ" baseline="-25000" dirty="0"/>
              <a:t>4</a:t>
            </a:r>
            <a:r>
              <a:rPr lang="cs-CZ" dirty="0"/>
              <a:t> fosilního původu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950" y="4124637"/>
            <a:ext cx="2950464" cy="167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420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2314</TotalTime>
  <Words>428</Words>
  <Application>Microsoft Office PowerPoint</Application>
  <PresentationFormat>Širokoúhlá obrazovka</PresentationFormat>
  <Paragraphs>86</Paragraphs>
  <Slides>16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16</vt:i4>
      </vt:variant>
    </vt:vector>
  </HeadingPairs>
  <TitlesOfParts>
    <vt:vector size="26" baseType="lpstr">
      <vt:lpstr>Myriad Pro</vt:lpstr>
      <vt:lpstr>NTR</vt:lpstr>
      <vt:lpstr>IBM Plex Sans</vt:lpstr>
      <vt:lpstr>Comfortaa</vt:lpstr>
      <vt:lpstr>Calibri</vt:lpstr>
      <vt:lpstr>Arial</vt:lpstr>
      <vt:lpstr>Merriweather Sans</vt:lpstr>
      <vt:lpstr>Office Theme</vt:lpstr>
      <vt:lpstr>1_Office Theme</vt:lpstr>
      <vt:lpstr>2_Office Theme</vt:lpstr>
      <vt:lpstr>Záměr bioplynové stanice pro Prahu</vt:lpstr>
      <vt:lpstr>Prezentace aplikace PowerPoint</vt:lpstr>
      <vt:lpstr>Způsob nakládání s bioodpadem </vt:lpstr>
      <vt:lpstr>Odpady vhodné pro kompostování</vt:lpstr>
      <vt:lpstr>Odpady vhodné k anaerobní fermentaci</vt:lpstr>
      <vt:lpstr>Odpadová bioplynová stanice</vt:lpstr>
      <vt:lpstr>Potenciál bioodpadů pro bioplynovou stanici v Praze</vt:lpstr>
      <vt:lpstr>Energetický potenciál bioodpadu</vt:lpstr>
      <vt:lpstr>Bioplyn, biometan, BioCNG vs. CH4 a zemní plyn</vt:lpstr>
      <vt:lpstr>BioCNG jako palivo v městském provozu</vt:lpstr>
      <vt:lpstr>Pražské služby a.s.</vt:lpstr>
      <vt:lpstr>Ekonomika provozu bioplynové stanice - výnosy</vt:lpstr>
      <vt:lpstr>Odpadová bioplynová stanice Romerike</vt:lpstr>
      <vt:lpstr>Romerike (Oslo, Norsko)</vt:lpstr>
      <vt:lpstr>ROMERIKE</vt:lpstr>
      <vt:lpstr>Děkuji za pozornost  Petr Hlubuček  náměstek primátora hl. m. Prahy  (STAN) pro oblast životního prostředí, infrastruktury, technické vybavenosti a bezpečnosti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Cirkulární sken Praha</dc:title>
  <cp:lastModifiedBy>Vondroušová Alena (MHMP, SE3)</cp:lastModifiedBy>
  <cp:revision>63</cp:revision>
  <cp:lastPrinted>2019-03-25T08:53:07Z</cp:lastPrinted>
  <dcterms:modified xsi:type="dcterms:W3CDTF">2019-03-25T08:59:11Z</dcterms:modified>
</cp:coreProperties>
</file>