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1309350" cx="20104100"/>
  <p:notesSz cx="9872650" cy="67421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g6O8z14n9bvvt3R+8iEAmMBVSj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645750" y="505650"/>
            <a:ext cx="6582075" cy="2528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87250" y="3202475"/>
            <a:ext cx="7898100" cy="3033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987250" y="3202475"/>
            <a:ext cx="7898100" cy="3033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1645750" y="505650"/>
            <a:ext cx="6582075" cy="2528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/>
          <p:nvPr>
            <p:ph idx="1" type="body"/>
          </p:nvPr>
        </p:nvSpPr>
        <p:spPr>
          <a:xfrm>
            <a:off x="987250" y="3202475"/>
            <a:ext cx="7898100" cy="3033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0:notes"/>
          <p:cNvSpPr/>
          <p:nvPr>
            <p:ph idx="2" type="sldImg"/>
          </p:nvPr>
        </p:nvSpPr>
        <p:spPr>
          <a:xfrm>
            <a:off x="1645750" y="505650"/>
            <a:ext cx="6582075" cy="2528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/>
          <p:nvPr>
            <p:ph idx="1" type="body"/>
          </p:nvPr>
        </p:nvSpPr>
        <p:spPr>
          <a:xfrm>
            <a:off x="987250" y="3202475"/>
            <a:ext cx="7898100" cy="3033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1:notes"/>
          <p:cNvSpPr/>
          <p:nvPr>
            <p:ph idx="2" type="sldImg"/>
          </p:nvPr>
        </p:nvSpPr>
        <p:spPr>
          <a:xfrm>
            <a:off x="1645750" y="505650"/>
            <a:ext cx="6582075" cy="2528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/>
          <p:nvPr>
            <p:ph idx="1" type="body"/>
          </p:nvPr>
        </p:nvSpPr>
        <p:spPr>
          <a:xfrm>
            <a:off x="987250" y="3202475"/>
            <a:ext cx="7898100" cy="3033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2:notes"/>
          <p:cNvSpPr/>
          <p:nvPr>
            <p:ph idx="2" type="sldImg"/>
          </p:nvPr>
        </p:nvSpPr>
        <p:spPr>
          <a:xfrm>
            <a:off x="1645750" y="505650"/>
            <a:ext cx="6582075" cy="2528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 txBox="1"/>
          <p:nvPr>
            <p:ph idx="1" type="body"/>
          </p:nvPr>
        </p:nvSpPr>
        <p:spPr>
          <a:xfrm>
            <a:off x="987250" y="3202475"/>
            <a:ext cx="7898100" cy="3033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3:notes"/>
          <p:cNvSpPr/>
          <p:nvPr>
            <p:ph idx="2" type="sldImg"/>
          </p:nvPr>
        </p:nvSpPr>
        <p:spPr>
          <a:xfrm>
            <a:off x="1645750" y="505650"/>
            <a:ext cx="6582075" cy="2528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 txBox="1"/>
          <p:nvPr>
            <p:ph idx="1" type="body"/>
          </p:nvPr>
        </p:nvSpPr>
        <p:spPr>
          <a:xfrm>
            <a:off x="987250" y="3202475"/>
            <a:ext cx="7898100" cy="3033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4:notes"/>
          <p:cNvSpPr/>
          <p:nvPr>
            <p:ph idx="2" type="sldImg"/>
          </p:nvPr>
        </p:nvSpPr>
        <p:spPr>
          <a:xfrm>
            <a:off x="1645750" y="505650"/>
            <a:ext cx="6582075" cy="2528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/>
          <p:nvPr>
            <p:ph idx="1" type="body"/>
          </p:nvPr>
        </p:nvSpPr>
        <p:spPr>
          <a:xfrm>
            <a:off x="987250" y="3202475"/>
            <a:ext cx="7898100" cy="3033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2:notes"/>
          <p:cNvSpPr/>
          <p:nvPr>
            <p:ph idx="2" type="sldImg"/>
          </p:nvPr>
        </p:nvSpPr>
        <p:spPr>
          <a:xfrm>
            <a:off x="1645750" y="505650"/>
            <a:ext cx="6582075" cy="2528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987250" y="3202475"/>
            <a:ext cx="7898100" cy="3033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/>
          <p:nvPr>
            <p:ph idx="2" type="sldImg"/>
          </p:nvPr>
        </p:nvSpPr>
        <p:spPr>
          <a:xfrm>
            <a:off x="1645750" y="505650"/>
            <a:ext cx="6582075" cy="2528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987250" y="3202475"/>
            <a:ext cx="7898100" cy="3033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:notes"/>
          <p:cNvSpPr/>
          <p:nvPr>
            <p:ph idx="2" type="sldImg"/>
          </p:nvPr>
        </p:nvSpPr>
        <p:spPr>
          <a:xfrm>
            <a:off x="1645750" y="505650"/>
            <a:ext cx="6582075" cy="2528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987250" y="3202475"/>
            <a:ext cx="7898100" cy="3033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5:notes"/>
          <p:cNvSpPr/>
          <p:nvPr>
            <p:ph idx="2" type="sldImg"/>
          </p:nvPr>
        </p:nvSpPr>
        <p:spPr>
          <a:xfrm>
            <a:off x="1645750" y="505650"/>
            <a:ext cx="6582075" cy="2528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987250" y="3202475"/>
            <a:ext cx="7898100" cy="3033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645750" y="505650"/>
            <a:ext cx="6582075" cy="2528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987250" y="3202475"/>
            <a:ext cx="7898100" cy="3033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/>
          <p:nvPr>
            <p:ph idx="2" type="sldImg"/>
          </p:nvPr>
        </p:nvSpPr>
        <p:spPr>
          <a:xfrm>
            <a:off x="1645750" y="505650"/>
            <a:ext cx="6582075" cy="2528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/>
          <p:nvPr>
            <p:ph idx="1" type="body"/>
          </p:nvPr>
        </p:nvSpPr>
        <p:spPr>
          <a:xfrm>
            <a:off x="987250" y="3202475"/>
            <a:ext cx="7898100" cy="3033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8:notes"/>
          <p:cNvSpPr/>
          <p:nvPr>
            <p:ph idx="2" type="sldImg"/>
          </p:nvPr>
        </p:nvSpPr>
        <p:spPr>
          <a:xfrm>
            <a:off x="1645750" y="505650"/>
            <a:ext cx="6582075" cy="2528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/>
          <p:nvPr>
            <p:ph idx="1" type="body"/>
          </p:nvPr>
        </p:nvSpPr>
        <p:spPr>
          <a:xfrm>
            <a:off x="987250" y="3202475"/>
            <a:ext cx="7898100" cy="3033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9:notes"/>
          <p:cNvSpPr/>
          <p:nvPr>
            <p:ph idx="2" type="sldImg"/>
          </p:nvPr>
        </p:nvSpPr>
        <p:spPr>
          <a:xfrm>
            <a:off x="1645750" y="505650"/>
            <a:ext cx="6582075" cy="2528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 txBox="1"/>
          <p:nvPr>
            <p:ph type="title"/>
          </p:nvPr>
        </p:nvSpPr>
        <p:spPr>
          <a:xfrm>
            <a:off x="615553" y="467285"/>
            <a:ext cx="4734560" cy="779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>
                <a:solidFill>
                  <a:srgbClr val="E90B2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2" type="sldNum"/>
          </p:nvPr>
        </p:nvSpPr>
        <p:spPr>
          <a:xfrm>
            <a:off x="18588034" y="10305239"/>
            <a:ext cx="901065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14629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r>
              <a:rPr lang="cs-CZ"/>
              <a:t>/24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/>
          <p:nvPr>
            <p:ph type="title"/>
          </p:nvPr>
        </p:nvSpPr>
        <p:spPr>
          <a:xfrm>
            <a:off x="615553" y="467285"/>
            <a:ext cx="4734560" cy="779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>
                <a:solidFill>
                  <a:srgbClr val="E90B2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" type="body"/>
          </p:nvPr>
        </p:nvSpPr>
        <p:spPr>
          <a:xfrm>
            <a:off x="628253" y="2303594"/>
            <a:ext cx="12405994" cy="4509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18588034" y="10305239"/>
            <a:ext cx="901065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14629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r>
              <a:rPr lang="cs-CZ"/>
              <a:t>/24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" type="subTitle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2" type="sldNum"/>
          </p:nvPr>
        </p:nvSpPr>
        <p:spPr>
          <a:xfrm>
            <a:off x="18588034" y="10305239"/>
            <a:ext cx="901065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14629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r>
              <a:rPr lang="cs-CZ"/>
              <a:t>/24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/>
          <p:nvPr>
            <p:ph type="title"/>
          </p:nvPr>
        </p:nvSpPr>
        <p:spPr>
          <a:xfrm>
            <a:off x="615553" y="467285"/>
            <a:ext cx="4734560" cy="779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>
                <a:solidFill>
                  <a:srgbClr val="E90B2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" type="body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2" type="body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2" type="sldNum"/>
          </p:nvPr>
        </p:nvSpPr>
        <p:spPr>
          <a:xfrm>
            <a:off x="18588034" y="10305239"/>
            <a:ext cx="901065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14629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r>
              <a:rPr lang="cs-CZ"/>
              <a:t>/24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2" type="sldNum"/>
          </p:nvPr>
        </p:nvSpPr>
        <p:spPr>
          <a:xfrm>
            <a:off x="18588034" y="10305239"/>
            <a:ext cx="901065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14629" marR="0" algn="l">
              <a:lnSpc>
                <a:spcPct val="100000"/>
              </a:lnSpc>
              <a:spcBef>
                <a:spcPts val="0"/>
              </a:spcBef>
              <a:buNone/>
              <a:defRPr b="0" i="0" sz="2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14629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r>
              <a:rPr lang="cs-CZ"/>
              <a:t>/24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/>
          <p:nvPr/>
        </p:nvSpPr>
        <p:spPr>
          <a:xfrm>
            <a:off x="628253" y="9978753"/>
            <a:ext cx="18848070" cy="0"/>
          </a:xfrm>
          <a:custGeom>
            <a:rect b="b" l="l" r="r" t="t"/>
            <a:pathLst>
              <a:path extrusionOk="0" h="120000" w="18848070">
                <a:moveTo>
                  <a:pt x="0" y="0"/>
                </a:moveTo>
                <a:lnTo>
                  <a:pt x="18847593" y="0"/>
                </a:lnTo>
              </a:path>
            </a:pathLst>
          </a:custGeom>
          <a:noFill/>
          <a:ln cap="flat" cmpd="sng" w="20925">
            <a:solidFill>
              <a:srgbClr val="E90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5"/>
          <p:cNvSpPr/>
          <p:nvPr/>
        </p:nvSpPr>
        <p:spPr>
          <a:xfrm>
            <a:off x="18418277" y="628253"/>
            <a:ext cx="582295" cy="1047115"/>
          </a:xfrm>
          <a:custGeom>
            <a:rect b="b" l="l" r="r" t="t"/>
            <a:pathLst>
              <a:path extrusionOk="0" h="1047114" w="582294">
                <a:moveTo>
                  <a:pt x="513377" y="0"/>
                </a:moveTo>
                <a:lnTo>
                  <a:pt x="0" y="0"/>
                </a:lnTo>
                <a:lnTo>
                  <a:pt x="0" y="1047088"/>
                </a:lnTo>
                <a:lnTo>
                  <a:pt x="513377" y="1047088"/>
                </a:lnTo>
                <a:lnTo>
                  <a:pt x="513377" y="693811"/>
                </a:lnTo>
                <a:lnTo>
                  <a:pt x="473115" y="686492"/>
                </a:lnTo>
                <a:lnTo>
                  <a:pt x="191292" y="686492"/>
                </a:lnTo>
                <a:lnTo>
                  <a:pt x="191292" y="427505"/>
                </a:lnTo>
                <a:lnTo>
                  <a:pt x="95955" y="427505"/>
                </a:lnTo>
                <a:lnTo>
                  <a:pt x="95955" y="358743"/>
                </a:lnTo>
                <a:lnTo>
                  <a:pt x="476949" y="358743"/>
                </a:lnTo>
                <a:lnTo>
                  <a:pt x="513377" y="353015"/>
                </a:lnTo>
                <a:lnTo>
                  <a:pt x="513377" y="0"/>
                </a:lnTo>
                <a:close/>
              </a:path>
              <a:path extrusionOk="0" h="1047114" w="582294">
                <a:moveTo>
                  <a:pt x="476949" y="358743"/>
                </a:moveTo>
                <a:lnTo>
                  <a:pt x="368690" y="358743"/>
                </a:lnTo>
                <a:lnTo>
                  <a:pt x="368690" y="427505"/>
                </a:lnTo>
                <a:lnTo>
                  <a:pt x="272431" y="427505"/>
                </a:lnTo>
                <a:lnTo>
                  <a:pt x="272431" y="686492"/>
                </a:lnTo>
                <a:lnTo>
                  <a:pt x="473115" y="686492"/>
                </a:lnTo>
                <a:lnTo>
                  <a:pt x="460393" y="684179"/>
                </a:lnTo>
                <a:lnTo>
                  <a:pt x="419729" y="662321"/>
                </a:lnTo>
                <a:lnTo>
                  <a:pt x="393363" y="628591"/>
                </a:lnTo>
                <a:lnTo>
                  <a:pt x="383276" y="583343"/>
                </a:lnTo>
                <a:lnTo>
                  <a:pt x="578025" y="583343"/>
                </a:lnTo>
                <a:lnTo>
                  <a:pt x="576896" y="579590"/>
                </a:lnTo>
                <a:lnTo>
                  <a:pt x="562844" y="568740"/>
                </a:lnTo>
                <a:lnTo>
                  <a:pt x="540369" y="560723"/>
                </a:lnTo>
                <a:lnTo>
                  <a:pt x="510246" y="553093"/>
                </a:lnTo>
                <a:lnTo>
                  <a:pt x="468005" y="541610"/>
                </a:lnTo>
                <a:lnTo>
                  <a:pt x="430489" y="524156"/>
                </a:lnTo>
                <a:lnTo>
                  <a:pt x="403630" y="496305"/>
                </a:lnTo>
                <a:lnTo>
                  <a:pt x="393359" y="453630"/>
                </a:lnTo>
                <a:lnTo>
                  <a:pt x="402500" y="410095"/>
                </a:lnTo>
                <a:lnTo>
                  <a:pt x="427735" y="379288"/>
                </a:lnTo>
                <a:lnTo>
                  <a:pt x="465787" y="360498"/>
                </a:lnTo>
                <a:lnTo>
                  <a:pt x="476949" y="358743"/>
                </a:lnTo>
                <a:close/>
              </a:path>
              <a:path extrusionOk="0" h="1047114" w="582294">
                <a:moveTo>
                  <a:pt x="578025" y="583343"/>
                </a:moveTo>
                <a:lnTo>
                  <a:pt x="464865" y="583343"/>
                </a:lnTo>
                <a:lnTo>
                  <a:pt x="470964" y="604573"/>
                </a:lnTo>
                <a:lnTo>
                  <a:pt x="483720" y="619101"/>
                </a:lnTo>
                <a:lnTo>
                  <a:pt x="503093" y="627440"/>
                </a:lnTo>
                <a:lnTo>
                  <a:pt x="529041" y="630106"/>
                </a:lnTo>
                <a:lnTo>
                  <a:pt x="548493" y="628214"/>
                </a:lnTo>
                <a:lnTo>
                  <a:pt x="565366" y="622195"/>
                </a:lnTo>
                <a:lnTo>
                  <a:pt x="577254" y="611535"/>
                </a:lnTo>
                <a:lnTo>
                  <a:pt x="581751" y="595720"/>
                </a:lnTo>
                <a:lnTo>
                  <a:pt x="578025" y="583343"/>
                </a:lnTo>
                <a:close/>
              </a:path>
            </a:pathLst>
          </a:custGeom>
          <a:solidFill>
            <a:srgbClr val="E90B2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5"/>
          <p:cNvSpPr/>
          <p:nvPr/>
        </p:nvSpPr>
        <p:spPr>
          <a:xfrm>
            <a:off x="18891844" y="628253"/>
            <a:ext cx="574040" cy="1047115"/>
          </a:xfrm>
          <a:custGeom>
            <a:rect b="b" l="l" r="r" t="t"/>
            <a:pathLst>
              <a:path extrusionOk="0" h="1047114" w="574040">
                <a:moveTo>
                  <a:pt x="47213" y="414228"/>
                </a:moveTo>
                <a:lnTo>
                  <a:pt x="27847" y="416448"/>
                </a:lnTo>
                <a:lnTo>
                  <a:pt x="12949" y="422708"/>
                </a:lnTo>
                <a:lnTo>
                  <a:pt x="3380" y="432405"/>
                </a:lnTo>
                <a:lnTo>
                  <a:pt x="0" y="444939"/>
                </a:lnTo>
                <a:lnTo>
                  <a:pt x="4706" y="459216"/>
                </a:lnTo>
                <a:lnTo>
                  <a:pt x="18737" y="469115"/>
                </a:lnTo>
                <a:lnTo>
                  <a:pt x="41965" y="476781"/>
                </a:lnTo>
                <a:lnTo>
                  <a:pt x="74259" y="484362"/>
                </a:lnTo>
                <a:lnTo>
                  <a:pt x="118097" y="496604"/>
                </a:lnTo>
                <a:lnTo>
                  <a:pt x="155102" y="514954"/>
                </a:lnTo>
                <a:lnTo>
                  <a:pt x="180677" y="543789"/>
                </a:lnTo>
                <a:lnTo>
                  <a:pt x="190224" y="587489"/>
                </a:lnTo>
                <a:lnTo>
                  <a:pt x="180246" y="632431"/>
                </a:lnTo>
                <a:lnTo>
                  <a:pt x="152776" y="665631"/>
                </a:lnTo>
                <a:lnTo>
                  <a:pt x="111510" y="686442"/>
                </a:lnTo>
                <a:lnTo>
                  <a:pt x="60144" y="694219"/>
                </a:lnTo>
                <a:lnTo>
                  <a:pt x="60144" y="1047088"/>
                </a:lnTo>
                <a:lnTo>
                  <a:pt x="573511" y="1047088"/>
                </a:lnTo>
                <a:lnTo>
                  <a:pt x="573511" y="686502"/>
                </a:lnTo>
                <a:lnTo>
                  <a:pt x="223249" y="686502"/>
                </a:lnTo>
                <a:lnTo>
                  <a:pt x="223249" y="453640"/>
                </a:lnTo>
                <a:lnTo>
                  <a:pt x="99923" y="453640"/>
                </a:lnTo>
                <a:lnTo>
                  <a:pt x="94589" y="436849"/>
                </a:lnTo>
                <a:lnTo>
                  <a:pt x="83710" y="424483"/>
                </a:lnTo>
                <a:lnTo>
                  <a:pt x="67760" y="416842"/>
                </a:lnTo>
                <a:lnTo>
                  <a:pt x="47213" y="414228"/>
                </a:lnTo>
                <a:close/>
              </a:path>
              <a:path extrusionOk="0" h="1047114" w="574040">
                <a:moveTo>
                  <a:pt x="304315" y="532245"/>
                </a:moveTo>
                <a:lnTo>
                  <a:pt x="304315" y="686502"/>
                </a:lnTo>
                <a:lnTo>
                  <a:pt x="405610" y="686502"/>
                </a:lnTo>
                <a:lnTo>
                  <a:pt x="304315" y="532245"/>
                </a:lnTo>
                <a:close/>
              </a:path>
              <a:path extrusionOk="0" h="1047114" w="574040">
                <a:moveTo>
                  <a:pt x="573511" y="360020"/>
                </a:moveTo>
                <a:lnTo>
                  <a:pt x="497513" y="360020"/>
                </a:lnTo>
                <a:lnTo>
                  <a:pt x="385967" y="523272"/>
                </a:lnTo>
                <a:lnTo>
                  <a:pt x="497513" y="686502"/>
                </a:lnTo>
                <a:lnTo>
                  <a:pt x="573511" y="686502"/>
                </a:lnTo>
                <a:lnTo>
                  <a:pt x="573511" y="360020"/>
                </a:lnTo>
                <a:close/>
              </a:path>
              <a:path extrusionOk="0" h="1047114" w="574040">
                <a:moveTo>
                  <a:pt x="573511" y="359015"/>
                </a:moveTo>
                <a:lnTo>
                  <a:pt x="304315" y="359015"/>
                </a:lnTo>
                <a:lnTo>
                  <a:pt x="304315" y="514288"/>
                </a:lnTo>
                <a:lnTo>
                  <a:pt x="405610" y="360020"/>
                </a:lnTo>
                <a:lnTo>
                  <a:pt x="573511" y="360020"/>
                </a:lnTo>
                <a:lnTo>
                  <a:pt x="573511" y="359015"/>
                </a:lnTo>
                <a:close/>
              </a:path>
              <a:path extrusionOk="0" h="1047114" w="574040">
                <a:moveTo>
                  <a:pt x="573511" y="0"/>
                </a:moveTo>
                <a:lnTo>
                  <a:pt x="60144" y="0"/>
                </a:lnTo>
                <a:lnTo>
                  <a:pt x="60144" y="353057"/>
                </a:lnTo>
                <a:lnTo>
                  <a:pt x="106186" y="360823"/>
                </a:lnTo>
                <a:lnTo>
                  <a:pt x="143308" y="379926"/>
                </a:lnTo>
                <a:lnTo>
                  <a:pt x="168617" y="410741"/>
                </a:lnTo>
                <a:lnTo>
                  <a:pt x="179219" y="453640"/>
                </a:lnTo>
                <a:lnTo>
                  <a:pt x="223249" y="453640"/>
                </a:lnTo>
                <a:lnTo>
                  <a:pt x="223249" y="359015"/>
                </a:lnTo>
                <a:lnTo>
                  <a:pt x="573511" y="359015"/>
                </a:lnTo>
                <a:lnTo>
                  <a:pt x="573511" y="0"/>
                </a:lnTo>
                <a:close/>
              </a:path>
            </a:pathLst>
          </a:custGeom>
          <a:solidFill>
            <a:srgbClr val="878B8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5"/>
          <p:cNvSpPr txBox="1"/>
          <p:nvPr>
            <p:ph type="title"/>
          </p:nvPr>
        </p:nvSpPr>
        <p:spPr>
          <a:xfrm>
            <a:off x="615553" y="467285"/>
            <a:ext cx="4734560" cy="779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 u="none" cap="none" strike="noStrike">
                <a:solidFill>
                  <a:srgbClr val="E90B2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5"/>
          <p:cNvSpPr txBox="1"/>
          <p:nvPr>
            <p:ph idx="1" type="body"/>
          </p:nvPr>
        </p:nvSpPr>
        <p:spPr>
          <a:xfrm>
            <a:off x="628253" y="2303594"/>
            <a:ext cx="12405994" cy="4509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2" type="sldNum"/>
          </p:nvPr>
        </p:nvSpPr>
        <p:spPr>
          <a:xfrm>
            <a:off x="18588034" y="10305239"/>
            <a:ext cx="901065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14629" marR="0" rtl="0" algn="l">
              <a:lnSpc>
                <a:spcPct val="100000"/>
              </a:lnSpc>
              <a:spcBef>
                <a:spcPts val="0"/>
              </a:spcBef>
              <a:buNone/>
              <a:defRPr b="0" i="0" sz="2450" u="none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14629" marR="0" rtl="0" algn="l">
              <a:lnSpc>
                <a:spcPct val="100000"/>
              </a:lnSpc>
              <a:spcBef>
                <a:spcPts val="0"/>
              </a:spcBef>
              <a:buNone/>
              <a:defRPr b="0" i="0" sz="2450" u="none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14629" marR="0" rtl="0" algn="l">
              <a:lnSpc>
                <a:spcPct val="100000"/>
              </a:lnSpc>
              <a:spcBef>
                <a:spcPts val="0"/>
              </a:spcBef>
              <a:buNone/>
              <a:defRPr b="0" i="0" sz="2450" u="none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14629" marR="0" rtl="0" algn="l">
              <a:lnSpc>
                <a:spcPct val="100000"/>
              </a:lnSpc>
              <a:spcBef>
                <a:spcPts val="0"/>
              </a:spcBef>
              <a:buNone/>
              <a:defRPr b="0" i="0" sz="2450" u="none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14629" marR="0" rtl="0" algn="l">
              <a:lnSpc>
                <a:spcPct val="100000"/>
              </a:lnSpc>
              <a:spcBef>
                <a:spcPts val="0"/>
              </a:spcBef>
              <a:buNone/>
              <a:defRPr b="0" i="0" sz="2450" u="none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14629" marR="0" rtl="0" algn="l">
              <a:lnSpc>
                <a:spcPct val="100000"/>
              </a:lnSpc>
              <a:spcBef>
                <a:spcPts val="0"/>
              </a:spcBef>
              <a:buNone/>
              <a:defRPr b="0" i="0" sz="2450" u="none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14629" marR="0" rtl="0" algn="l">
              <a:lnSpc>
                <a:spcPct val="100000"/>
              </a:lnSpc>
              <a:spcBef>
                <a:spcPts val="0"/>
              </a:spcBef>
              <a:buNone/>
              <a:defRPr b="0" i="0" sz="2450" u="none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14629" marR="0" rtl="0" algn="l">
              <a:lnSpc>
                <a:spcPct val="100000"/>
              </a:lnSpc>
              <a:spcBef>
                <a:spcPts val="0"/>
              </a:spcBef>
              <a:buNone/>
              <a:defRPr b="0" i="0" sz="2450" u="none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14629" marR="0" rtl="0" algn="l">
              <a:lnSpc>
                <a:spcPct val="100000"/>
              </a:lnSpc>
              <a:spcBef>
                <a:spcPts val="0"/>
              </a:spcBef>
              <a:buNone/>
              <a:defRPr b="0" i="0" sz="2450" u="none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14629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r>
              <a:rPr lang="cs-CZ"/>
              <a:t>/24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Relationship Id="rId4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tsk-praha.cz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8.jpg"/><Relationship Id="rId5" Type="http://schemas.openxmlformats.org/officeDocument/2006/relationships/image" Target="../media/image21.jpg"/><Relationship Id="rId6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Relationship Id="rId4" Type="http://schemas.openxmlformats.org/officeDocument/2006/relationships/image" Target="../media/image9.jpg"/><Relationship Id="rId5" Type="http://schemas.openxmlformats.org/officeDocument/2006/relationships/image" Target="../media/image7.jp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g"/><Relationship Id="rId4" Type="http://schemas.openxmlformats.org/officeDocument/2006/relationships/image" Target="../media/image17.jpg"/><Relationship Id="rId5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8.jpg"/><Relationship Id="rId7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4.jpg"/><Relationship Id="rId5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1"/>
          <p:cNvGrpSpPr/>
          <p:nvPr/>
        </p:nvGrpSpPr>
        <p:grpSpPr>
          <a:xfrm>
            <a:off x="628253" y="628253"/>
            <a:ext cx="2094609" cy="2094230"/>
            <a:chOff x="628253" y="628253"/>
            <a:chExt cx="2094609" cy="2094230"/>
          </a:xfrm>
        </p:grpSpPr>
        <p:sp>
          <p:nvSpPr>
            <p:cNvPr id="47" name="Google Shape;47;p1"/>
            <p:cNvSpPr/>
            <p:nvPr/>
          </p:nvSpPr>
          <p:spPr>
            <a:xfrm>
              <a:off x="628253" y="628253"/>
              <a:ext cx="1163955" cy="2094230"/>
            </a:xfrm>
            <a:custGeom>
              <a:rect b="b" l="l" r="r" t="t"/>
              <a:pathLst>
                <a:path extrusionOk="0" h="2094230" w="1163955">
                  <a:moveTo>
                    <a:pt x="1026764" y="0"/>
                  </a:moveTo>
                  <a:lnTo>
                    <a:pt x="0" y="0"/>
                  </a:lnTo>
                  <a:lnTo>
                    <a:pt x="0" y="2094177"/>
                  </a:lnTo>
                  <a:lnTo>
                    <a:pt x="1026764" y="2094177"/>
                  </a:lnTo>
                  <a:lnTo>
                    <a:pt x="1026764" y="1387633"/>
                  </a:lnTo>
                  <a:lnTo>
                    <a:pt x="970949" y="1381099"/>
                  </a:lnTo>
                  <a:lnTo>
                    <a:pt x="938986" y="1372984"/>
                  </a:lnTo>
                  <a:lnTo>
                    <a:pt x="382606" y="1372984"/>
                  </a:lnTo>
                  <a:lnTo>
                    <a:pt x="382606" y="855021"/>
                  </a:lnTo>
                  <a:lnTo>
                    <a:pt x="191920" y="855021"/>
                  </a:lnTo>
                  <a:lnTo>
                    <a:pt x="191920" y="717496"/>
                  </a:lnTo>
                  <a:lnTo>
                    <a:pt x="947247" y="717496"/>
                  </a:lnTo>
                  <a:lnTo>
                    <a:pt x="977200" y="710785"/>
                  </a:lnTo>
                  <a:lnTo>
                    <a:pt x="1026764" y="706041"/>
                  </a:lnTo>
                  <a:lnTo>
                    <a:pt x="1026764" y="0"/>
                  </a:lnTo>
                  <a:close/>
                </a:path>
                <a:path extrusionOk="0" h="2094230" w="1163955">
                  <a:moveTo>
                    <a:pt x="947247" y="717496"/>
                  </a:moveTo>
                  <a:lnTo>
                    <a:pt x="737391" y="717496"/>
                  </a:lnTo>
                  <a:lnTo>
                    <a:pt x="737391" y="855021"/>
                  </a:lnTo>
                  <a:lnTo>
                    <a:pt x="544873" y="855021"/>
                  </a:lnTo>
                  <a:lnTo>
                    <a:pt x="544873" y="1372984"/>
                  </a:lnTo>
                  <a:lnTo>
                    <a:pt x="938986" y="1372984"/>
                  </a:lnTo>
                  <a:lnTo>
                    <a:pt x="920799" y="1368366"/>
                  </a:lnTo>
                  <a:lnTo>
                    <a:pt x="876809" y="1349521"/>
                  </a:lnTo>
                  <a:lnTo>
                    <a:pt x="839474" y="1324653"/>
                  </a:lnTo>
                  <a:lnTo>
                    <a:pt x="809288" y="1293848"/>
                  </a:lnTo>
                  <a:lnTo>
                    <a:pt x="786746" y="1257196"/>
                  </a:lnTo>
                  <a:lnTo>
                    <a:pt x="772343" y="1214782"/>
                  </a:lnTo>
                  <a:lnTo>
                    <a:pt x="766573" y="1166697"/>
                  </a:lnTo>
                  <a:lnTo>
                    <a:pt x="1156072" y="1166697"/>
                  </a:lnTo>
                  <a:lnTo>
                    <a:pt x="1153813" y="1159190"/>
                  </a:lnTo>
                  <a:lnTo>
                    <a:pt x="1125709" y="1137491"/>
                  </a:lnTo>
                  <a:lnTo>
                    <a:pt x="1080760" y="1121458"/>
                  </a:lnTo>
                  <a:lnTo>
                    <a:pt x="971768" y="1094019"/>
                  </a:lnTo>
                  <a:lnTo>
                    <a:pt x="924452" y="1079181"/>
                  </a:lnTo>
                  <a:lnTo>
                    <a:pt x="880776" y="1060032"/>
                  </a:lnTo>
                  <a:lnTo>
                    <a:pt x="842955" y="1034920"/>
                  </a:lnTo>
                  <a:lnTo>
                    <a:pt x="813199" y="1002192"/>
                  </a:lnTo>
                  <a:lnTo>
                    <a:pt x="793724" y="960196"/>
                  </a:lnTo>
                  <a:lnTo>
                    <a:pt x="786740" y="907281"/>
                  </a:lnTo>
                  <a:lnTo>
                    <a:pt x="791446" y="860469"/>
                  </a:lnTo>
                  <a:lnTo>
                    <a:pt x="805019" y="820201"/>
                  </a:lnTo>
                  <a:lnTo>
                    <a:pt x="826639" y="786299"/>
                  </a:lnTo>
                  <a:lnTo>
                    <a:pt x="855487" y="758584"/>
                  </a:lnTo>
                  <a:lnTo>
                    <a:pt x="890742" y="736878"/>
                  </a:lnTo>
                  <a:lnTo>
                    <a:pt x="931587" y="721005"/>
                  </a:lnTo>
                  <a:lnTo>
                    <a:pt x="947247" y="717496"/>
                  </a:lnTo>
                  <a:close/>
                </a:path>
                <a:path extrusionOk="0" h="2094230" w="1163955">
                  <a:moveTo>
                    <a:pt x="1156072" y="1166697"/>
                  </a:moveTo>
                  <a:lnTo>
                    <a:pt x="929751" y="1166697"/>
                  </a:lnTo>
                  <a:lnTo>
                    <a:pt x="941939" y="1209158"/>
                  </a:lnTo>
                  <a:lnTo>
                    <a:pt x="967449" y="1238213"/>
                  </a:lnTo>
                  <a:lnTo>
                    <a:pt x="1006196" y="1254892"/>
                  </a:lnTo>
                  <a:lnTo>
                    <a:pt x="1058093" y="1260223"/>
                  </a:lnTo>
                  <a:lnTo>
                    <a:pt x="1096998" y="1256438"/>
                  </a:lnTo>
                  <a:lnTo>
                    <a:pt x="1130748" y="1244397"/>
                  </a:lnTo>
                  <a:lnTo>
                    <a:pt x="1154528" y="1223077"/>
                  </a:lnTo>
                  <a:lnTo>
                    <a:pt x="1163524" y="1191450"/>
                  </a:lnTo>
                  <a:lnTo>
                    <a:pt x="1156072" y="1166697"/>
                  </a:lnTo>
                  <a:close/>
                </a:path>
              </a:pathLst>
            </a:custGeom>
            <a:solidFill>
              <a:srgbClr val="E90B2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1575417" y="628253"/>
              <a:ext cx="1147445" cy="2094230"/>
            </a:xfrm>
            <a:custGeom>
              <a:rect b="b" l="l" r="r" t="t"/>
              <a:pathLst>
                <a:path extrusionOk="0" h="2094230" w="1147445">
                  <a:moveTo>
                    <a:pt x="94426" y="828445"/>
                  </a:moveTo>
                  <a:lnTo>
                    <a:pt x="55690" y="832886"/>
                  </a:lnTo>
                  <a:lnTo>
                    <a:pt x="25895" y="845407"/>
                  </a:lnTo>
                  <a:lnTo>
                    <a:pt x="6760" y="864805"/>
                  </a:lnTo>
                  <a:lnTo>
                    <a:pt x="0" y="889878"/>
                  </a:lnTo>
                  <a:lnTo>
                    <a:pt x="9410" y="918426"/>
                  </a:lnTo>
                  <a:lnTo>
                    <a:pt x="37470" y="938216"/>
                  </a:lnTo>
                  <a:lnTo>
                    <a:pt x="83921" y="953543"/>
                  </a:lnTo>
                  <a:lnTo>
                    <a:pt x="148508" y="968703"/>
                  </a:lnTo>
                  <a:lnTo>
                    <a:pt x="193479" y="979969"/>
                  </a:lnTo>
                  <a:lnTo>
                    <a:pt x="236185" y="993193"/>
                  </a:lnTo>
                  <a:lnTo>
                    <a:pt x="275475" y="1009469"/>
                  </a:lnTo>
                  <a:lnTo>
                    <a:pt x="310199" y="1029892"/>
                  </a:lnTo>
                  <a:lnTo>
                    <a:pt x="339209" y="1055559"/>
                  </a:lnTo>
                  <a:lnTo>
                    <a:pt x="361353" y="1087564"/>
                  </a:lnTo>
                  <a:lnTo>
                    <a:pt x="375483" y="1127002"/>
                  </a:lnTo>
                  <a:lnTo>
                    <a:pt x="380449" y="1174969"/>
                  </a:lnTo>
                  <a:lnTo>
                    <a:pt x="375305" y="1222765"/>
                  </a:lnTo>
                  <a:lnTo>
                    <a:pt x="360491" y="1264852"/>
                  </a:lnTo>
                  <a:lnTo>
                    <a:pt x="336931" y="1301066"/>
                  </a:lnTo>
                  <a:lnTo>
                    <a:pt x="305549" y="1331248"/>
                  </a:lnTo>
                  <a:lnTo>
                    <a:pt x="267270" y="1355237"/>
                  </a:lnTo>
                  <a:lnTo>
                    <a:pt x="223017" y="1372870"/>
                  </a:lnTo>
                  <a:lnTo>
                    <a:pt x="173715" y="1383988"/>
                  </a:lnTo>
                  <a:lnTo>
                    <a:pt x="120289" y="1388428"/>
                  </a:lnTo>
                  <a:lnTo>
                    <a:pt x="120289" y="2094177"/>
                  </a:lnTo>
                  <a:lnTo>
                    <a:pt x="1147012" y="2094177"/>
                  </a:lnTo>
                  <a:lnTo>
                    <a:pt x="1147012" y="1372994"/>
                  </a:lnTo>
                  <a:lnTo>
                    <a:pt x="446499" y="1372994"/>
                  </a:lnTo>
                  <a:lnTo>
                    <a:pt x="446499" y="907270"/>
                  </a:lnTo>
                  <a:lnTo>
                    <a:pt x="199847" y="907270"/>
                  </a:lnTo>
                  <a:lnTo>
                    <a:pt x="189175" y="873684"/>
                  </a:lnTo>
                  <a:lnTo>
                    <a:pt x="167417" y="848951"/>
                  </a:lnTo>
                  <a:lnTo>
                    <a:pt x="135519" y="833672"/>
                  </a:lnTo>
                  <a:lnTo>
                    <a:pt x="94426" y="828445"/>
                  </a:lnTo>
                  <a:close/>
                </a:path>
                <a:path extrusionOk="0" h="2094230" w="1147445">
                  <a:moveTo>
                    <a:pt x="608630" y="1064491"/>
                  </a:moveTo>
                  <a:lnTo>
                    <a:pt x="608630" y="1372994"/>
                  </a:lnTo>
                  <a:lnTo>
                    <a:pt x="811221" y="1372994"/>
                  </a:lnTo>
                  <a:lnTo>
                    <a:pt x="608630" y="1064491"/>
                  </a:lnTo>
                  <a:close/>
                </a:path>
                <a:path extrusionOk="0" h="2094230" w="1147445">
                  <a:moveTo>
                    <a:pt x="1147012" y="720030"/>
                  </a:moveTo>
                  <a:lnTo>
                    <a:pt x="995027" y="720030"/>
                  </a:lnTo>
                  <a:lnTo>
                    <a:pt x="771945" y="1046523"/>
                  </a:lnTo>
                  <a:lnTo>
                    <a:pt x="995027" y="1372994"/>
                  </a:lnTo>
                  <a:lnTo>
                    <a:pt x="1147012" y="1372994"/>
                  </a:lnTo>
                  <a:lnTo>
                    <a:pt x="1147012" y="720030"/>
                  </a:lnTo>
                  <a:close/>
                </a:path>
                <a:path extrusionOk="0" h="2094230" w="1147445">
                  <a:moveTo>
                    <a:pt x="1147012" y="718030"/>
                  </a:moveTo>
                  <a:lnTo>
                    <a:pt x="608630" y="718030"/>
                  </a:lnTo>
                  <a:lnTo>
                    <a:pt x="608630" y="1028555"/>
                  </a:lnTo>
                  <a:lnTo>
                    <a:pt x="811221" y="720030"/>
                  </a:lnTo>
                  <a:lnTo>
                    <a:pt x="1147012" y="720030"/>
                  </a:lnTo>
                  <a:lnTo>
                    <a:pt x="1147012" y="718030"/>
                  </a:lnTo>
                  <a:close/>
                </a:path>
                <a:path extrusionOk="0" h="2094230" w="1147445">
                  <a:moveTo>
                    <a:pt x="1147012" y="0"/>
                  </a:moveTo>
                  <a:lnTo>
                    <a:pt x="120289" y="0"/>
                  </a:lnTo>
                  <a:lnTo>
                    <a:pt x="120289" y="706104"/>
                  </a:lnTo>
                  <a:lnTo>
                    <a:pt x="168199" y="711079"/>
                  </a:lnTo>
                  <a:lnTo>
                    <a:pt x="212372" y="721630"/>
                  </a:lnTo>
                  <a:lnTo>
                    <a:pt x="252084" y="737851"/>
                  </a:lnTo>
                  <a:lnTo>
                    <a:pt x="286614" y="759835"/>
                  </a:lnTo>
                  <a:lnTo>
                    <a:pt x="315238" y="787675"/>
                  </a:lnTo>
                  <a:lnTo>
                    <a:pt x="337234" y="821466"/>
                  </a:lnTo>
                  <a:lnTo>
                    <a:pt x="351878" y="861299"/>
                  </a:lnTo>
                  <a:lnTo>
                    <a:pt x="358449" y="907270"/>
                  </a:lnTo>
                  <a:lnTo>
                    <a:pt x="446499" y="907270"/>
                  </a:lnTo>
                  <a:lnTo>
                    <a:pt x="446499" y="718030"/>
                  </a:lnTo>
                  <a:lnTo>
                    <a:pt x="1147012" y="718030"/>
                  </a:lnTo>
                  <a:lnTo>
                    <a:pt x="1147012" y="0"/>
                  </a:lnTo>
                  <a:close/>
                </a:path>
              </a:pathLst>
            </a:custGeom>
            <a:solidFill>
              <a:srgbClr val="878B8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" name="Google Shape;49;p1"/>
          <p:cNvSpPr txBox="1"/>
          <p:nvPr>
            <p:ph type="title"/>
          </p:nvPr>
        </p:nvSpPr>
        <p:spPr>
          <a:xfrm>
            <a:off x="615553" y="3677229"/>
            <a:ext cx="18047097" cy="1282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250"/>
              <a:t>Technická správa komunikací, a.s.</a:t>
            </a:r>
            <a:endParaRPr sz="8250"/>
          </a:p>
        </p:txBody>
      </p:sp>
      <p:sp>
        <p:nvSpPr>
          <p:cNvPr id="50" name="Google Shape;50;p1"/>
          <p:cNvSpPr txBox="1"/>
          <p:nvPr/>
        </p:nvSpPr>
        <p:spPr>
          <a:xfrm>
            <a:off x="615552" y="4862533"/>
            <a:ext cx="18860771" cy="33919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5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  <a:t>Barrandovský most</a:t>
            </a:r>
            <a:br>
              <a:rPr b="1" lang="cs-CZ" sz="5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cs-CZ" sz="545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  <a:t>Aktuální stav prací v rámci rekonstrukce mostu</a:t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</a:pPr>
            <a:r>
              <a:t/>
            </a:r>
            <a:endParaRPr b="1" sz="5450">
              <a:solidFill>
                <a:srgbClr val="878B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</a:pPr>
            <a:r>
              <a:t/>
            </a:r>
            <a:endParaRPr b="1" sz="5450">
              <a:solidFill>
                <a:srgbClr val="878B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"/>
          <p:cNvSpPr/>
          <p:nvPr/>
        </p:nvSpPr>
        <p:spPr>
          <a:xfrm>
            <a:off x="628253" y="9978753"/>
            <a:ext cx="18848070" cy="0"/>
          </a:xfrm>
          <a:custGeom>
            <a:rect b="b" l="l" r="r" t="t"/>
            <a:pathLst>
              <a:path extrusionOk="0" h="120000" w="18848070">
                <a:moveTo>
                  <a:pt x="0" y="0"/>
                </a:moveTo>
                <a:lnTo>
                  <a:pt x="18847593" y="0"/>
                </a:lnTo>
              </a:path>
            </a:pathLst>
          </a:custGeom>
          <a:noFill/>
          <a:ln cap="flat" cmpd="sng" w="20925">
            <a:solidFill>
              <a:srgbClr val="E90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615553" y="10254628"/>
            <a:ext cx="18656697" cy="5200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30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  <a:t>Josef Richtr, náměstek GŘ, sekce investiční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/>
          <p:nvPr>
            <p:ph type="title"/>
          </p:nvPr>
        </p:nvSpPr>
        <p:spPr>
          <a:xfrm>
            <a:off x="615552" y="467285"/>
            <a:ext cx="16142097" cy="773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Aktuální stav rekonstrukce – 3. a 4. etapa</a:t>
            </a:r>
            <a:endParaRPr/>
          </a:p>
        </p:txBody>
      </p:sp>
      <p:sp>
        <p:nvSpPr>
          <p:cNvPr id="198" name="Google Shape;198;p10"/>
          <p:cNvSpPr txBox="1"/>
          <p:nvPr>
            <p:ph idx="12" type="sldNum"/>
          </p:nvPr>
        </p:nvSpPr>
        <p:spPr>
          <a:xfrm>
            <a:off x="18357850" y="10305239"/>
            <a:ext cx="1131249" cy="445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21462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r>
              <a:rPr lang="cs-CZ"/>
              <a:t>/14</a:t>
            </a:r>
            <a:endParaRPr/>
          </a:p>
        </p:txBody>
      </p:sp>
      <p:sp>
        <p:nvSpPr>
          <p:cNvPr id="199" name="Google Shape;199;p10"/>
          <p:cNvSpPr txBox="1"/>
          <p:nvPr/>
        </p:nvSpPr>
        <p:spPr>
          <a:xfrm>
            <a:off x="615553" y="10254628"/>
            <a:ext cx="18656697" cy="104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30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  <a:t>Úprava vyztužení vyrovnávací vrstvy z UHPC – zajištění dokonalého „statického“ spojení a ztužení</a:t>
            </a:r>
            <a:endParaRPr/>
          </a:p>
          <a:p>
            <a:pPr indent="0" lvl="0" marL="12700" marR="0" rtl="0" algn="l">
              <a:spcBef>
                <a:spcPts val="95"/>
              </a:spcBef>
              <a:spcAft>
                <a:spcPts val="0"/>
              </a:spcAft>
              <a:buNone/>
            </a:pPr>
            <a:r>
              <a:rPr lang="cs-CZ" sz="330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  <a:t>původní konstrukce</a:t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663" y="2197403"/>
            <a:ext cx="8885507" cy="6914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52050" y="2197404"/>
            <a:ext cx="9219387" cy="6914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"/>
          <p:cNvSpPr txBox="1"/>
          <p:nvPr>
            <p:ph type="title"/>
          </p:nvPr>
        </p:nvSpPr>
        <p:spPr>
          <a:xfrm>
            <a:off x="615552" y="467285"/>
            <a:ext cx="16142097" cy="773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Aktuální stav rekonstrukce – 3. a 4. etapa</a:t>
            </a:r>
            <a:endParaRPr/>
          </a:p>
        </p:txBody>
      </p:sp>
      <p:sp>
        <p:nvSpPr>
          <p:cNvPr id="207" name="Google Shape;207;p11"/>
          <p:cNvSpPr txBox="1"/>
          <p:nvPr>
            <p:ph idx="12" type="sldNum"/>
          </p:nvPr>
        </p:nvSpPr>
        <p:spPr>
          <a:xfrm>
            <a:off x="18357850" y="10305239"/>
            <a:ext cx="1131249" cy="445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21462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r>
              <a:rPr lang="cs-CZ"/>
              <a:t>/14</a:t>
            </a:r>
            <a:endParaRPr/>
          </a:p>
        </p:txBody>
      </p:sp>
      <p:sp>
        <p:nvSpPr>
          <p:cNvPr id="208" name="Google Shape;208;p11"/>
          <p:cNvSpPr txBox="1"/>
          <p:nvPr/>
        </p:nvSpPr>
        <p:spPr>
          <a:xfrm>
            <a:off x="615553" y="10254628"/>
            <a:ext cx="18656697" cy="1027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30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  <a:t>Úprava vyztužení vyrovnávací vrstvy z UHPC – zajištění dokonalého „statického“ spojení a ztužení původní konstrukce</a:t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sah obrázku mapa, umění&#10;&#10;Popis byl vytvořen automaticky" id="209" name="Google Shape;20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850" y="1558998"/>
            <a:ext cx="5963893" cy="79518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interiér, rošt&#10;&#10;Popis byl vytvořen automaticky" id="210" name="Google Shape;21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8534" y="2536518"/>
            <a:ext cx="9299115" cy="697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/>
          <p:nvPr>
            <p:ph type="title"/>
          </p:nvPr>
        </p:nvSpPr>
        <p:spPr>
          <a:xfrm>
            <a:off x="615552" y="467285"/>
            <a:ext cx="16142097" cy="773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Aktuální stav rekonstrukce – 3. a 4. etapa</a:t>
            </a:r>
            <a:endParaRPr/>
          </a:p>
        </p:txBody>
      </p:sp>
      <p:sp>
        <p:nvSpPr>
          <p:cNvPr id="216" name="Google Shape;216;p12"/>
          <p:cNvSpPr txBox="1"/>
          <p:nvPr>
            <p:ph idx="12" type="sldNum"/>
          </p:nvPr>
        </p:nvSpPr>
        <p:spPr>
          <a:xfrm>
            <a:off x="18357850" y="10305239"/>
            <a:ext cx="1131249" cy="445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21462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r>
              <a:rPr lang="cs-CZ"/>
              <a:t>/14</a:t>
            </a:r>
            <a:endParaRPr/>
          </a:p>
        </p:txBody>
      </p:sp>
      <p:sp>
        <p:nvSpPr>
          <p:cNvPr id="217" name="Google Shape;217;p12"/>
          <p:cNvSpPr txBox="1"/>
          <p:nvPr/>
        </p:nvSpPr>
        <p:spPr>
          <a:xfrm>
            <a:off x="615553" y="10254628"/>
            <a:ext cx="18656697" cy="1027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30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  <a:t>Úprava vyztužení vyrovnávací vrstvy z UHPC – velmi složitá aplikace dodatečné spřahující výztuže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30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  <a:t>– kolize s prvky původní konstrukce</a:t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081" y="1749671"/>
            <a:ext cx="18615169" cy="7810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/>
          <p:nvPr>
            <p:ph type="title"/>
          </p:nvPr>
        </p:nvSpPr>
        <p:spPr>
          <a:xfrm>
            <a:off x="615552" y="467285"/>
            <a:ext cx="16142097" cy="773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Aktuální stav rekonstrukce – 3. a 4. etapa</a:t>
            </a:r>
            <a:endParaRPr/>
          </a:p>
        </p:txBody>
      </p:sp>
      <p:sp>
        <p:nvSpPr>
          <p:cNvPr id="224" name="Google Shape;224;p13"/>
          <p:cNvSpPr txBox="1"/>
          <p:nvPr>
            <p:ph idx="12" type="sldNum"/>
          </p:nvPr>
        </p:nvSpPr>
        <p:spPr>
          <a:xfrm>
            <a:off x="18281650" y="10305239"/>
            <a:ext cx="1207449" cy="445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21462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r>
              <a:rPr lang="cs-CZ"/>
              <a:t>/14</a:t>
            </a:r>
            <a:endParaRPr/>
          </a:p>
        </p:txBody>
      </p:sp>
      <p:sp>
        <p:nvSpPr>
          <p:cNvPr id="225" name="Google Shape;225;p13"/>
          <p:cNvSpPr txBox="1"/>
          <p:nvPr/>
        </p:nvSpPr>
        <p:spPr>
          <a:xfrm>
            <a:off x="615553" y="10254628"/>
            <a:ext cx="18656697" cy="104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30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  <a:t>Úprava vyztužení vyrovnávací vrstvy z UHPC – velmi složitá aplikace dodatečné spřahující výztuže</a:t>
            </a:r>
            <a:endParaRPr/>
          </a:p>
          <a:p>
            <a:pPr indent="0" lvl="0" marL="12700" marR="0" rtl="0" algn="l">
              <a:spcBef>
                <a:spcPts val="95"/>
              </a:spcBef>
              <a:spcAft>
                <a:spcPts val="0"/>
              </a:spcAft>
              <a:buNone/>
            </a:pPr>
            <a:r>
              <a:rPr lang="cs-CZ" sz="330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  <a:t>– kolize s prvky původní konstrukce</a:t>
            </a:r>
            <a:endParaRPr sz="3300">
              <a:solidFill>
                <a:srgbClr val="878B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sah obrázku text, rukopis, papír, Papírový výrobek&#10;&#10;Popis byl vytvořen automaticky" id="226" name="Google Shape;22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867" y="1704617"/>
            <a:ext cx="10525656" cy="789424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3"/>
          <p:cNvSpPr txBox="1"/>
          <p:nvPr/>
        </p:nvSpPr>
        <p:spPr>
          <a:xfrm>
            <a:off x="11423651" y="2987184"/>
            <a:ext cx="7279528" cy="2723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30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  <a:t>Úspěšnost provedení vrtu v požadované délce v definovaném místě na první pokus – cca 50%.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30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  <a:t>Nutno vrty opakovat.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30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  <a:t>Zvýšená pracnost a časová náročnost</a:t>
            </a:r>
            <a:endParaRPr sz="3300">
              <a:solidFill>
                <a:srgbClr val="878B8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14"/>
          <p:cNvGrpSpPr/>
          <p:nvPr/>
        </p:nvGrpSpPr>
        <p:grpSpPr>
          <a:xfrm>
            <a:off x="628253" y="628253"/>
            <a:ext cx="2094609" cy="2094230"/>
            <a:chOff x="628253" y="628253"/>
            <a:chExt cx="2094609" cy="2094230"/>
          </a:xfrm>
        </p:grpSpPr>
        <p:sp>
          <p:nvSpPr>
            <p:cNvPr id="233" name="Google Shape;233;p14"/>
            <p:cNvSpPr/>
            <p:nvPr/>
          </p:nvSpPr>
          <p:spPr>
            <a:xfrm>
              <a:off x="628253" y="628253"/>
              <a:ext cx="1163955" cy="2094230"/>
            </a:xfrm>
            <a:custGeom>
              <a:rect b="b" l="l" r="r" t="t"/>
              <a:pathLst>
                <a:path extrusionOk="0" h="2094230" w="1163955">
                  <a:moveTo>
                    <a:pt x="1026764" y="0"/>
                  </a:moveTo>
                  <a:lnTo>
                    <a:pt x="0" y="0"/>
                  </a:lnTo>
                  <a:lnTo>
                    <a:pt x="0" y="2094177"/>
                  </a:lnTo>
                  <a:lnTo>
                    <a:pt x="1026764" y="2094177"/>
                  </a:lnTo>
                  <a:lnTo>
                    <a:pt x="1026764" y="1387633"/>
                  </a:lnTo>
                  <a:lnTo>
                    <a:pt x="970949" y="1381099"/>
                  </a:lnTo>
                  <a:lnTo>
                    <a:pt x="938986" y="1372984"/>
                  </a:lnTo>
                  <a:lnTo>
                    <a:pt x="382606" y="1372984"/>
                  </a:lnTo>
                  <a:lnTo>
                    <a:pt x="382606" y="855021"/>
                  </a:lnTo>
                  <a:lnTo>
                    <a:pt x="191920" y="855021"/>
                  </a:lnTo>
                  <a:lnTo>
                    <a:pt x="191920" y="717496"/>
                  </a:lnTo>
                  <a:lnTo>
                    <a:pt x="947247" y="717496"/>
                  </a:lnTo>
                  <a:lnTo>
                    <a:pt x="977200" y="710785"/>
                  </a:lnTo>
                  <a:lnTo>
                    <a:pt x="1026764" y="706041"/>
                  </a:lnTo>
                  <a:lnTo>
                    <a:pt x="1026764" y="0"/>
                  </a:lnTo>
                  <a:close/>
                </a:path>
                <a:path extrusionOk="0" h="2094230" w="1163955">
                  <a:moveTo>
                    <a:pt x="947247" y="717496"/>
                  </a:moveTo>
                  <a:lnTo>
                    <a:pt x="737391" y="717496"/>
                  </a:lnTo>
                  <a:lnTo>
                    <a:pt x="737391" y="855021"/>
                  </a:lnTo>
                  <a:lnTo>
                    <a:pt x="544873" y="855021"/>
                  </a:lnTo>
                  <a:lnTo>
                    <a:pt x="544873" y="1372984"/>
                  </a:lnTo>
                  <a:lnTo>
                    <a:pt x="938986" y="1372984"/>
                  </a:lnTo>
                  <a:lnTo>
                    <a:pt x="920799" y="1368366"/>
                  </a:lnTo>
                  <a:lnTo>
                    <a:pt x="876809" y="1349521"/>
                  </a:lnTo>
                  <a:lnTo>
                    <a:pt x="839474" y="1324653"/>
                  </a:lnTo>
                  <a:lnTo>
                    <a:pt x="809288" y="1293848"/>
                  </a:lnTo>
                  <a:lnTo>
                    <a:pt x="786746" y="1257196"/>
                  </a:lnTo>
                  <a:lnTo>
                    <a:pt x="772343" y="1214782"/>
                  </a:lnTo>
                  <a:lnTo>
                    <a:pt x="766573" y="1166697"/>
                  </a:lnTo>
                  <a:lnTo>
                    <a:pt x="1156072" y="1166697"/>
                  </a:lnTo>
                  <a:lnTo>
                    <a:pt x="1153813" y="1159190"/>
                  </a:lnTo>
                  <a:lnTo>
                    <a:pt x="1125709" y="1137491"/>
                  </a:lnTo>
                  <a:lnTo>
                    <a:pt x="1080760" y="1121458"/>
                  </a:lnTo>
                  <a:lnTo>
                    <a:pt x="971768" y="1094019"/>
                  </a:lnTo>
                  <a:lnTo>
                    <a:pt x="924452" y="1079181"/>
                  </a:lnTo>
                  <a:lnTo>
                    <a:pt x="880776" y="1060032"/>
                  </a:lnTo>
                  <a:lnTo>
                    <a:pt x="842955" y="1034920"/>
                  </a:lnTo>
                  <a:lnTo>
                    <a:pt x="813199" y="1002192"/>
                  </a:lnTo>
                  <a:lnTo>
                    <a:pt x="793724" y="960196"/>
                  </a:lnTo>
                  <a:lnTo>
                    <a:pt x="786740" y="907281"/>
                  </a:lnTo>
                  <a:lnTo>
                    <a:pt x="791446" y="860469"/>
                  </a:lnTo>
                  <a:lnTo>
                    <a:pt x="805019" y="820201"/>
                  </a:lnTo>
                  <a:lnTo>
                    <a:pt x="826639" y="786299"/>
                  </a:lnTo>
                  <a:lnTo>
                    <a:pt x="855487" y="758584"/>
                  </a:lnTo>
                  <a:lnTo>
                    <a:pt x="890742" y="736878"/>
                  </a:lnTo>
                  <a:lnTo>
                    <a:pt x="931587" y="721005"/>
                  </a:lnTo>
                  <a:lnTo>
                    <a:pt x="947247" y="717496"/>
                  </a:lnTo>
                  <a:close/>
                </a:path>
                <a:path extrusionOk="0" h="2094230" w="1163955">
                  <a:moveTo>
                    <a:pt x="1156072" y="1166697"/>
                  </a:moveTo>
                  <a:lnTo>
                    <a:pt x="929751" y="1166697"/>
                  </a:lnTo>
                  <a:lnTo>
                    <a:pt x="941939" y="1209158"/>
                  </a:lnTo>
                  <a:lnTo>
                    <a:pt x="967449" y="1238213"/>
                  </a:lnTo>
                  <a:lnTo>
                    <a:pt x="1006196" y="1254892"/>
                  </a:lnTo>
                  <a:lnTo>
                    <a:pt x="1058093" y="1260223"/>
                  </a:lnTo>
                  <a:lnTo>
                    <a:pt x="1096998" y="1256438"/>
                  </a:lnTo>
                  <a:lnTo>
                    <a:pt x="1130748" y="1244397"/>
                  </a:lnTo>
                  <a:lnTo>
                    <a:pt x="1154528" y="1223077"/>
                  </a:lnTo>
                  <a:lnTo>
                    <a:pt x="1163524" y="1191450"/>
                  </a:lnTo>
                  <a:lnTo>
                    <a:pt x="1156072" y="1166697"/>
                  </a:lnTo>
                  <a:close/>
                </a:path>
              </a:pathLst>
            </a:custGeom>
            <a:solidFill>
              <a:srgbClr val="E90B2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1575417" y="628253"/>
              <a:ext cx="1147445" cy="2094230"/>
            </a:xfrm>
            <a:custGeom>
              <a:rect b="b" l="l" r="r" t="t"/>
              <a:pathLst>
                <a:path extrusionOk="0" h="2094230" w="1147445">
                  <a:moveTo>
                    <a:pt x="94426" y="828445"/>
                  </a:moveTo>
                  <a:lnTo>
                    <a:pt x="55690" y="832886"/>
                  </a:lnTo>
                  <a:lnTo>
                    <a:pt x="25895" y="845407"/>
                  </a:lnTo>
                  <a:lnTo>
                    <a:pt x="6760" y="864805"/>
                  </a:lnTo>
                  <a:lnTo>
                    <a:pt x="0" y="889878"/>
                  </a:lnTo>
                  <a:lnTo>
                    <a:pt x="9410" y="918426"/>
                  </a:lnTo>
                  <a:lnTo>
                    <a:pt x="37470" y="938216"/>
                  </a:lnTo>
                  <a:lnTo>
                    <a:pt x="83921" y="953543"/>
                  </a:lnTo>
                  <a:lnTo>
                    <a:pt x="148508" y="968703"/>
                  </a:lnTo>
                  <a:lnTo>
                    <a:pt x="193479" y="979969"/>
                  </a:lnTo>
                  <a:lnTo>
                    <a:pt x="236185" y="993193"/>
                  </a:lnTo>
                  <a:lnTo>
                    <a:pt x="275475" y="1009469"/>
                  </a:lnTo>
                  <a:lnTo>
                    <a:pt x="310199" y="1029892"/>
                  </a:lnTo>
                  <a:lnTo>
                    <a:pt x="339209" y="1055559"/>
                  </a:lnTo>
                  <a:lnTo>
                    <a:pt x="361353" y="1087564"/>
                  </a:lnTo>
                  <a:lnTo>
                    <a:pt x="375483" y="1127002"/>
                  </a:lnTo>
                  <a:lnTo>
                    <a:pt x="380449" y="1174969"/>
                  </a:lnTo>
                  <a:lnTo>
                    <a:pt x="375305" y="1222765"/>
                  </a:lnTo>
                  <a:lnTo>
                    <a:pt x="360491" y="1264852"/>
                  </a:lnTo>
                  <a:lnTo>
                    <a:pt x="336931" y="1301066"/>
                  </a:lnTo>
                  <a:lnTo>
                    <a:pt x="305549" y="1331248"/>
                  </a:lnTo>
                  <a:lnTo>
                    <a:pt x="267270" y="1355237"/>
                  </a:lnTo>
                  <a:lnTo>
                    <a:pt x="223017" y="1372870"/>
                  </a:lnTo>
                  <a:lnTo>
                    <a:pt x="173715" y="1383988"/>
                  </a:lnTo>
                  <a:lnTo>
                    <a:pt x="120289" y="1388428"/>
                  </a:lnTo>
                  <a:lnTo>
                    <a:pt x="120289" y="2094177"/>
                  </a:lnTo>
                  <a:lnTo>
                    <a:pt x="1147012" y="2094177"/>
                  </a:lnTo>
                  <a:lnTo>
                    <a:pt x="1147012" y="1372994"/>
                  </a:lnTo>
                  <a:lnTo>
                    <a:pt x="446499" y="1372994"/>
                  </a:lnTo>
                  <a:lnTo>
                    <a:pt x="446499" y="907270"/>
                  </a:lnTo>
                  <a:lnTo>
                    <a:pt x="199847" y="907270"/>
                  </a:lnTo>
                  <a:lnTo>
                    <a:pt x="189175" y="873684"/>
                  </a:lnTo>
                  <a:lnTo>
                    <a:pt x="167417" y="848951"/>
                  </a:lnTo>
                  <a:lnTo>
                    <a:pt x="135519" y="833672"/>
                  </a:lnTo>
                  <a:lnTo>
                    <a:pt x="94426" y="828445"/>
                  </a:lnTo>
                  <a:close/>
                </a:path>
                <a:path extrusionOk="0" h="2094230" w="1147445">
                  <a:moveTo>
                    <a:pt x="608630" y="1064491"/>
                  </a:moveTo>
                  <a:lnTo>
                    <a:pt x="608630" y="1372994"/>
                  </a:lnTo>
                  <a:lnTo>
                    <a:pt x="811221" y="1372994"/>
                  </a:lnTo>
                  <a:lnTo>
                    <a:pt x="608630" y="1064491"/>
                  </a:lnTo>
                  <a:close/>
                </a:path>
                <a:path extrusionOk="0" h="2094230" w="1147445">
                  <a:moveTo>
                    <a:pt x="1147012" y="720030"/>
                  </a:moveTo>
                  <a:lnTo>
                    <a:pt x="995027" y="720030"/>
                  </a:lnTo>
                  <a:lnTo>
                    <a:pt x="771945" y="1046523"/>
                  </a:lnTo>
                  <a:lnTo>
                    <a:pt x="995027" y="1372994"/>
                  </a:lnTo>
                  <a:lnTo>
                    <a:pt x="1147012" y="1372994"/>
                  </a:lnTo>
                  <a:lnTo>
                    <a:pt x="1147012" y="720030"/>
                  </a:lnTo>
                  <a:close/>
                </a:path>
                <a:path extrusionOk="0" h="2094230" w="1147445">
                  <a:moveTo>
                    <a:pt x="1147012" y="718030"/>
                  </a:moveTo>
                  <a:lnTo>
                    <a:pt x="608630" y="718030"/>
                  </a:lnTo>
                  <a:lnTo>
                    <a:pt x="608630" y="1028555"/>
                  </a:lnTo>
                  <a:lnTo>
                    <a:pt x="811221" y="720030"/>
                  </a:lnTo>
                  <a:lnTo>
                    <a:pt x="1147012" y="720030"/>
                  </a:lnTo>
                  <a:lnTo>
                    <a:pt x="1147012" y="718030"/>
                  </a:lnTo>
                  <a:close/>
                </a:path>
                <a:path extrusionOk="0" h="2094230" w="1147445">
                  <a:moveTo>
                    <a:pt x="1147012" y="0"/>
                  </a:moveTo>
                  <a:lnTo>
                    <a:pt x="120289" y="0"/>
                  </a:lnTo>
                  <a:lnTo>
                    <a:pt x="120289" y="706104"/>
                  </a:lnTo>
                  <a:lnTo>
                    <a:pt x="168199" y="711079"/>
                  </a:lnTo>
                  <a:lnTo>
                    <a:pt x="212372" y="721630"/>
                  </a:lnTo>
                  <a:lnTo>
                    <a:pt x="252084" y="737851"/>
                  </a:lnTo>
                  <a:lnTo>
                    <a:pt x="286614" y="759835"/>
                  </a:lnTo>
                  <a:lnTo>
                    <a:pt x="315238" y="787675"/>
                  </a:lnTo>
                  <a:lnTo>
                    <a:pt x="337234" y="821466"/>
                  </a:lnTo>
                  <a:lnTo>
                    <a:pt x="351878" y="861299"/>
                  </a:lnTo>
                  <a:lnTo>
                    <a:pt x="358449" y="907270"/>
                  </a:lnTo>
                  <a:lnTo>
                    <a:pt x="446499" y="907270"/>
                  </a:lnTo>
                  <a:lnTo>
                    <a:pt x="446499" y="718030"/>
                  </a:lnTo>
                  <a:lnTo>
                    <a:pt x="1147012" y="718030"/>
                  </a:lnTo>
                  <a:lnTo>
                    <a:pt x="1147012" y="0"/>
                  </a:lnTo>
                  <a:close/>
                </a:path>
              </a:pathLst>
            </a:custGeom>
            <a:solidFill>
              <a:srgbClr val="878B8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Google Shape;235;p14"/>
          <p:cNvSpPr txBox="1"/>
          <p:nvPr>
            <p:ph type="title"/>
          </p:nvPr>
        </p:nvSpPr>
        <p:spPr>
          <a:xfrm>
            <a:off x="615552" y="3749939"/>
            <a:ext cx="10655697" cy="1230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900"/>
              <a:t>Děkuji za pozornost</a:t>
            </a:r>
            <a:endParaRPr sz="7900"/>
          </a:p>
        </p:txBody>
      </p:sp>
      <p:sp>
        <p:nvSpPr>
          <p:cNvPr id="236" name="Google Shape;236;p14"/>
          <p:cNvSpPr txBox="1"/>
          <p:nvPr/>
        </p:nvSpPr>
        <p:spPr>
          <a:xfrm>
            <a:off x="615553" y="10098196"/>
            <a:ext cx="3496945" cy="656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19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300" u="sng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www.tsk-praha.cz</a:t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/>
          <p:cNvSpPr txBox="1"/>
          <p:nvPr>
            <p:ph type="title"/>
          </p:nvPr>
        </p:nvSpPr>
        <p:spPr>
          <a:xfrm>
            <a:off x="615552" y="467285"/>
            <a:ext cx="16142097" cy="773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Aktuální stav rekonstrukce – 3. a 4. etapa</a:t>
            </a:r>
            <a:endParaRPr/>
          </a:p>
        </p:txBody>
      </p:sp>
      <p:sp>
        <p:nvSpPr>
          <p:cNvPr id="58" name="Google Shape;58;p2"/>
          <p:cNvSpPr txBox="1"/>
          <p:nvPr>
            <p:ph idx="12" type="sldNum"/>
          </p:nvPr>
        </p:nvSpPr>
        <p:spPr>
          <a:xfrm>
            <a:off x="18588034" y="10305239"/>
            <a:ext cx="901065" cy="445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21462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r>
              <a:rPr lang="cs-CZ"/>
              <a:t>/14</a:t>
            </a:r>
            <a:endParaRPr/>
          </a:p>
        </p:txBody>
      </p:sp>
      <p:sp>
        <p:nvSpPr>
          <p:cNvPr id="59" name="Google Shape;59;p2"/>
          <p:cNvSpPr txBox="1"/>
          <p:nvPr/>
        </p:nvSpPr>
        <p:spPr>
          <a:xfrm>
            <a:off x="615553" y="10254628"/>
            <a:ext cx="18656697" cy="104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30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  <a:t>Barrandovský most – Aktuální stav prací v rámci rekonstrukce mostu</a:t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" name="Google Shape;60;p2"/>
          <p:cNvGrpSpPr/>
          <p:nvPr/>
        </p:nvGrpSpPr>
        <p:grpSpPr>
          <a:xfrm>
            <a:off x="1060450" y="1616075"/>
            <a:ext cx="14812236" cy="7181392"/>
            <a:chOff x="0" y="0"/>
            <a:chExt cx="10152789" cy="4924806"/>
          </a:xfrm>
        </p:grpSpPr>
        <p:pic>
          <p:nvPicPr>
            <p:cNvPr id="61" name="Google Shape;6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2767584" cy="4860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186684" y="0"/>
              <a:ext cx="1828800" cy="4860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521452" y="0"/>
              <a:ext cx="1731264" cy="4860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758684" y="0"/>
              <a:ext cx="1731264" cy="48600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Google Shape;65;p2"/>
            <p:cNvSpPr/>
            <p:nvPr/>
          </p:nvSpPr>
          <p:spPr>
            <a:xfrm>
              <a:off x="5435346" y="762"/>
              <a:ext cx="4145280" cy="4924044"/>
            </a:xfrm>
            <a:custGeom>
              <a:rect b="b" l="l" r="r" t="t"/>
              <a:pathLst>
                <a:path extrusionOk="0" h="4924044" w="4145280">
                  <a:moveTo>
                    <a:pt x="0" y="690880"/>
                  </a:moveTo>
                  <a:cubicBezTo>
                    <a:pt x="0" y="309372"/>
                    <a:pt x="309372" y="0"/>
                    <a:pt x="690880" y="0"/>
                  </a:cubicBezTo>
                  <a:lnTo>
                    <a:pt x="3454400" y="0"/>
                  </a:lnTo>
                  <a:cubicBezTo>
                    <a:pt x="3835908" y="0"/>
                    <a:pt x="4145280" y="309372"/>
                    <a:pt x="4145280" y="690880"/>
                  </a:cubicBezTo>
                  <a:lnTo>
                    <a:pt x="4145280" y="4233164"/>
                  </a:lnTo>
                  <a:cubicBezTo>
                    <a:pt x="4145280" y="4614723"/>
                    <a:pt x="3835908" y="4924044"/>
                    <a:pt x="3454400" y="4924044"/>
                  </a:cubicBezTo>
                  <a:lnTo>
                    <a:pt x="690880" y="4924044"/>
                  </a:lnTo>
                  <a:cubicBezTo>
                    <a:pt x="309372" y="4924044"/>
                    <a:pt x="0" y="4614723"/>
                    <a:pt x="0" y="4233164"/>
                  </a:cubicBezTo>
                  <a:close/>
                </a:path>
              </a:pathLst>
            </a:custGeom>
            <a:noFill/>
            <a:ln cap="flat" cmpd="sng" w="38100">
              <a:solidFill>
                <a:srgbClr val="BF0000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 rot="-5399999">
              <a:off x="8981300" y="2257423"/>
              <a:ext cx="1785331" cy="345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s-CZ" sz="20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3. +  4. Etapa - 2024</a:t>
              </a: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 rot="-5399999">
              <a:off x="9941899" y="1798631"/>
              <a:ext cx="76591" cy="345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s-CZ" sz="20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2"/>
          <p:cNvSpPr txBox="1"/>
          <p:nvPr/>
        </p:nvSpPr>
        <p:spPr>
          <a:xfrm>
            <a:off x="883667" y="8958488"/>
            <a:ext cx="18656697" cy="104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30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  <a:t>         1. Etapa – 2022                2. Etapa 2023          3. Etapa 2024	       4. Etapa 2025</a:t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/>
          <p:nvPr>
            <p:ph type="title"/>
          </p:nvPr>
        </p:nvSpPr>
        <p:spPr>
          <a:xfrm>
            <a:off x="615552" y="467285"/>
            <a:ext cx="16142100" cy="7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Aktuální stav rekonstrukce – 3. a 4. etapa</a:t>
            </a:r>
            <a:endParaRPr/>
          </a:p>
        </p:txBody>
      </p:sp>
      <p:sp>
        <p:nvSpPr>
          <p:cNvPr id="74" name="Google Shape;74;p3"/>
          <p:cNvSpPr txBox="1"/>
          <p:nvPr>
            <p:ph idx="12" type="sldNum"/>
          </p:nvPr>
        </p:nvSpPr>
        <p:spPr>
          <a:xfrm>
            <a:off x="18599785" y="10305239"/>
            <a:ext cx="901065" cy="445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21462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r>
              <a:rPr lang="cs-CZ"/>
              <a:t>/14</a:t>
            </a:r>
            <a:endParaRPr/>
          </a:p>
        </p:txBody>
      </p:sp>
      <p:sp>
        <p:nvSpPr>
          <p:cNvPr id="75" name="Google Shape;75;p3"/>
          <p:cNvSpPr txBox="1"/>
          <p:nvPr/>
        </p:nvSpPr>
        <p:spPr>
          <a:xfrm>
            <a:off x="615553" y="10254628"/>
            <a:ext cx="18656697" cy="104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30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  <a:t>Barrandovský most – Aktuální stav prací v rámci rekonstrukce mostu</a:t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3"/>
          <p:cNvGrpSpPr/>
          <p:nvPr/>
        </p:nvGrpSpPr>
        <p:grpSpPr>
          <a:xfrm>
            <a:off x="984250" y="1766397"/>
            <a:ext cx="18504849" cy="8001000"/>
            <a:chOff x="0" y="0"/>
            <a:chExt cx="11301984" cy="5570221"/>
          </a:xfrm>
        </p:grpSpPr>
        <p:sp>
          <p:nvSpPr>
            <p:cNvPr id="77" name="Google Shape;77;p3"/>
            <p:cNvSpPr/>
            <p:nvPr/>
          </p:nvSpPr>
          <p:spPr>
            <a:xfrm>
              <a:off x="1963043" y="676529"/>
              <a:ext cx="1612932" cy="344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s-CZ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3. + 4. Etapa - 2024</a:t>
              </a:r>
              <a:endPara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8" name="Google Shape;7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719328" cy="20223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0496" y="0"/>
              <a:ext cx="719328" cy="20223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4968" y="2365249"/>
              <a:ext cx="11177016" cy="32049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19372" y="0"/>
              <a:ext cx="4340352" cy="29702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/>
          <p:nvPr>
            <p:ph type="title"/>
          </p:nvPr>
        </p:nvSpPr>
        <p:spPr>
          <a:xfrm>
            <a:off x="615552" y="467285"/>
            <a:ext cx="16142097" cy="773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Aktuální stav rekonstrukce – 3. a 4. etapa</a:t>
            </a:r>
            <a:endParaRPr/>
          </a:p>
        </p:txBody>
      </p:sp>
      <p:sp>
        <p:nvSpPr>
          <p:cNvPr id="87" name="Google Shape;87;p4"/>
          <p:cNvSpPr txBox="1"/>
          <p:nvPr>
            <p:ph idx="12" type="sldNum"/>
          </p:nvPr>
        </p:nvSpPr>
        <p:spPr>
          <a:xfrm>
            <a:off x="18588034" y="10305239"/>
            <a:ext cx="901065" cy="445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21462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r>
              <a:rPr lang="cs-CZ"/>
              <a:t>/14</a:t>
            </a:r>
            <a:endParaRPr/>
          </a:p>
        </p:txBody>
      </p:sp>
      <p:sp>
        <p:nvSpPr>
          <p:cNvPr id="88" name="Google Shape;88;p4"/>
          <p:cNvSpPr txBox="1"/>
          <p:nvPr/>
        </p:nvSpPr>
        <p:spPr>
          <a:xfrm>
            <a:off x="615553" y="10254628"/>
            <a:ext cx="18656697" cy="104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30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  <a:t>Barrandovský most – Aktuální stav prací v rámci rekonstrukce mostu</a:t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sah obrázku text, diagram, snímek obrazovky, řada/pruh&#10;&#10;Popis byl vytvořen automaticky" id="89" name="Google Shape;8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552" y="1997075"/>
            <a:ext cx="8598298" cy="76962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4"/>
          <p:cNvSpPr txBox="1"/>
          <p:nvPr/>
        </p:nvSpPr>
        <p:spPr>
          <a:xfrm>
            <a:off x="10890252" y="2378075"/>
            <a:ext cx="8598296" cy="6137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2000"/>
              <a:buFont typeface="Arial"/>
              <a:buChar char="▪"/>
            </a:pPr>
            <a:r>
              <a:rPr lang="cs-CZ" sz="360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  <a:t>UHPC využito pro ztužení a zesílení nosné konstrukce. Cíleně započteno do statické funkce nosné konstrukce</a:t>
            </a:r>
            <a:endParaRPr/>
          </a:p>
          <a:p>
            <a:pPr indent="-215900" lvl="0" marL="342900" marR="0" rtl="0" algn="l">
              <a:lnSpc>
                <a:spcPct val="98000"/>
              </a:lnSpc>
              <a:spcBef>
                <a:spcPts val="1125"/>
              </a:spcBef>
              <a:spcAft>
                <a:spcPts val="0"/>
              </a:spcAft>
              <a:buClr>
                <a:srgbClr val="5B9BD5"/>
              </a:buClr>
              <a:buSzPts val="2000"/>
              <a:buFont typeface="Arial"/>
              <a:buNone/>
            </a:pPr>
            <a:r>
              <a:t/>
            </a:r>
            <a:endParaRPr sz="3600">
              <a:solidFill>
                <a:srgbClr val="878B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8000"/>
              </a:lnSpc>
              <a:spcBef>
                <a:spcPts val="1140"/>
              </a:spcBef>
              <a:spcAft>
                <a:spcPts val="0"/>
              </a:spcAft>
              <a:buClr>
                <a:srgbClr val="5B9BD5"/>
              </a:buClr>
              <a:buSzPts val="2000"/>
              <a:buFont typeface="Arial"/>
              <a:buChar char="▪"/>
            </a:pPr>
            <a:r>
              <a:rPr lang="cs-CZ" sz="360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  <a:t>Využito kompletně potenciálu materiálu </a:t>
            </a:r>
            <a:br>
              <a:rPr lang="cs-CZ" sz="360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60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  <a:t>na </a:t>
            </a:r>
            <a:r>
              <a:rPr b="1" lang="cs-CZ" sz="3600">
                <a:solidFill>
                  <a:srgbClr val="E90B23"/>
                </a:solidFill>
                <a:latin typeface="Arial"/>
                <a:ea typeface="Arial"/>
                <a:cs typeface="Arial"/>
                <a:sym typeface="Arial"/>
              </a:rPr>
              <a:t>nosné konstrukci nebude realizována izolace</a:t>
            </a:r>
            <a:endParaRPr/>
          </a:p>
          <a:p>
            <a:pPr indent="-215900" lvl="0" marL="342900" marR="0" rtl="0" algn="l">
              <a:lnSpc>
                <a:spcPct val="107000"/>
              </a:lnSpc>
              <a:spcBef>
                <a:spcPts val="1140"/>
              </a:spcBef>
              <a:spcAft>
                <a:spcPts val="0"/>
              </a:spcAft>
              <a:buClr>
                <a:srgbClr val="5B9BD5"/>
              </a:buClr>
              <a:buSzPts val="2000"/>
              <a:buFont typeface="Arial"/>
              <a:buNone/>
            </a:pPr>
            <a:r>
              <a:t/>
            </a:r>
            <a:endParaRPr sz="3600">
              <a:solidFill>
                <a:srgbClr val="878B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5B9BD5"/>
              </a:buClr>
              <a:buSzPts val="2000"/>
              <a:buFont typeface="Arial"/>
              <a:buChar char="▪"/>
            </a:pPr>
            <a:r>
              <a:rPr lang="cs-CZ" sz="360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  <a:t>Předpoklad výroby a přepravy</a:t>
            </a:r>
            <a:br>
              <a:rPr lang="cs-CZ" sz="360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60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  <a:t>cca 850 - 1000 m</a:t>
            </a:r>
            <a:r>
              <a:rPr baseline="30000" lang="cs-CZ" sz="360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cs-CZ" sz="360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  <a:t> UHPC – 3. a 4. etapa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/>
          <p:nvPr>
            <p:ph type="title"/>
          </p:nvPr>
        </p:nvSpPr>
        <p:spPr>
          <a:xfrm>
            <a:off x="615552" y="467285"/>
            <a:ext cx="16142097" cy="773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Aktuální stav rekonstrukce – 3. a 4. etapa</a:t>
            </a:r>
            <a:endParaRPr/>
          </a:p>
        </p:txBody>
      </p:sp>
      <p:sp>
        <p:nvSpPr>
          <p:cNvPr id="96" name="Google Shape;96;p5"/>
          <p:cNvSpPr txBox="1"/>
          <p:nvPr>
            <p:ph idx="12" type="sldNum"/>
          </p:nvPr>
        </p:nvSpPr>
        <p:spPr>
          <a:xfrm>
            <a:off x="18588034" y="10305239"/>
            <a:ext cx="901065" cy="445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21462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r>
              <a:rPr lang="cs-CZ"/>
              <a:t>/14</a:t>
            </a:r>
            <a:endParaRPr/>
          </a:p>
        </p:txBody>
      </p:sp>
      <p:sp>
        <p:nvSpPr>
          <p:cNvPr id="97" name="Google Shape;97;p5"/>
          <p:cNvSpPr txBox="1"/>
          <p:nvPr/>
        </p:nvSpPr>
        <p:spPr>
          <a:xfrm>
            <a:off x="615553" y="10254628"/>
            <a:ext cx="18656697" cy="104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30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  <a:t>Barrandovský most – Aktuální stav prací v rámci rekonstrukce mostu</a:t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descr="Obsah obrázku venku, obloha, Modré límečky, Reflexní oděvy&#10;&#10;Popis byl vytvořen automaticky Obsah obrázku venku, území, strom, Kompozitní materiál&#10;&#10;Popis byl vytvořen automaticky" id="98" name="Google Shape;98;p5"/>
          <p:cNvGrpSpPr/>
          <p:nvPr/>
        </p:nvGrpSpPr>
        <p:grpSpPr>
          <a:xfrm>
            <a:off x="832402" y="1768475"/>
            <a:ext cx="18656697" cy="8229600"/>
            <a:chOff x="0" y="0"/>
            <a:chExt cx="10890504" cy="5396484"/>
          </a:xfrm>
        </p:grpSpPr>
        <p:pic>
          <p:nvPicPr>
            <p:cNvPr id="99" name="Google Shape;99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46304"/>
              <a:ext cx="6833616" cy="3517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461504" y="0"/>
              <a:ext cx="3429000" cy="25725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461504" y="2823972"/>
              <a:ext cx="3429000" cy="25725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5"/>
            <p:cNvSpPr/>
            <p:nvPr/>
          </p:nvSpPr>
          <p:spPr>
            <a:xfrm>
              <a:off x="5759196" y="1722882"/>
              <a:ext cx="819150" cy="191262"/>
            </a:xfrm>
            <a:custGeom>
              <a:rect b="b" l="l" r="r" t="t"/>
              <a:pathLst>
                <a:path extrusionOk="0" h="191262" w="819150">
                  <a:moveTo>
                    <a:pt x="0" y="0"/>
                  </a:moveTo>
                  <a:cubicBezTo>
                    <a:pt x="452374" y="0"/>
                    <a:pt x="819150" y="85598"/>
                    <a:pt x="819150" y="191262"/>
                  </a:cubicBezTo>
                </a:path>
              </a:pathLst>
            </a:custGeom>
            <a:noFill/>
            <a:ln cap="flat" cmpd="sng" w="25400">
              <a:solidFill>
                <a:srgbClr val="BF0000"/>
              </a:solidFill>
              <a:prstDash val="dashDot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6066282" y="1582674"/>
              <a:ext cx="0" cy="93472"/>
            </a:xfrm>
            <a:custGeom>
              <a:rect b="b" l="l" r="r" t="t"/>
              <a:pathLst>
                <a:path extrusionOk="0" h="93472" w="120000">
                  <a:moveTo>
                    <a:pt x="0" y="0"/>
                  </a:moveTo>
                  <a:lnTo>
                    <a:pt x="0" y="93472"/>
                  </a:lnTo>
                </a:path>
              </a:pathLst>
            </a:custGeom>
            <a:noFill/>
            <a:ln cap="flat" cmpd="sng" w="25400">
              <a:solidFill>
                <a:srgbClr val="000000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3462528" y="3931920"/>
              <a:ext cx="2602992" cy="922020"/>
            </a:xfrm>
            <a:custGeom>
              <a:rect b="b" l="l" r="r" t="t"/>
              <a:pathLst>
                <a:path extrusionOk="0" h="922020" w="2602992">
                  <a:moveTo>
                    <a:pt x="0" y="922020"/>
                  </a:moveTo>
                  <a:lnTo>
                    <a:pt x="2602992" y="922020"/>
                  </a:lnTo>
                  <a:lnTo>
                    <a:pt x="260299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2700">
              <a:solidFill>
                <a:srgbClr val="B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3553968" y="4034352"/>
              <a:ext cx="3050109" cy="2857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8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Průhyb konce konzoly </a:t>
              </a:r>
              <a:endPara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3553968" y="4308425"/>
              <a:ext cx="3222837" cy="286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8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během betonáže vrstvy </a:t>
              </a:r>
              <a:endPara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3553968" y="4542816"/>
              <a:ext cx="1097932" cy="3390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8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z UHPC</a:t>
              </a:r>
              <a:endPara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4759198" y="1882140"/>
              <a:ext cx="1740154" cy="2053209"/>
            </a:xfrm>
            <a:custGeom>
              <a:rect b="b" l="l" r="r" t="t"/>
              <a:pathLst>
                <a:path extrusionOk="0" h="2053209" w="1740154">
                  <a:moveTo>
                    <a:pt x="1740154" y="0"/>
                  </a:moveTo>
                  <a:lnTo>
                    <a:pt x="1719961" y="82804"/>
                  </a:lnTo>
                  <a:lnTo>
                    <a:pt x="1695761" y="62258"/>
                  </a:lnTo>
                  <a:lnTo>
                    <a:pt x="9652" y="2053209"/>
                  </a:lnTo>
                  <a:lnTo>
                    <a:pt x="0" y="2044954"/>
                  </a:lnTo>
                  <a:lnTo>
                    <a:pt x="1686079" y="54038"/>
                  </a:lnTo>
                  <a:lnTo>
                    <a:pt x="1661922" y="33528"/>
                  </a:lnTo>
                  <a:lnTo>
                    <a:pt x="1740154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726692" y="35052"/>
              <a:ext cx="2602992" cy="923544"/>
            </a:xfrm>
            <a:custGeom>
              <a:rect b="b" l="l" r="r" t="t"/>
              <a:pathLst>
                <a:path extrusionOk="0" h="923544" w="2602992">
                  <a:moveTo>
                    <a:pt x="0" y="923544"/>
                  </a:moveTo>
                  <a:lnTo>
                    <a:pt x="2602992" y="923544"/>
                  </a:lnTo>
                  <a:lnTo>
                    <a:pt x="260299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818386" y="97282"/>
              <a:ext cx="2903816" cy="3390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Vznik trhliny v UHPC </a:t>
              </a:r>
              <a:endPara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818386" y="412058"/>
              <a:ext cx="2278461" cy="2857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vrstvě již během </a:t>
              </a:r>
              <a:endPara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1818386" y="686378"/>
              <a:ext cx="1248380" cy="2857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betonáže</a:t>
              </a:r>
              <a:endPara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3040634" y="969137"/>
              <a:ext cx="3024759" cy="635254"/>
            </a:xfrm>
            <a:custGeom>
              <a:rect b="b" l="l" r="r" t="t"/>
              <a:pathLst>
                <a:path extrusionOk="0" h="635254" w="3024759">
                  <a:moveTo>
                    <a:pt x="2540" y="0"/>
                  </a:moveTo>
                  <a:lnTo>
                    <a:pt x="2951325" y="591730"/>
                  </a:lnTo>
                  <a:lnTo>
                    <a:pt x="2957576" y="560578"/>
                  </a:lnTo>
                  <a:lnTo>
                    <a:pt x="3024759" y="612902"/>
                  </a:lnTo>
                  <a:lnTo>
                    <a:pt x="2942590" y="635254"/>
                  </a:lnTo>
                  <a:lnTo>
                    <a:pt x="2948826" y="604184"/>
                  </a:lnTo>
                  <a:lnTo>
                    <a:pt x="0" y="12446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title"/>
          </p:nvPr>
        </p:nvSpPr>
        <p:spPr>
          <a:xfrm>
            <a:off x="615552" y="467285"/>
            <a:ext cx="16142097" cy="773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Aktuální stav rekonstrukce – 3. a 4. etapa</a:t>
            </a:r>
            <a:endParaRPr/>
          </a:p>
        </p:txBody>
      </p:sp>
      <p:sp>
        <p:nvSpPr>
          <p:cNvPr id="119" name="Google Shape;119;p6"/>
          <p:cNvSpPr txBox="1"/>
          <p:nvPr>
            <p:ph idx="12" type="sldNum"/>
          </p:nvPr>
        </p:nvSpPr>
        <p:spPr>
          <a:xfrm>
            <a:off x="18357850" y="10305239"/>
            <a:ext cx="1131249" cy="445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21462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r>
              <a:rPr lang="cs-CZ"/>
              <a:t>/14</a:t>
            </a:r>
            <a:endParaRPr/>
          </a:p>
        </p:txBody>
      </p:sp>
      <p:sp>
        <p:nvSpPr>
          <p:cNvPr id="120" name="Google Shape;120;p6"/>
          <p:cNvSpPr txBox="1"/>
          <p:nvPr/>
        </p:nvSpPr>
        <p:spPr>
          <a:xfrm>
            <a:off x="615553" y="10254628"/>
            <a:ext cx="18656697" cy="1561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30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  <a:t>Ideový návrh opatření pro ztužení původní konstrukce</a:t>
            </a:r>
            <a:endParaRPr sz="3300">
              <a:solidFill>
                <a:srgbClr val="878B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spcBef>
                <a:spcPts val="95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878B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6"/>
          <p:cNvGrpSpPr/>
          <p:nvPr/>
        </p:nvGrpSpPr>
        <p:grpSpPr>
          <a:xfrm>
            <a:off x="2057200" y="1768475"/>
            <a:ext cx="15995849" cy="7962900"/>
            <a:chOff x="0" y="0"/>
            <a:chExt cx="10888980" cy="5602224"/>
          </a:xfrm>
        </p:grpSpPr>
        <p:pic>
          <p:nvPicPr>
            <p:cNvPr id="122" name="Google Shape;122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0888980" cy="5602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6"/>
            <p:cNvSpPr/>
            <p:nvPr/>
          </p:nvSpPr>
          <p:spPr>
            <a:xfrm>
              <a:off x="903732" y="2241805"/>
              <a:ext cx="9624060" cy="288036"/>
            </a:xfrm>
            <a:custGeom>
              <a:rect b="b" l="l" r="r" t="t"/>
              <a:pathLst>
                <a:path extrusionOk="0" h="288036" w="9624060">
                  <a:moveTo>
                    <a:pt x="0" y="0"/>
                  </a:moveTo>
                  <a:lnTo>
                    <a:pt x="9624060" y="0"/>
                  </a:lnTo>
                  <a:lnTo>
                    <a:pt x="9624060" y="288036"/>
                  </a:lnTo>
                  <a:lnTo>
                    <a:pt x="0" y="288036"/>
                  </a:lnTo>
                  <a:lnTo>
                    <a:pt x="0" y="0"/>
                  </a:lnTo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903732" y="2241805"/>
              <a:ext cx="9624060" cy="288036"/>
            </a:xfrm>
            <a:custGeom>
              <a:rect b="b" l="l" r="r" t="t"/>
              <a:pathLst>
                <a:path extrusionOk="0" h="288036" w="9624060">
                  <a:moveTo>
                    <a:pt x="0" y="288036"/>
                  </a:moveTo>
                  <a:lnTo>
                    <a:pt x="9624060" y="288036"/>
                  </a:lnTo>
                  <a:lnTo>
                    <a:pt x="962406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2700">
              <a:solidFill>
                <a:srgbClr val="142950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9262110" y="2631187"/>
              <a:ext cx="1214755" cy="1248156"/>
            </a:xfrm>
            <a:custGeom>
              <a:rect b="b" l="l" r="r" t="t"/>
              <a:pathLst>
                <a:path extrusionOk="0" h="1248156" w="1214755">
                  <a:moveTo>
                    <a:pt x="0" y="1248156"/>
                  </a:moveTo>
                  <a:lnTo>
                    <a:pt x="1214755" y="0"/>
                  </a:lnTo>
                </a:path>
              </a:pathLst>
            </a:custGeom>
            <a:noFill/>
            <a:ln cap="flat" cmpd="sng" w="38100">
              <a:solidFill>
                <a:srgbClr val="BF0000"/>
              </a:solidFill>
              <a:prstDash val="dashDot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9262110" y="2686051"/>
              <a:ext cx="0" cy="1193419"/>
            </a:xfrm>
            <a:custGeom>
              <a:rect b="b" l="l" r="r" t="t"/>
              <a:pathLst>
                <a:path extrusionOk="0" h="1193419" w="120000">
                  <a:moveTo>
                    <a:pt x="0" y="1193419"/>
                  </a:moveTo>
                  <a:lnTo>
                    <a:pt x="0" y="0"/>
                  </a:lnTo>
                </a:path>
              </a:pathLst>
            </a:custGeom>
            <a:noFill/>
            <a:ln cap="flat" cmpd="sng" w="38100">
              <a:solidFill>
                <a:srgbClr val="BF0000"/>
              </a:solidFill>
              <a:prstDash val="dashDot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9262110" y="2631187"/>
              <a:ext cx="1214755" cy="54737"/>
            </a:xfrm>
            <a:custGeom>
              <a:rect b="b" l="l" r="r" t="t"/>
              <a:pathLst>
                <a:path extrusionOk="0" h="54737" w="1214755">
                  <a:moveTo>
                    <a:pt x="0" y="54737"/>
                  </a:moveTo>
                  <a:lnTo>
                    <a:pt x="1214755" y="0"/>
                  </a:lnTo>
                </a:path>
              </a:pathLst>
            </a:custGeom>
            <a:noFill/>
            <a:ln cap="flat" cmpd="sng" w="38100">
              <a:solidFill>
                <a:srgbClr val="BF0000"/>
              </a:solidFill>
              <a:prstDash val="dashDot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7352538" y="2314195"/>
              <a:ext cx="3123692" cy="0"/>
            </a:xfrm>
            <a:custGeom>
              <a:rect b="b" l="l" r="r" t="t"/>
              <a:pathLst>
                <a:path extrusionOk="0" h="120000" w="3123692">
                  <a:moveTo>
                    <a:pt x="0" y="0"/>
                  </a:moveTo>
                  <a:lnTo>
                    <a:pt x="3123692" y="0"/>
                  </a:lnTo>
                </a:path>
              </a:pathLst>
            </a:custGeom>
            <a:noFill/>
            <a:ln cap="flat" cmpd="sng" w="38100">
              <a:solidFill>
                <a:srgbClr val="FFFF00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8180832" y="2378965"/>
              <a:ext cx="126492" cy="120396"/>
            </a:xfrm>
            <a:custGeom>
              <a:rect b="b" l="l" r="r" t="t"/>
              <a:pathLst>
                <a:path extrusionOk="0" h="120396" w="126492">
                  <a:moveTo>
                    <a:pt x="63247" y="0"/>
                  </a:moveTo>
                  <a:cubicBezTo>
                    <a:pt x="98172" y="0"/>
                    <a:pt x="126492" y="26924"/>
                    <a:pt x="126492" y="60198"/>
                  </a:cubicBezTo>
                  <a:cubicBezTo>
                    <a:pt x="126492" y="93472"/>
                    <a:pt x="98172" y="120396"/>
                    <a:pt x="63247" y="120396"/>
                  </a:cubicBezTo>
                  <a:cubicBezTo>
                    <a:pt x="28322" y="120396"/>
                    <a:pt x="0" y="93472"/>
                    <a:pt x="0" y="60198"/>
                  </a:cubicBezTo>
                  <a:cubicBezTo>
                    <a:pt x="0" y="26924"/>
                    <a:pt x="28322" y="0"/>
                    <a:pt x="6324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8180832" y="2378965"/>
              <a:ext cx="126492" cy="120396"/>
            </a:xfrm>
            <a:custGeom>
              <a:rect b="b" l="l" r="r" t="t"/>
              <a:pathLst>
                <a:path extrusionOk="0" h="120396" w="126492">
                  <a:moveTo>
                    <a:pt x="0" y="60198"/>
                  </a:moveTo>
                  <a:cubicBezTo>
                    <a:pt x="0" y="26924"/>
                    <a:pt x="28322" y="0"/>
                    <a:pt x="63247" y="0"/>
                  </a:cubicBezTo>
                  <a:cubicBezTo>
                    <a:pt x="98172" y="0"/>
                    <a:pt x="126492" y="26924"/>
                    <a:pt x="126492" y="60198"/>
                  </a:cubicBezTo>
                  <a:cubicBezTo>
                    <a:pt x="126492" y="93472"/>
                    <a:pt x="98172" y="120396"/>
                    <a:pt x="63247" y="120396"/>
                  </a:cubicBezTo>
                  <a:cubicBezTo>
                    <a:pt x="28322" y="120396"/>
                    <a:pt x="0" y="93472"/>
                    <a:pt x="0" y="60198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FFFF00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8375904" y="2385061"/>
              <a:ext cx="126492" cy="120396"/>
            </a:xfrm>
            <a:custGeom>
              <a:rect b="b" l="l" r="r" t="t"/>
              <a:pathLst>
                <a:path extrusionOk="0" h="120396" w="126492">
                  <a:moveTo>
                    <a:pt x="63246" y="0"/>
                  </a:moveTo>
                  <a:cubicBezTo>
                    <a:pt x="98171" y="0"/>
                    <a:pt x="126492" y="26924"/>
                    <a:pt x="126492" y="60198"/>
                  </a:cubicBezTo>
                  <a:cubicBezTo>
                    <a:pt x="126492" y="93472"/>
                    <a:pt x="98171" y="120396"/>
                    <a:pt x="63246" y="120396"/>
                  </a:cubicBezTo>
                  <a:cubicBezTo>
                    <a:pt x="28321" y="120396"/>
                    <a:pt x="0" y="93472"/>
                    <a:pt x="0" y="60198"/>
                  </a:cubicBezTo>
                  <a:cubicBezTo>
                    <a:pt x="0" y="26924"/>
                    <a:pt x="28321" y="0"/>
                    <a:pt x="63246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8375904" y="2385061"/>
              <a:ext cx="126492" cy="120396"/>
            </a:xfrm>
            <a:custGeom>
              <a:rect b="b" l="l" r="r" t="t"/>
              <a:pathLst>
                <a:path extrusionOk="0" h="120396" w="126492">
                  <a:moveTo>
                    <a:pt x="0" y="60198"/>
                  </a:moveTo>
                  <a:cubicBezTo>
                    <a:pt x="0" y="26924"/>
                    <a:pt x="28321" y="0"/>
                    <a:pt x="63246" y="0"/>
                  </a:cubicBezTo>
                  <a:cubicBezTo>
                    <a:pt x="98171" y="0"/>
                    <a:pt x="126492" y="26924"/>
                    <a:pt x="126492" y="60198"/>
                  </a:cubicBezTo>
                  <a:cubicBezTo>
                    <a:pt x="126492" y="93472"/>
                    <a:pt x="98171" y="120396"/>
                    <a:pt x="63246" y="120396"/>
                  </a:cubicBezTo>
                  <a:cubicBezTo>
                    <a:pt x="28321" y="120396"/>
                    <a:pt x="0" y="93472"/>
                    <a:pt x="0" y="60198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FFFF00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9419844" y="2378965"/>
              <a:ext cx="128016" cy="120396"/>
            </a:xfrm>
            <a:custGeom>
              <a:rect b="b" l="l" r="r" t="t"/>
              <a:pathLst>
                <a:path extrusionOk="0" h="120396" w="128016">
                  <a:moveTo>
                    <a:pt x="64008" y="0"/>
                  </a:moveTo>
                  <a:cubicBezTo>
                    <a:pt x="99314" y="0"/>
                    <a:pt x="128016" y="26924"/>
                    <a:pt x="128016" y="60198"/>
                  </a:cubicBezTo>
                  <a:cubicBezTo>
                    <a:pt x="128016" y="93472"/>
                    <a:pt x="99314" y="120396"/>
                    <a:pt x="64008" y="120396"/>
                  </a:cubicBezTo>
                  <a:cubicBezTo>
                    <a:pt x="28702" y="120396"/>
                    <a:pt x="0" y="93472"/>
                    <a:pt x="0" y="60198"/>
                  </a:cubicBezTo>
                  <a:cubicBezTo>
                    <a:pt x="0" y="26924"/>
                    <a:pt x="28702" y="0"/>
                    <a:pt x="64008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9419844" y="2378965"/>
              <a:ext cx="128016" cy="120396"/>
            </a:xfrm>
            <a:custGeom>
              <a:rect b="b" l="l" r="r" t="t"/>
              <a:pathLst>
                <a:path extrusionOk="0" h="120396" w="128016">
                  <a:moveTo>
                    <a:pt x="0" y="60198"/>
                  </a:moveTo>
                  <a:cubicBezTo>
                    <a:pt x="0" y="26924"/>
                    <a:pt x="28702" y="0"/>
                    <a:pt x="64008" y="0"/>
                  </a:cubicBezTo>
                  <a:cubicBezTo>
                    <a:pt x="99314" y="0"/>
                    <a:pt x="128016" y="26924"/>
                    <a:pt x="128016" y="60198"/>
                  </a:cubicBezTo>
                  <a:cubicBezTo>
                    <a:pt x="128016" y="93472"/>
                    <a:pt x="99314" y="120396"/>
                    <a:pt x="64008" y="120396"/>
                  </a:cubicBezTo>
                  <a:cubicBezTo>
                    <a:pt x="28702" y="120396"/>
                    <a:pt x="0" y="93472"/>
                    <a:pt x="0" y="60198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FFFF00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9209532" y="2378965"/>
              <a:ext cx="126492" cy="120396"/>
            </a:xfrm>
            <a:custGeom>
              <a:rect b="b" l="l" r="r" t="t"/>
              <a:pathLst>
                <a:path extrusionOk="0" h="120396" w="126492">
                  <a:moveTo>
                    <a:pt x="63247" y="0"/>
                  </a:moveTo>
                  <a:cubicBezTo>
                    <a:pt x="98172" y="0"/>
                    <a:pt x="126492" y="26924"/>
                    <a:pt x="126492" y="60198"/>
                  </a:cubicBezTo>
                  <a:cubicBezTo>
                    <a:pt x="126492" y="93472"/>
                    <a:pt x="98172" y="120396"/>
                    <a:pt x="63247" y="120396"/>
                  </a:cubicBezTo>
                  <a:cubicBezTo>
                    <a:pt x="28322" y="120396"/>
                    <a:pt x="0" y="93472"/>
                    <a:pt x="0" y="60198"/>
                  </a:cubicBezTo>
                  <a:cubicBezTo>
                    <a:pt x="0" y="26924"/>
                    <a:pt x="28322" y="0"/>
                    <a:pt x="6324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9209532" y="2378965"/>
              <a:ext cx="126492" cy="120396"/>
            </a:xfrm>
            <a:custGeom>
              <a:rect b="b" l="l" r="r" t="t"/>
              <a:pathLst>
                <a:path extrusionOk="0" h="120396" w="126492">
                  <a:moveTo>
                    <a:pt x="0" y="60198"/>
                  </a:moveTo>
                  <a:cubicBezTo>
                    <a:pt x="0" y="26924"/>
                    <a:pt x="28322" y="0"/>
                    <a:pt x="63247" y="0"/>
                  </a:cubicBezTo>
                  <a:cubicBezTo>
                    <a:pt x="98172" y="0"/>
                    <a:pt x="126492" y="26924"/>
                    <a:pt x="126492" y="60198"/>
                  </a:cubicBezTo>
                  <a:cubicBezTo>
                    <a:pt x="126492" y="93472"/>
                    <a:pt x="98172" y="120396"/>
                    <a:pt x="63247" y="120396"/>
                  </a:cubicBezTo>
                  <a:cubicBezTo>
                    <a:pt x="28322" y="120396"/>
                    <a:pt x="0" y="93472"/>
                    <a:pt x="0" y="60198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FFFF00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8999220" y="2385061"/>
              <a:ext cx="126492" cy="120396"/>
            </a:xfrm>
            <a:custGeom>
              <a:rect b="b" l="l" r="r" t="t"/>
              <a:pathLst>
                <a:path extrusionOk="0" h="120396" w="126492">
                  <a:moveTo>
                    <a:pt x="63247" y="0"/>
                  </a:moveTo>
                  <a:cubicBezTo>
                    <a:pt x="98172" y="0"/>
                    <a:pt x="126492" y="26924"/>
                    <a:pt x="126492" y="60198"/>
                  </a:cubicBezTo>
                  <a:cubicBezTo>
                    <a:pt x="126492" y="93472"/>
                    <a:pt x="98172" y="120396"/>
                    <a:pt x="63247" y="120396"/>
                  </a:cubicBezTo>
                  <a:cubicBezTo>
                    <a:pt x="28322" y="120396"/>
                    <a:pt x="0" y="93472"/>
                    <a:pt x="0" y="60198"/>
                  </a:cubicBezTo>
                  <a:cubicBezTo>
                    <a:pt x="0" y="26924"/>
                    <a:pt x="28322" y="0"/>
                    <a:pt x="6324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8999220" y="2385061"/>
              <a:ext cx="126492" cy="120396"/>
            </a:xfrm>
            <a:custGeom>
              <a:rect b="b" l="l" r="r" t="t"/>
              <a:pathLst>
                <a:path extrusionOk="0" h="120396" w="126492">
                  <a:moveTo>
                    <a:pt x="0" y="60198"/>
                  </a:moveTo>
                  <a:cubicBezTo>
                    <a:pt x="0" y="26924"/>
                    <a:pt x="28322" y="0"/>
                    <a:pt x="63247" y="0"/>
                  </a:cubicBezTo>
                  <a:cubicBezTo>
                    <a:pt x="98172" y="0"/>
                    <a:pt x="126492" y="26924"/>
                    <a:pt x="126492" y="60198"/>
                  </a:cubicBezTo>
                  <a:cubicBezTo>
                    <a:pt x="126492" y="93472"/>
                    <a:pt x="98172" y="120396"/>
                    <a:pt x="63247" y="120396"/>
                  </a:cubicBezTo>
                  <a:cubicBezTo>
                    <a:pt x="28322" y="120396"/>
                    <a:pt x="0" y="93472"/>
                    <a:pt x="0" y="60198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FFFF00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8785860" y="2378965"/>
              <a:ext cx="126492" cy="120396"/>
            </a:xfrm>
            <a:custGeom>
              <a:rect b="b" l="l" r="r" t="t"/>
              <a:pathLst>
                <a:path extrusionOk="0" h="120396" w="126492">
                  <a:moveTo>
                    <a:pt x="63246" y="0"/>
                  </a:moveTo>
                  <a:cubicBezTo>
                    <a:pt x="98171" y="0"/>
                    <a:pt x="126492" y="26924"/>
                    <a:pt x="126492" y="60198"/>
                  </a:cubicBezTo>
                  <a:cubicBezTo>
                    <a:pt x="126492" y="93472"/>
                    <a:pt x="98171" y="120396"/>
                    <a:pt x="63246" y="120396"/>
                  </a:cubicBezTo>
                  <a:cubicBezTo>
                    <a:pt x="28321" y="120396"/>
                    <a:pt x="0" y="93472"/>
                    <a:pt x="0" y="60198"/>
                  </a:cubicBezTo>
                  <a:cubicBezTo>
                    <a:pt x="0" y="26924"/>
                    <a:pt x="28321" y="0"/>
                    <a:pt x="63246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8785860" y="2378965"/>
              <a:ext cx="126492" cy="120396"/>
            </a:xfrm>
            <a:custGeom>
              <a:rect b="b" l="l" r="r" t="t"/>
              <a:pathLst>
                <a:path extrusionOk="0" h="120396" w="126492">
                  <a:moveTo>
                    <a:pt x="0" y="60198"/>
                  </a:moveTo>
                  <a:cubicBezTo>
                    <a:pt x="0" y="26924"/>
                    <a:pt x="28321" y="0"/>
                    <a:pt x="63246" y="0"/>
                  </a:cubicBezTo>
                  <a:cubicBezTo>
                    <a:pt x="98171" y="0"/>
                    <a:pt x="126492" y="26924"/>
                    <a:pt x="126492" y="60198"/>
                  </a:cubicBezTo>
                  <a:cubicBezTo>
                    <a:pt x="126492" y="93472"/>
                    <a:pt x="98171" y="120396"/>
                    <a:pt x="63246" y="120396"/>
                  </a:cubicBezTo>
                  <a:cubicBezTo>
                    <a:pt x="28321" y="120396"/>
                    <a:pt x="0" y="93472"/>
                    <a:pt x="0" y="60198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FFFF00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8572500" y="2378965"/>
              <a:ext cx="126492" cy="120396"/>
            </a:xfrm>
            <a:custGeom>
              <a:rect b="b" l="l" r="r" t="t"/>
              <a:pathLst>
                <a:path extrusionOk="0" h="120396" w="126492">
                  <a:moveTo>
                    <a:pt x="63246" y="0"/>
                  </a:moveTo>
                  <a:cubicBezTo>
                    <a:pt x="98171" y="0"/>
                    <a:pt x="126492" y="26924"/>
                    <a:pt x="126492" y="60198"/>
                  </a:cubicBezTo>
                  <a:cubicBezTo>
                    <a:pt x="126492" y="93472"/>
                    <a:pt x="98171" y="120396"/>
                    <a:pt x="63246" y="120396"/>
                  </a:cubicBezTo>
                  <a:cubicBezTo>
                    <a:pt x="28321" y="120396"/>
                    <a:pt x="0" y="93472"/>
                    <a:pt x="0" y="60198"/>
                  </a:cubicBezTo>
                  <a:cubicBezTo>
                    <a:pt x="0" y="26924"/>
                    <a:pt x="28321" y="0"/>
                    <a:pt x="63246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8572500" y="2378965"/>
              <a:ext cx="126492" cy="120396"/>
            </a:xfrm>
            <a:custGeom>
              <a:rect b="b" l="l" r="r" t="t"/>
              <a:pathLst>
                <a:path extrusionOk="0" h="120396" w="126492">
                  <a:moveTo>
                    <a:pt x="0" y="60198"/>
                  </a:moveTo>
                  <a:cubicBezTo>
                    <a:pt x="0" y="26924"/>
                    <a:pt x="28321" y="0"/>
                    <a:pt x="63246" y="0"/>
                  </a:cubicBezTo>
                  <a:cubicBezTo>
                    <a:pt x="98171" y="0"/>
                    <a:pt x="126492" y="26924"/>
                    <a:pt x="126492" y="60198"/>
                  </a:cubicBezTo>
                  <a:cubicBezTo>
                    <a:pt x="126492" y="93472"/>
                    <a:pt x="98171" y="120396"/>
                    <a:pt x="63246" y="120396"/>
                  </a:cubicBezTo>
                  <a:cubicBezTo>
                    <a:pt x="28321" y="120396"/>
                    <a:pt x="0" y="93472"/>
                    <a:pt x="0" y="60198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FFFF00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9210294" y="2384299"/>
              <a:ext cx="0" cy="220218"/>
            </a:xfrm>
            <a:custGeom>
              <a:rect b="b" l="l" r="r" t="t"/>
              <a:pathLst>
                <a:path extrusionOk="0" h="220218" w="120000">
                  <a:moveTo>
                    <a:pt x="0" y="0"/>
                  </a:moveTo>
                  <a:lnTo>
                    <a:pt x="0" y="220218"/>
                  </a:lnTo>
                </a:path>
              </a:pathLst>
            </a:custGeom>
            <a:noFill/>
            <a:ln cap="flat" cmpd="sng" w="28575">
              <a:solidFill>
                <a:srgbClr val="FFBE00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8992362" y="2385823"/>
              <a:ext cx="0" cy="220218"/>
            </a:xfrm>
            <a:custGeom>
              <a:rect b="b" l="l" r="r" t="t"/>
              <a:pathLst>
                <a:path extrusionOk="0" h="220218" w="120000">
                  <a:moveTo>
                    <a:pt x="0" y="0"/>
                  </a:moveTo>
                  <a:lnTo>
                    <a:pt x="0" y="220218"/>
                  </a:lnTo>
                </a:path>
              </a:pathLst>
            </a:custGeom>
            <a:noFill/>
            <a:ln cap="flat" cmpd="sng" w="28575">
              <a:solidFill>
                <a:srgbClr val="FFBE00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8786622" y="2379727"/>
              <a:ext cx="0" cy="220218"/>
            </a:xfrm>
            <a:custGeom>
              <a:rect b="b" l="l" r="r" t="t"/>
              <a:pathLst>
                <a:path extrusionOk="0" h="220218" w="120000">
                  <a:moveTo>
                    <a:pt x="0" y="0"/>
                  </a:moveTo>
                  <a:lnTo>
                    <a:pt x="0" y="220218"/>
                  </a:lnTo>
                </a:path>
              </a:pathLst>
            </a:custGeom>
            <a:noFill/>
            <a:ln cap="flat" cmpd="sng" w="28575">
              <a:solidFill>
                <a:srgbClr val="FFBE00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8576310" y="2393443"/>
              <a:ext cx="0" cy="220218"/>
            </a:xfrm>
            <a:custGeom>
              <a:rect b="b" l="l" r="r" t="t"/>
              <a:pathLst>
                <a:path extrusionOk="0" h="220218" w="120000">
                  <a:moveTo>
                    <a:pt x="0" y="0"/>
                  </a:moveTo>
                  <a:lnTo>
                    <a:pt x="0" y="220218"/>
                  </a:lnTo>
                </a:path>
              </a:pathLst>
            </a:custGeom>
            <a:noFill/>
            <a:ln cap="flat" cmpd="sng" w="28575">
              <a:solidFill>
                <a:srgbClr val="FFBE00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8365998" y="2385823"/>
              <a:ext cx="0" cy="220218"/>
            </a:xfrm>
            <a:custGeom>
              <a:rect b="b" l="l" r="r" t="t"/>
              <a:pathLst>
                <a:path extrusionOk="0" h="220218" w="120000">
                  <a:moveTo>
                    <a:pt x="0" y="0"/>
                  </a:moveTo>
                  <a:lnTo>
                    <a:pt x="0" y="220218"/>
                  </a:lnTo>
                </a:path>
              </a:pathLst>
            </a:custGeom>
            <a:noFill/>
            <a:ln cap="flat" cmpd="sng" w="28575">
              <a:solidFill>
                <a:srgbClr val="FFBE00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9420606" y="2379727"/>
              <a:ext cx="0" cy="220218"/>
            </a:xfrm>
            <a:custGeom>
              <a:rect b="b" l="l" r="r" t="t"/>
              <a:pathLst>
                <a:path extrusionOk="0" h="220218" w="120000">
                  <a:moveTo>
                    <a:pt x="0" y="0"/>
                  </a:moveTo>
                  <a:lnTo>
                    <a:pt x="0" y="220218"/>
                  </a:lnTo>
                </a:path>
              </a:pathLst>
            </a:custGeom>
            <a:noFill/>
            <a:ln cap="flat" cmpd="sng" w="28575">
              <a:solidFill>
                <a:srgbClr val="FFBE00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969252" y="3531109"/>
              <a:ext cx="144780" cy="144780"/>
            </a:xfrm>
            <a:custGeom>
              <a:rect b="b" l="l" r="r" t="t"/>
              <a:pathLst>
                <a:path extrusionOk="0" h="144780" w="144780">
                  <a:moveTo>
                    <a:pt x="72390" y="0"/>
                  </a:moveTo>
                  <a:cubicBezTo>
                    <a:pt x="112395" y="0"/>
                    <a:pt x="144780" y="32385"/>
                    <a:pt x="144780" y="72390"/>
                  </a:cubicBezTo>
                  <a:cubicBezTo>
                    <a:pt x="144780" y="112395"/>
                    <a:pt x="112395" y="144780"/>
                    <a:pt x="72390" y="144780"/>
                  </a:cubicBezTo>
                  <a:cubicBezTo>
                    <a:pt x="32385" y="144780"/>
                    <a:pt x="0" y="112395"/>
                    <a:pt x="0" y="72390"/>
                  </a:cubicBezTo>
                  <a:cubicBezTo>
                    <a:pt x="0" y="32385"/>
                    <a:pt x="32385" y="0"/>
                    <a:pt x="72390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969252" y="3531109"/>
              <a:ext cx="144780" cy="144780"/>
            </a:xfrm>
            <a:custGeom>
              <a:rect b="b" l="l" r="r" t="t"/>
              <a:pathLst>
                <a:path extrusionOk="0" h="144780" w="144780">
                  <a:moveTo>
                    <a:pt x="0" y="72390"/>
                  </a:moveTo>
                  <a:cubicBezTo>
                    <a:pt x="0" y="32385"/>
                    <a:pt x="32385" y="0"/>
                    <a:pt x="72390" y="0"/>
                  </a:cubicBezTo>
                  <a:cubicBezTo>
                    <a:pt x="112395" y="0"/>
                    <a:pt x="144780" y="32385"/>
                    <a:pt x="144780" y="72390"/>
                  </a:cubicBezTo>
                  <a:cubicBezTo>
                    <a:pt x="144780" y="112395"/>
                    <a:pt x="112395" y="144780"/>
                    <a:pt x="72390" y="144780"/>
                  </a:cubicBezTo>
                  <a:cubicBezTo>
                    <a:pt x="32385" y="144780"/>
                    <a:pt x="0" y="112395"/>
                    <a:pt x="0" y="72390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6D2B9E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8714232" y="3465577"/>
              <a:ext cx="143256" cy="144780"/>
            </a:xfrm>
            <a:custGeom>
              <a:rect b="b" l="l" r="r" t="t"/>
              <a:pathLst>
                <a:path extrusionOk="0" h="144780" w="143256">
                  <a:moveTo>
                    <a:pt x="71628" y="0"/>
                  </a:moveTo>
                  <a:cubicBezTo>
                    <a:pt x="111125" y="0"/>
                    <a:pt x="143256" y="32385"/>
                    <a:pt x="143256" y="72390"/>
                  </a:cubicBezTo>
                  <a:cubicBezTo>
                    <a:pt x="143256" y="112395"/>
                    <a:pt x="111125" y="144780"/>
                    <a:pt x="71628" y="144780"/>
                  </a:cubicBezTo>
                  <a:cubicBezTo>
                    <a:pt x="32131" y="144780"/>
                    <a:pt x="0" y="112395"/>
                    <a:pt x="0" y="72390"/>
                  </a:cubicBezTo>
                  <a:cubicBezTo>
                    <a:pt x="0" y="32385"/>
                    <a:pt x="32131" y="0"/>
                    <a:pt x="71628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8714232" y="3465577"/>
              <a:ext cx="143256" cy="144780"/>
            </a:xfrm>
            <a:custGeom>
              <a:rect b="b" l="l" r="r" t="t"/>
              <a:pathLst>
                <a:path extrusionOk="0" h="144780" w="143256">
                  <a:moveTo>
                    <a:pt x="0" y="72390"/>
                  </a:moveTo>
                  <a:cubicBezTo>
                    <a:pt x="0" y="32385"/>
                    <a:pt x="32131" y="0"/>
                    <a:pt x="71628" y="0"/>
                  </a:cubicBezTo>
                  <a:cubicBezTo>
                    <a:pt x="111125" y="0"/>
                    <a:pt x="143256" y="32385"/>
                    <a:pt x="143256" y="72390"/>
                  </a:cubicBezTo>
                  <a:cubicBezTo>
                    <a:pt x="143256" y="112395"/>
                    <a:pt x="111125" y="144780"/>
                    <a:pt x="71628" y="144780"/>
                  </a:cubicBezTo>
                  <a:cubicBezTo>
                    <a:pt x="32131" y="144780"/>
                    <a:pt x="0" y="112395"/>
                    <a:pt x="0" y="72390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6D2B9E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486144" y="3531109"/>
              <a:ext cx="143256" cy="144780"/>
            </a:xfrm>
            <a:custGeom>
              <a:rect b="b" l="l" r="r" t="t"/>
              <a:pathLst>
                <a:path extrusionOk="0" h="144780" w="143256">
                  <a:moveTo>
                    <a:pt x="71628" y="0"/>
                  </a:moveTo>
                  <a:cubicBezTo>
                    <a:pt x="111125" y="0"/>
                    <a:pt x="143256" y="32385"/>
                    <a:pt x="143256" y="72390"/>
                  </a:cubicBezTo>
                  <a:cubicBezTo>
                    <a:pt x="143256" y="112395"/>
                    <a:pt x="111125" y="144780"/>
                    <a:pt x="71628" y="144780"/>
                  </a:cubicBezTo>
                  <a:cubicBezTo>
                    <a:pt x="32131" y="144780"/>
                    <a:pt x="0" y="112395"/>
                    <a:pt x="0" y="72390"/>
                  </a:cubicBezTo>
                  <a:cubicBezTo>
                    <a:pt x="0" y="32385"/>
                    <a:pt x="32131" y="0"/>
                    <a:pt x="71628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6486144" y="3531109"/>
              <a:ext cx="143256" cy="144780"/>
            </a:xfrm>
            <a:custGeom>
              <a:rect b="b" l="l" r="r" t="t"/>
              <a:pathLst>
                <a:path extrusionOk="0" h="144780" w="143256">
                  <a:moveTo>
                    <a:pt x="0" y="72390"/>
                  </a:moveTo>
                  <a:cubicBezTo>
                    <a:pt x="0" y="32385"/>
                    <a:pt x="32131" y="0"/>
                    <a:pt x="71628" y="0"/>
                  </a:cubicBezTo>
                  <a:cubicBezTo>
                    <a:pt x="111125" y="0"/>
                    <a:pt x="143256" y="32385"/>
                    <a:pt x="143256" y="72390"/>
                  </a:cubicBezTo>
                  <a:cubicBezTo>
                    <a:pt x="143256" y="112395"/>
                    <a:pt x="111125" y="144780"/>
                    <a:pt x="71628" y="144780"/>
                  </a:cubicBezTo>
                  <a:cubicBezTo>
                    <a:pt x="32131" y="144780"/>
                    <a:pt x="0" y="112395"/>
                    <a:pt x="0" y="72390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6D2B9E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4678680" y="3531109"/>
              <a:ext cx="144780" cy="144780"/>
            </a:xfrm>
            <a:custGeom>
              <a:rect b="b" l="l" r="r" t="t"/>
              <a:pathLst>
                <a:path extrusionOk="0" h="144780" w="144780">
                  <a:moveTo>
                    <a:pt x="72390" y="0"/>
                  </a:moveTo>
                  <a:cubicBezTo>
                    <a:pt x="112395" y="0"/>
                    <a:pt x="144780" y="32385"/>
                    <a:pt x="144780" y="72390"/>
                  </a:cubicBezTo>
                  <a:cubicBezTo>
                    <a:pt x="144780" y="112395"/>
                    <a:pt x="112395" y="144780"/>
                    <a:pt x="72390" y="144780"/>
                  </a:cubicBezTo>
                  <a:cubicBezTo>
                    <a:pt x="32385" y="144780"/>
                    <a:pt x="0" y="112395"/>
                    <a:pt x="0" y="72390"/>
                  </a:cubicBezTo>
                  <a:cubicBezTo>
                    <a:pt x="0" y="32385"/>
                    <a:pt x="32385" y="0"/>
                    <a:pt x="72390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4678680" y="3531109"/>
              <a:ext cx="144780" cy="144780"/>
            </a:xfrm>
            <a:custGeom>
              <a:rect b="b" l="l" r="r" t="t"/>
              <a:pathLst>
                <a:path extrusionOk="0" h="144780" w="144780">
                  <a:moveTo>
                    <a:pt x="0" y="72390"/>
                  </a:moveTo>
                  <a:cubicBezTo>
                    <a:pt x="0" y="32385"/>
                    <a:pt x="32385" y="0"/>
                    <a:pt x="72390" y="0"/>
                  </a:cubicBezTo>
                  <a:cubicBezTo>
                    <a:pt x="112395" y="0"/>
                    <a:pt x="144780" y="32385"/>
                    <a:pt x="144780" y="72390"/>
                  </a:cubicBezTo>
                  <a:cubicBezTo>
                    <a:pt x="144780" y="112395"/>
                    <a:pt x="112395" y="144780"/>
                    <a:pt x="72390" y="144780"/>
                  </a:cubicBezTo>
                  <a:cubicBezTo>
                    <a:pt x="32385" y="144780"/>
                    <a:pt x="0" y="112395"/>
                    <a:pt x="0" y="72390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6D2B9E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4194048" y="3538729"/>
              <a:ext cx="144780" cy="143256"/>
            </a:xfrm>
            <a:custGeom>
              <a:rect b="b" l="l" r="r" t="t"/>
              <a:pathLst>
                <a:path extrusionOk="0" h="143256" w="144780">
                  <a:moveTo>
                    <a:pt x="72390" y="0"/>
                  </a:moveTo>
                  <a:cubicBezTo>
                    <a:pt x="112395" y="0"/>
                    <a:pt x="144780" y="32131"/>
                    <a:pt x="144780" y="71628"/>
                  </a:cubicBezTo>
                  <a:cubicBezTo>
                    <a:pt x="144780" y="111125"/>
                    <a:pt x="112395" y="143256"/>
                    <a:pt x="72390" y="143256"/>
                  </a:cubicBezTo>
                  <a:cubicBezTo>
                    <a:pt x="32385" y="143256"/>
                    <a:pt x="0" y="111125"/>
                    <a:pt x="0" y="71628"/>
                  </a:cubicBezTo>
                  <a:cubicBezTo>
                    <a:pt x="0" y="32131"/>
                    <a:pt x="32385" y="0"/>
                    <a:pt x="72390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194048" y="3538729"/>
              <a:ext cx="144780" cy="143256"/>
            </a:xfrm>
            <a:custGeom>
              <a:rect b="b" l="l" r="r" t="t"/>
              <a:pathLst>
                <a:path extrusionOk="0" h="143256" w="144780">
                  <a:moveTo>
                    <a:pt x="0" y="71628"/>
                  </a:moveTo>
                  <a:cubicBezTo>
                    <a:pt x="0" y="32131"/>
                    <a:pt x="32385" y="0"/>
                    <a:pt x="72390" y="0"/>
                  </a:cubicBezTo>
                  <a:cubicBezTo>
                    <a:pt x="112395" y="0"/>
                    <a:pt x="144780" y="32131"/>
                    <a:pt x="144780" y="71628"/>
                  </a:cubicBezTo>
                  <a:cubicBezTo>
                    <a:pt x="144780" y="111125"/>
                    <a:pt x="112395" y="143256"/>
                    <a:pt x="72390" y="143256"/>
                  </a:cubicBezTo>
                  <a:cubicBezTo>
                    <a:pt x="32385" y="143256"/>
                    <a:pt x="0" y="111125"/>
                    <a:pt x="0" y="71628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6D2B9E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468880" y="3552445"/>
              <a:ext cx="144780" cy="143256"/>
            </a:xfrm>
            <a:custGeom>
              <a:rect b="b" l="l" r="r" t="t"/>
              <a:pathLst>
                <a:path extrusionOk="0" h="143256" w="144780">
                  <a:moveTo>
                    <a:pt x="72390" y="0"/>
                  </a:moveTo>
                  <a:cubicBezTo>
                    <a:pt x="112395" y="0"/>
                    <a:pt x="144780" y="32131"/>
                    <a:pt x="144780" y="71628"/>
                  </a:cubicBezTo>
                  <a:cubicBezTo>
                    <a:pt x="144780" y="111125"/>
                    <a:pt x="112395" y="143256"/>
                    <a:pt x="72390" y="143256"/>
                  </a:cubicBezTo>
                  <a:cubicBezTo>
                    <a:pt x="32385" y="143256"/>
                    <a:pt x="0" y="111125"/>
                    <a:pt x="0" y="71628"/>
                  </a:cubicBezTo>
                  <a:cubicBezTo>
                    <a:pt x="0" y="32131"/>
                    <a:pt x="32385" y="0"/>
                    <a:pt x="72390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2468880" y="3552445"/>
              <a:ext cx="144780" cy="143256"/>
            </a:xfrm>
            <a:custGeom>
              <a:rect b="b" l="l" r="r" t="t"/>
              <a:pathLst>
                <a:path extrusionOk="0" h="143256" w="144780">
                  <a:moveTo>
                    <a:pt x="0" y="71628"/>
                  </a:moveTo>
                  <a:cubicBezTo>
                    <a:pt x="0" y="32131"/>
                    <a:pt x="32385" y="0"/>
                    <a:pt x="72390" y="0"/>
                  </a:cubicBezTo>
                  <a:cubicBezTo>
                    <a:pt x="112395" y="0"/>
                    <a:pt x="144780" y="32131"/>
                    <a:pt x="144780" y="71628"/>
                  </a:cubicBezTo>
                  <a:cubicBezTo>
                    <a:pt x="144780" y="111125"/>
                    <a:pt x="112395" y="143256"/>
                    <a:pt x="72390" y="143256"/>
                  </a:cubicBezTo>
                  <a:cubicBezTo>
                    <a:pt x="32385" y="143256"/>
                    <a:pt x="0" y="111125"/>
                    <a:pt x="0" y="71628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6D2B9E"/>
              </a:solidFill>
              <a:prstDash val="solid"/>
              <a:miter lim="127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/>
          <p:nvPr>
            <p:ph type="title"/>
          </p:nvPr>
        </p:nvSpPr>
        <p:spPr>
          <a:xfrm>
            <a:off x="615552" y="467285"/>
            <a:ext cx="16142097" cy="773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Aktuální stav rekonstrukce – 3. a 4. etapa</a:t>
            </a:r>
            <a:endParaRPr/>
          </a:p>
        </p:txBody>
      </p:sp>
      <p:sp>
        <p:nvSpPr>
          <p:cNvPr id="166" name="Google Shape;166;p7"/>
          <p:cNvSpPr txBox="1"/>
          <p:nvPr>
            <p:ph idx="12" type="sldNum"/>
          </p:nvPr>
        </p:nvSpPr>
        <p:spPr>
          <a:xfrm>
            <a:off x="18357848" y="10305239"/>
            <a:ext cx="1131251" cy="445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21462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r>
              <a:rPr lang="cs-CZ"/>
              <a:t>/14</a:t>
            </a:r>
            <a:endParaRPr/>
          </a:p>
        </p:txBody>
      </p:sp>
      <p:sp>
        <p:nvSpPr>
          <p:cNvPr id="167" name="Google Shape;167;p7"/>
          <p:cNvSpPr txBox="1"/>
          <p:nvPr/>
        </p:nvSpPr>
        <p:spPr>
          <a:xfrm>
            <a:off x="615553" y="10254628"/>
            <a:ext cx="18656697" cy="1561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30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  <a:t>Podepření konzol – eliminace jejich deformace během betonáže vyrovnávací a ztužující vrstvy  z UHPC</a:t>
            </a:r>
            <a:endParaRPr sz="3300">
              <a:solidFill>
                <a:srgbClr val="878B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spcBef>
                <a:spcPts val="95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878B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descr="Obsah obrázku Modré límečky, hasič, stavební dělník, Přilba&#10;&#10;Popis byl vytvořen automaticky Obsah obrázku budova, ocel, venku, dům&#10;&#10;Popis byl vytvořen automaticky Obsah obrázku budova, Kompozitní materiál, nářadí, zeď&#10;&#10;Popis byl vytvořen automaticky Obsah obrázku plot, venku, konstrukce/stavba, osoba&#10;&#10;Popis byl vytvořen automaticky Obsah obrázku oblečení, Lidská tvář, osoba, venku&#10;&#10;Popis byl vytvořen automaticky" id="168" name="Google Shape;168;p7"/>
          <p:cNvGrpSpPr/>
          <p:nvPr/>
        </p:nvGrpSpPr>
        <p:grpSpPr>
          <a:xfrm>
            <a:off x="1746250" y="1654175"/>
            <a:ext cx="16611600" cy="8001000"/>
            <a:chOff x="0" y="0"/>
            <a:chExt cx="11074909" cy="5666231"/>
          </a:xfrm>
        </p:grpSpPr>
        <p:pic>
          <p:nvPicPr>
            <p:cNvPr id="169" name="Google Shape;169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3874008" cy="29047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392924" y="2904743"/>
              <a:ext cx="3681984" cy="2761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42316" y="3093720"/>
              <a:ext cx="3340608" cy="2505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399021" y="4572"/>
              <a:ext cx="3675888" cy="27569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985260" y="669036"/>
              <a:ext cx="3290316" cy="43875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/>
          <p:nvPr>
            <p:ph type="title"/>
          </p:nvPr>
        </p:nvSpPr>
        <p:spPr>
          <a:xfrm>
            <a:off x="615552" y="467285"/>
            <a:ext cx="16142097" cy="773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Aktuální stav rekonstrukce – 3. a 4. etapa</a:t>
            </a:r>
            <a:endParaRPr/>
          </a:p>
        </p:txBody>
      </p:sp>
      <p:sp>
        <p:nvSpPr>
          <p:cNvPr id="179" name="Google Shape;179;p8"/>
          <p:cNvSpPr txBox="1"/>
          <p:nvPr>
            <p:ph idx="12" type="sldNum"/>
          </p:nvPr>
        </p:nvSpPr>
        <p:spPr>
          <a:xfrm>
            <a:off x="18357848" y="10305239"/>
            <a:ext cx="1131251" cy="445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21462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r>
              <a:rPr lang="cs-CZ"/>
              <a:t>/14</a:t>
            </a:r>
            <a:endParaRPr/>
          </a:p>
        </p:txBody>
      </p:sp>
      <p:sp>
        <p:nvSpPr>
          <p:cNvPr id="180" name="Google Shape;180;p8"/>
          <p:cNvSpPr txBox="1"/>
          <p:nvPr/>
        </p:nvSpPr>
        <p:spPr>
          <a:xfrm>
            <a:off x="615553" y="10254628"/>
            <a:ext cx="18656697" cy="2081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30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  <a:t>Úprava konstrukčního řešení spáry mezi takty betonáže UHPC – zpřesnění provádění </a:t>
            </a:r>
            <a:endParaRPr/>
          </a:p>
          <a:p>
            <a:pPr indent="0" lvl="0" marL="12700" marR="0" rtl="0" algn="l">
              <a:spcBef>
                <a:spcPts val="95"/>
              </a:spcBef>
              <a:spcAft>
                <a:spcPts val="0"/>
              </a:spcAft>
              <a:buNone/>
            </a:pPr>
            <a:r>
              <a:rPr lang="cs-CZ" sz="330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  <a:t>a eliminace nepřesností</a:t>
            </a:r>
            <a:endParaRPr sz="3300">
              <a:solidFill>
                <a:srgbClr val="878B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spcBef>
                <a:spcPts val="95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878B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453" y="1703575"/>
            <a:ext cx="8825308" cy="342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56850" y="2141827"/>
            <a:ext cx="7470700" cy="560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51050" y="5121275"/>
            <a:ext cx="6425621" cy="4819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/>
          <p:nvPr>
            <p:ph type="title"/>
          </p:nvPr>
        </p:nvSpPr>
        <p:spPr>
          <a:xfrm>
            <a:off x="615552" y="467285"/>
            <a:ext cx="16142097" cy="773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Aktuální stav rekonstrukce – 3. a 4. etapa</a:t>
            </a:r>
            <a:endParaRPr/>
          </a:p>
        </p:txBody>
      </p:sp>
      <p:sp>
        <p:nvSpPr>
          <p:cNvPr id="189" name="Google Shape;189;p9"/>
          <p:cNvSpPr txBox="1"/>
          <p:nvPr>
            <p:ph idx="12" type="sldNum"/>
          </p:nvPr>
        </p:nvSpPr>
        <p:spPr>
          <a:xfrm>
            <a:off x="18357848" y="10305239"/>
            <a:ext cx="1131251" cy="445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21462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r>
              <a:rPr lang="cs-CZ"/>
              <a:t>/14</a:t>
            </a:r>
            <a:endParaRPr/>
          </a:p>
        </p:txBody>
      </p:sp>
      <p:sp>
        <p:nvSpPr>
          <p:cNvPr id="190" name="Google Shape;190;p9"/>
          <p:cNvSpPr txBox="1"/>
          <p:nvPr/>
        </p:nvSpPr>
        <p:spPr>
          <a:xfrm>
            <a:off x="615553" y="10254628"/>
            <a:ext cx="18656697" cy="104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30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  <a:t>Úprava vyztužení vyrovnávací vrstvy z UHPC – zajištění dokonalého „statického“ spojení a ztužení </a:t>
            </a:r>
            <a:endParaRPr/>
          </a:p>
          <a:p>
            <a:pPr indent="0" lvl="0" marL="12700" marR="0" rtl="0" algn="l">
              <a:spcBef>
                <a:spcPts val="95"/>
              </a:spcBef>
              <a:spcAft>
                <a:spcPts val="0"/>
              </a:spcAft>
              <a:buNone/>
            </a:pPr>
            <a:r>
              <a:rPr lang="cs-CZ" sz="3300">
                <a:solidFill>
                  <a:srgbClr val="878B8E"/>
                </a:solidFill>
                <a:latin typeface="Arial"/>
                <a:ea typeface="Arial"/>
                <a:cs typeface="Arial"/>
                <a:sym typeface="Arial"/>
              </a:rPr>
              <a:t>původní konstrukce</a:t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250" y="1920875"/>
            <a:ext cx="13030200" cy="728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59190" y="4625769"/>
            <a:ext cx="6829909" cy="5122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78B8E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2021-10-01T15:28:10Z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2021-10-01T00:00:00Z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2021-10-01T00:00:00Z</vt:filetime>
  </property>
</Properties>
</file>