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4"/>
  </p:sldMasterIdLst>
  <p:notesMasterIdLst>
    <p:notesMasterId r:id="rId15"/>
  </p:notesMasterIdLst>
  <p:sldIdLst>
    <p:sldId id="256" r:id="rId5"/>
    <p:sldId id="297" r:id="rId6"/>
    <p:sldId id="300" r:id="rId7"/>
    <p:sldId id="299" r:id="rId8"/>
    <p:sldId id="291" r:id="rId9"/>
    <p:sldId id="292" r:id="rId10"/>
    <p:sldId id="293" r:id="rId11"/>
    <p:sldId id="298" r:id="rId12"/>
    <p:sldId id="295" r:id="rId13"/>
    <p:sldId id="275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87B"/>
    <a:srgbClr val="FFFF00"/>
    <a:srgbClr val="7A283C"/>
    <a:srgbClr val="00B331"/>
    <a:srgbClr val="0056BC"/>
    <a:srgbClr val="E90C24"/>
    <a:srgbClr val="FF9700"/>
    <a:srgbClr val="FF0000"/>
    <a:srgbClr val="FFC00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7" autoAdjust="0"/>
    <p:restoredTop sz="94654" autoAdjust="0"/>
  </p:normalViewPr>
  <p:slideViewPr>
    <p:cSldViewPr snapToGrid="0" showGuides="1">
      <p:cViewPr varScale="1">
        <p:scale>
          <a:sx n="112" d="100"/>
          <a:sy n="112" d="100"/>
        </p:scale>
        <p:origin x="162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72F8E-9C14-4771-8BB4-9FF0607221F8}" type="datetimeFigureOut">
              <a:rPr lang="cs-CZ" smtClean="0"/>
              <a:t>16.12.2024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1FAD6-C595-49B9-A010-ACF371271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4023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1FAD6-C595-49B9-A010-ACF37127121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5142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1145A2B3-20AD-5348-B7A0-C8552C67F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3687" y="293209"/>
            <a:ext cx="6087600" cy="760074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pc="-1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399" y="1638700"/>
            <a:ext cx="6087600" cy="56789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187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2 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cs-CZ" dirty="0"/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0" hasCustomPrompt="1"/>
          </p:nvPr>
        </p:nvSpPr>
        <p:spPr>
          <a:xfrm>
            <a:off x="374400" y="1895474"/>
            <a:ext cx="3571299" cy="45657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picture</a:t>
            </a:r>
            <a:endParaRPr lang="cs-CZ" dirty="0"/>
          </a:p>
        </p:txBody>
      </p:sp>
      <p:sp>
        <p:nvSpPr>
          <p:cNvPr id="8" name="Zástupný symbol pro obrázek 5"/>
          <p:cNvSpPr>
            <a:spLocks noGrp="1"/>
          </p:cNvSpPr>
          <p:nvPr>
            <p:ph type="pic" sz="quarter" idx="11" hasCustomPrompt="1"/>
          </p:nvPr>
        </p:nvSpPr>
        <p:spPr>
          <a:xfrm>
            <a:off x="4082104" y="1895473"/>
            <a:ext cx="3571299" cy="45657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picture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0889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cs-CZ" dirty="0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1" hasCustomPrompt="1"/>
          </p:nvPr>
        </p:nvSpPr>
        <p:spPr>
          <a:xfrm>
            <a:off x="374399" y="1905717"/>
            <a:ext cx="6502389" cy="455550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Chart</a:t>
            </a:r>
          </a:p>
        </p:txBody>
      </p:sp>
    </p:spTree>
    <p:extLst>
      <p:ext uri="{BB962C8B-B14F-4D97-AF65-F5344CB8AC3E}">
        <p14:creationId xmlns:p14="http://schemas.microsoft.com/office/powerpoint/2010/main" val="3259299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757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800" y="5932800"/>
            <a:ext cx="6087600" cy="547200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422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899D011E-0006-924E-A0F3-983209A978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odklad" hidden="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6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1475" y="5934075"/>
            <a:ext cx="6086475" cy="546656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 to </a:t>
            </a:r>
            <a:r>
              <a:rPr lang="cs-CZ" dirty="0" err="1"/>
              <a:t>add</a:t>
            </a:r>
            <a:r>
              <a:rPr lang="cs-CZ" dirty="0"/>
              <a:t>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8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ílá"/>
          <p:cNvSpPr/>
          <p:nvPr userDrawn="1"/>
        </p:nvSpPr>
        <p:spPr>
          <a:xfrm>
            <a:off x="7024085" y="4937760"/>
            <a:ext cx="2007947" cy="18250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757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4400" y="291600"/>
            <a:ext cx="6087600" cy="760074"/>
          </a:xfrm>
        </p:spPr>
        <p:txBody>
          <a:bodyPr anchor="t">
            <a:normAutofit/>
          </a:bodyPr>
          <a:lstStyle>
            <a:lvl1pPr algn="l">
              <a:defRPr sz="5000" spc="-100" baseline="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400" y="1638775"/>
            <a:ext cx="6087600" cy="567890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427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 vert="horz" lIns="0" tIns="0" rIns="0" bIns="0" rtlCol="0">
            <a:noAutofit/>
          </a:bodyPr>
          <a:lstStyle>
            <a:lvl1pPr marL="216000">
              <a:defRPr lang="cs-CZ" smtClean="0">
                <a:solidFill>
                  <a:schemeClr val="tx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en-US" dirty="0"/>
            </a:lvl5pPr>
          </a:lstStyle>
          <a:p>
            <a:pPr lvl="0" indent="-25200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7142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74400" y="1825625"/>
            <a:ext cx="4093200" cy="4079875"/>
          </a:xfrm>
        </p:spPr>
        <p:txBody>
          <a:bodyPr/>
          <a:lstStyle>
            <a:lvl1pPr marL="216000">
              <a:defRPr>
                <a:solidFill>
                  <a:schemeClr val="tx1"/>
                </a:solidFill>
              </a:defRPr>
            </a:lvl1pPr>
          </a:lstStyle>
          <a:p>
            <a:pPr lvl="0" indent="-25200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73600" y="1825625"/>
            <a:ext cx="4091494" cy="4079875"/>
          </a:xfrm>
        </p:spPr>
        <p:txBody>
          <a:bodyPr/>
          <a:lstStyle>
            <a:lvl1pPr marL="216000">
              <a:defRPr>
                <a:solidFill>
                  <a:schemeClr val="tx1"/>
                </a:solidFill>
              </a:defRPr>
            </a:lvl1pPr>
          </a:lstStyle>
          <a:p>
            <a:pPr lvl="0" indent="-25200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8537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213600" y="333829"/>
            <a:ext cx="1597025" cy="5500234"/>
          </a:xfrm>
        </p:spPr>
        <p:txBody>
          <a:bodyPr/>
          <a:lstStyle>
            <a:lvl1pPr marL="0" indent="0">
              <a:lnSpc>
                <a:spcPts val="19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2C752F3-2760-504C-AE8A-F7A4A35DED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68838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302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B8B9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rgbClr val="E90C24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tx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679082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757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bg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01579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757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rgbClr val="E90C24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tx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218313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cs-CZ" dirty="0"/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0" hasCustomPrompt="1"/>
          </p:nvPr>
        </p:nvSpPr>
        <p:spPr>
          <a:xfrm>
            <a:off x="374400" y="1895474"/>
            <a:ext cx="6502389" cy="4565749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picture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972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hidden="1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1634"/>
            <a:ext cx="9144000" cy="68563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253" y="5967318"/>
            <a:ext cx="514841" cy="51482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124872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4400" y="1838425"/>
            <a:ext cx="8373934" cy="41099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indent="-252000"/>
            <a:r>
              <a:rPr lang="en-US" dirty="0"/>
              <a:t>Edit Master text styles</a:t>
            </a:r>
          </a:p>
          <a:p>
            <a:pPr lvl="0"/>
            <a:endParaRPr lang="cs-CZ" dirty="0"/>
          </a:p>
          <a:p>
            <a:pPr lvl="0"/>
            <a:endParaRPr lang="en-US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5905500" y="6096099"/>
            <a:ext cx="21844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657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4" r:id="rId2"/>
    <p:sldLayoutId id="2147483675" r:id="rId3"/>
    <p:sldLayoutId id="2147483680" r:id="rId4"/>
    <p:sldLayoutId id="2147483686" r:id="rId5"/>
    <p:sldLayoutId id="2147483676" r:id="rId6"/>
    <p:sldLayoutId id="2147483689" r:id="rId7"/>
    <p:sldLayoutId id="2147483688" r:id="rId8"/>
    <p:sldLayoutId id="2147483687" r:id="rId9"/>
    <p:sldLayoutId id="2147483690" r:id="rId10"/>
    <p:sldLayoutId id="2147483691" r:id="rId11"/>
    <p:sldLayoutId id="2147483685" r:id="rId12"/>
    <p:sldLayoutId id="2147483681" r:id="rId13"/>
  </p:sldLayoutIdLst>
  <p:hf hdr="0" ftr="0" dt="0"/>
  <p:txStyles>
    <p:titleStyle>
      <a:lvl1pPr algn="l" defTabSz="914400" rtl="0" eaLnBrk="1" latinLnBrk="0" hangingPunct="1">
        <a:lnSpc>
          <a:spcPts val="5500"/>
        </a:lnSpc>
        <a:spcBef>
          <a:spcPct val="0"/>
        </a:spcBef>
        <a:buNone/>
        <a:defRPr lang="en-US" sz="5000" b="1" kern="1200" spc="-100" baseline="0" dirty="0">
          <a:solidFill>
            <a:srgbClr val="E90C2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44000" indent="-216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‒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2pPr>
      <a:lvl3pPr marL="11430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3pPr>
      <a:lvl4pPr marL="16002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4pPr>
      <a:lvl5pPr marL="20574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raha.eu/pyrotechnika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Pyrotechnika na Silvestra a Nový rok</a:t>
            </a: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tisková konference 16. 12. 2024</a:t>
            </a:r>
          </a:p>
        </p:txBody>
      </p:sp>
    </p:spTree>
    <p:extLst>
      <p:ext uri="{BB962C8B-B14F-4D97-AF65-F5344CB8AC3E}">
        <p14:creationId xmlns:p14="http://schemas.microsoft.com/office/powerpoint/2010/main" val="3069677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3A7FFC2-B8B7-B29F-F86A-AC79ADD7847C}"/>
              </a:ext>
            </a:extLst>
          </p:cNvPr>
          <p:cNvSpPr txBox="1">
            <a:spLocks/>
          </p:cNvSpPr>
          <p:nvPr/>
        </p:nvSpPr>
        <p:spPr>
          <a:xfrm>
            <a:off x="373687" y="293209"/>
            <a:ext cx="6087600" cy="760074"/>
          </a:xfrm>
          <a:prstGeom prst="rect">
            <a:avLst/>
          </a:prstGeom>
        </p:spPr>
        <p:txBody>
          <a:bodyPr vert="horz" lIns="0" tIns="0" rIns="0" bIns="0" rtlCol="0" anchor="t">
            <a:normAutofit fontScale="82500" lnSpcReduction="10000"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/>
              <a:t>Děkujeme za pozornost!</a:t>
            </a:r>
          </a:p>
        </p:txBody>
      </p:sp>
    </p:spTree>
    <p:extLst>
      <p:ext uri="{BB962C8B-B14F-4D97-AF65-F5344CB8AC3E}">
        <p14:creationId xmlns:p14="http://schemas.microsoft.com/office/powerpoint/2010/main" val="4255295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C04AA-7201-DD72-E888-7E04AE3C0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obsah 6" descr="Obsah obrázku text, domácí mazlíček, Psí plemeno, savec&#10;&#10;Popis byl vytvořen automaticky">
            <a:extLst>
              <a:ext uri="{FF2B5EF4-FFF2-40B4-BE49-F238E27FC236}">
                <a16:creationId xmlns:a16="http://schemas.microsoft.com/office/drawing/2014/main" id="{F7F0EBBB-AB81-4CFF-A518-DC7732A1B1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958" y="68263"/>
            <a:ext cx="5108321" cy="6721475"/>
          </a:xfrm>
          <a:noFill/>
        </p:spPr>
      </p:pic>
      <p:sp>
        <p:nvSpPr>
          <p:cNvPr id="4" name="Zástupný symbol pro číslo snímku 3" hidden="1">
            <a:extLst>
              <a:ext uri="{FF2B5EF4-FFF2-40B4-BE49-F238E27FC236}">
                <a16:creationId xmlns:a16="http://schemas.microsoft.com/office/drawing/2014/main" id="{84A0BC4B-B035-F112-F784-C8C5E661CCD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BB178BA3-5F69-4290-A717-AEEDF74557F4}" type="slidenum">
              <a:rPr lang="cs-CZ" smtClean="0"/>
              <a:pPr>
                <a:spcAft>
                  <a:spcPts val="600"/>
                </a:spcAft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6778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73A97-6099-EB02-B603-08C50210E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obsah 6" descr="Obsah obrázku text, domácí mazlíček, Psí plemeno, savec&#10;&#10;Popis byl vytvořen automaticky">
            <a:extLst>
              <a:ext uri="{FF2B5EF4-FFF2-40B4-BE49-F238E27FC236}">
                <a16:creationId xmlns:a16="http://schemas.microsoft.com/office/drawing/2014/main" id="{38009750-1AA5-806F-8EEF-1DD95F8BB2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67" b="18633"/>
          <a:stretch/>
        </p:blipFill>
        <p:spPr>
          <a:xfrm>
            <a:off x="20" y="10"/>
            <a:ext cx="9143980" cy="6857990"/>
          </a:xfrm>
          <a:noFill/>
        </p:spPr>
      </p:pic>
      <p:sp>
        <p:nvSpPr>
          <p:cNvPr id="4" name="Zástupný symbol pro číslo snímku 3" hidden="1">
            <a:extLst>
              <a:ext uri="{FF2B5EF4-FFF2-40B4-BE49-F238E27FC236}">
                <a16:creationId xmlns:a16="http://schemas.microsoft.com/office/drawing/2014/main" id="{71DFDACE-52FA-09FA-FAD3-0731084F964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BB178BA3-5F69-4290-A717-AEEDF74557F4}" type="slidenum">
              <a:rPr lang="cs-CZ" smtClean="0"/>
              <a:pPr>
                <a:spcAft>
                  <a:spcPts val="600"/>
                </a:spcAft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2445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9598A-46F0-4B66-52CD-266904981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8C1CF6-7649-BC36-2FC8-A6CC47359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033" y="189051"/>
            <a:ext cx="8373934" cy="1248729"/>
          </a:xfrm>
        </p:spPr>
        <p:txBody>
          <a:bodyPr/>
          <a:lstStyle/>
          <a:p>
            <a:r>
              <a:rPr lang="cs-CZ" dirty="0"/>
              <a:t>Desatero pro pejskaře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B07FF30-6EFD-6F91-D081-DA89B6A986A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4</a:t>
            </a:fld>
            <a:endParaRPr lang="cs-CZ"/>
          </a:p>
        </p:txBody>
      </p:sp>
      <p:pic>
        <p:nvPicPr>
          <p:cNvPr id="10" name="Zástupný obsah 9" descr="Obsah obrázku text, dokument, Písmo, snímek obrazovky&#10;&#10;Popis byl vytvořen automaticky">
            <a:extLst>
              <a:ext uri="{FF2B5EF4-FFF2-40B4-BE49-F238E27FC236}">
                <a16:creationId xmlns:a16="http://schemas.microsoft.com/office/drawing/2014/main" id="{5289BBFA-8178-24FC-0ED2-76776175CF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64" y="952562"/>
            <a:ext cx="2640936" cy="5628756"/>
          </a:xfrm>
        </p:spPr>
      </p:pic>
      <p:pic>
        <p:nvPicPr>
          <p:cNvPr id="12" name="Obrázek 11" descr="Obsah obrázku text, Písmo, snímek obrazovky, dokument&#10;&#10;Popis byl vytvořen automaticky">
            <a:extLst>
              <a:ext uri="{FF2B5EF4-FFF2-40B4-BE49-F238E27FC236}">
                <a16:creationId xmlns:a16="http://schemas.microsoft.com/office/drawing/2014/main" id="{AAE494A9-B985-136C-07FD-45852707A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590" y="952562"/>
            <a:ext cx="2541875" cy="562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717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9D917-4110-D1DF-B6D5-739C1E560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8A0100-8B45-4D52-35CC-3E50C7C85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033" y="189051"/>
            <a:ext cx="8373934" cy="1248729"/>
          </a:xfrm>
        </p:spPr>
        <p:txBody>
          <a:bodyPr>
            <a:normAutofit fontScale="90000"/>
          </a:bodyPr>
          <a:lstStyle/>
          <a:p>
            <a:r>
              <a:rPr lang="cs-CZ" dirty="0"/>
              <a:t>Mapa zákazu odstřelování pyrotechniky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3EFF813-DD35-6413-2DD9-0815FA00372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5</a:t>
            </a:fld>
            <a:endParaRPr lang="cs-CZ"/>
          </a:p>
        </p:txBody>
      </p:sp>
      <p:pic>
        <p:nvPicPr>
          <p:cNvPr id="6" name="Obrázek 5" descr="Obsah obrázku text, snímek obrazovky, mapa, atlas&#10;&#10;Popis byl vytvořen automaticky">
            <a:extLst>
              <a:ext uri="{FF2B5EF4-FFF2-40B4-BE49-F238E27FC236}">
                <a16:creationId xmlns:a16="http://schemas.microsoft.com/office/drawing/2014/main" id="{FE405ABB-9617-3C43-2541-A42202A2A3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818" t="14370" r="15836" b="13572"/>
          <a:stretch/>
        </p:blipFill>
        <p:spPr bwMode="auto">
          <a:xfrm>
            <a:off x="385033" y="1717705"/>
            <a:ext cx="7413369" cy="47435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C7434C8-3EB9-DF07-82B2-7BFEE7636D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1495" t="13241" r="3178" b="62482"/>
          <a:stretch/>
        </p:blipFill>
        <p:spPr>
          <a:xfrm>
            <a:off x="6496941" y="1194713"/>
            <a:ext cx="1826664" cy="16275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7095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07817-AFDF-2FD1-FC07-190015771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FBD466-DDE0-B297-D921-6A6FAF2A7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400" y="265964"/>
            <a:ext cx="8373934" cy="1092818"/>
          </a:xfrm>
        </p:spPr>
        <p:txBody>
          <a:bodyPr>
            <a:normAutofit/>
          </a:bodyPr>
          <a:lstStyle/>
          <a:p>
            <a:r>
              <a:rPr lang="cs-CZ" b="1" dirty="0"/>
              <a:t>Vyhláška HMP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757186-44BC-F33D-2E9A-D47E0294F33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0B4777-8232-9699-2B46-601078D283A9}"/>
              </a:ext>
            </a:extLst>
          </p:cNvPr>
          <p:cNvSpPr txBox="1">
            <a:spLocks/>
          </p:cNvSpPr>
          <p:nvPr/>
        </p:nvSpPr>
        <p:spPr>
          <a:xfrm>
            <a:off x="395666" y="1358782"/>
            <a:ext cx="6710064" cy="4191000"/>
          </a:xfrm>
          <a:prstGeom prst="rect">
            <a:avLst/>
          </a:prstGeom>
        </p:spPr>
        <p:txBody>
          <a:bodyPr/>
          <a:lstStyle>
            <a:lvl1pPr marL="144000" indent="-216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sz="2300" kern="120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2pPr>
            <a:lvl3pPr marL="11430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sz="2300" kern="120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3pPr>
            <a:lvl4pPr marL="16002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sz="2300" kern="120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4pPr>
            <a:lvl5pPr marL="20574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sz="2300" kern="120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150"/>
              </a:lnSpc>
            </a:pPr>
            <a:r>
              <a:rPr lang="cs-CZ" sz="20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Volně prodejnou pyrotechniku je zakázáno používat na území hlavního města Prahy:</a:t>
            </a:r>
          </a:p>
          <a:p>
            <a:pPr marL="457200" indent="-457200" algn="l">
              <a:lnSpc>
                <a:spcPts val="2100"/>
              </a:lnSpc>
              <a:buAutoNum type="alphaLcParenR"/>
            </a:pPr>
            <a:r>
              <a:rPr lang="cs-CZ" sz="20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 památkové rezervaci</a:t>
            </a:r>
          </a:p>
          <a:p>
            <a:pPr marL="457200" indent="-457200" algn="l">
              <a:lnSpc>
                <a:spcPts val="2100"/>
              </a:lnSpc>
              <a:buAutoNum type="alphaLcParenR"/>
            </a:pPr>
            <a:r>
              <a:rPr lang="cs-CZ" sz="20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 vodních tocích, na ostrovech a na pozemcích sousedících s korytem vodních toků</a:t>
            </a:r>
          </a:p>
          <a:p>
            <a:pPr marL="457200" indent="-457200" algn="l">
              <a:lnSpc>
                <a:spcPts val="2100"/>
              </a:lnSpc>
              <a:buAutoNum type="alphaLcParenR"/>
            </a:pPr>
            <a:r>
              <a:rPr lang="cs-CZ" sz="20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 okruhu 250 metrů od nemocnic, domovů pro seniory nebo od domovů pro osoby se zdravotním postižením;</a:t>
            </a:r>
          </a:p>
          <a:p>
            <a:pPr marL="457200" indent="-457200" algn="l">
              <a:lnSpc>
                <a:spcPts val="2100"/>
              </a:lnSpc>
              <a:buAutoNum type="alphaLcParenR"/>
            </a:pPr>
            <a:r>
              <a:rPr lang="cs-CZ" sz="20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 přehradách, hrázích, vodních nádržích, jezech a zdržích</a:t>
            </a:r>
          </a:p>
          <a:p>
            <a:pPr marL="457200" indent="-457200" algn="l">
              <a:lnSpc>
                <a:spcPts val="2100"/>
              </a:lnSpc>
              <a:buAutoNum type="alphaLcParenR"/>
            </a:pPr>
            <a:r>
              <a:rPr lang="cs-CZ" sz="20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 přírodních parcích a ve vzdálenosti do 50 m</a:t>
            </a:r>
          </a:p>
          <a:p>
            <a:pPr marL="457200" indent="-457200" algn="l">
              <a:lnSpc>
                <a:spcPts val="2100"/>
              </a:lnSpc>
              <a:buAutoNum type="alphaLcParenR"/>
            </a:pPr>
            <a:r>
              <a:rPr lang="cs-CZ" sz="20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 vzdálenosti do 250 metrů od areálu Zoologické zahrady hlavního města Prahy, útulků pro zvířata a zařízení poskytujících veterinární pohotovost.</a:t>
            </a:r>
          </a:p>
          <a:p>
            <a:pPr marL="457200" indent="-457200" algn="l">
              <a:lnSpc>
                <a:spcPts val="2100"/>
              </a:lnSpc>
              <a:buAutoNum type="alphaLcParenR"/>
            </a:pPr>
            <a:endParaRPr lang="cs-CZ" sz="20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 algn="l">
              <a:lnSpc>
                <a:spcPts val="2100"/>
              </a:lnSpc>
              <a:buNone/>
            </a:pPr>
            <a:r>
              <a:rPr lang="cs-CZ" sz="20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 Více informací na: </a:t>
            </a:r>
            <a:r>
              <a:rPr lang="cs-CZ" sz="20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2"/>
              </a:rPr>
              <a:t>https://praha.eu/pyrotechnika</a:t>
            </a:r>
            <a:r>
              <a:rPr lang="cs-CZ" sz="20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7276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29439-2247-FD6E-DBAC-B12F15F75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1A0DB9-2CFE-A7D2-EC57-0311044A0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033" y="257418"/>
            <a:ext cx="8373934" cy="1248729"/>
          </a:xfrm>
        </p:spPr>
        <p:txBody>
          <a:bodyPr>
            <a:normAutofit/>
          </a:bodyPr>
          <a:lstStyle/>
          <a:p>
            <a:r>
              <a:rPr lang="cs-CZ" b="1" dirty="0"/>
              <a:t>Legislativa a regulace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80E2EB7-D428-9F2A-6DD4-88900B42917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7</a:t>
            </a:fld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EB610-4F52-E5F9-F165-5A820EC797CB}"/>
              </a:ext>
            </a:extLst>
          </p:cNvPr>
          <p:cNvSpPr txBox="1">
            <a:spLocks/>
          </p:cNvSpPr>
          <p:nvPr/>
        </p:nvSpPr>
        <p:spPr>
          <a:xfrm>
            <a:off x="385033" y="1358781"/>
            <a:ext cx="7282633" cy="4460074"/>
          </a:xfrm>
          <a:prstGeom prst="rect">
            <a:avLst/>
          </a:prstGeom>
        </p:spPr>
        <p:txBody>
          <a:bodyPr/>
          <a:lstStyle>
            <a:lvl1pPr marL="144000" indent="-216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sz="2300" kern="120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2pPr>
            <a:lvl3pPr marL="11430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sz="2300" kern="120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3pPr>
            <a:lvl4pPr marL="16002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sz="2300" kern="120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4pPr>
            <a:lvl5pPr marL="20574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sz="2300" kern="120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Aktuálně je v Poslanecké sněmovně návrh na novelizaci zákona o pyrotechnice, cílem je ochrana zdraví lidí, zvířat a životního prostředí</a:t>
            </a:r>
          </a:p>
          <a:p>
            <a:r>
              <a:rPr lang="cs-CZ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Obsah návrhu:</a:t>
            </a:r>
          </a:p>
          <a:p>
            <a:pPr marL="342900" indent="-342900">
              <a:buAutoNum type="arabicPeriod"/>
            </a:pPr>
            <a:r>
              <a:rPr lang="cs-CZ" sz="2000" kern="1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Zákaz prodeje </a:t>
            </a:r>
            <a:r>
              <a:rPr lang="cs-CZ" sz="2000" kern="1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pyrotechniky kategorie vyšší než F1 ve stáncích, prodej kategorií F2 a F3 možný pouze pro odborníky s licencí</a:t>
            </a:r>
          </a:p>
          <a:p>
            <a:pPr marL="342900" indent="-342900">
              <a:buAutoNum type="arabicPeriod"/>
            </a:pPr>
            <a:r>
              <a:rPr lang="cs-CZ" sz="2000" kern="1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Zákaz zasílání prostřednictvím doručovacích služeb; vyzvednutí pouze v kamenných prodejnách</a:t>
            </a:r>
          </a:p>
          <a:p>
            <a:pPr marL="342900" indent="-342900">
              <a:buAutoNum type="arabicPeriod"/>
            </a:pPr>
            <a:r>
              <a:rPr lang="cs-CZ" sz="2000" kern="1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Obce budou mít možnost regulovat používání pyrotechniky na svém území. Zákaz používání pyrotechniky kategorií F2 a F3 kolem nemocnic, zoologických zahrad a chovů zvířat.</a:t>
            </a:r>
          </a:p>
          <a:p>
            <a:pPr marL="342900" indent="-342900">
              <a:buAutoNum type="arabicPeriod"/>
            </a:pPr>
            <a:r>
              <a:rPr lang="cs-CZ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Za neodbornou manipulaci s pyrotechnikou bez dokladu pokuta až 500 tisíc Kč</a:t>
            </a:r>
          </a:p>
          <a:p>
            <a:pPr lvl="1"/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endParaRPr lang="it-IT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cs-CZ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147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A8A4C-2E45-FB97-9D62-ED3690EF3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77EE88-B232-3F03-58B6-4BCAB5D2A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400" y="283055"/>
            <a:ext cx="8373934" cy="1248729"/>
          </a:xfrm>
        </p:spPr>
        <p:txBody>
          <a:bodyPr>
            <a:normAutofit/>
          </a:bodyPr>
          <a:lstStyle/>
          <a:p>
            <a:r>
              <a:rPr lang="cs-CZ" dirty="0"/>
              <a:t>Kultura místo rachejtlí</a:t>
            </a:r>
            <a:endParaRPr lang="cs-CZ" b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B8687E0-808B-C484-716C-F9ACB266BF0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8</a:t>
            </a:fld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A1EABC-7500-DF45-8244-E74E5F290F7C}"/>
              </a:ext>
            </a:extLst>
          </p:cNvPr>
          <p:cNvSpPr txBox="1">
            <a:spLocks/>
          </p:cNvSpPr>
          <p:nvPr/>
        </p:nvSpPr>
        <p:spPr>
          <a:xfrm>
            <a:off x="374400" y="1619309"/>
            <a:ext cx="6462236" cy="4191000"/>
          </a:xfrm>
          <a:prstGeom prst="rect">
            <a:avLst/>
          </a:prstGeom>
        </p:spPr>
        <p:txBody>
          <a:bodyPr/>
          <a:lstStyle>
            <a:lvl1pPr marL="144000" indent="-216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sz="2300" kern="120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2pPr>
            <a:lvl3pPr marL="11430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sz="2300" kern="120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3pPr>
            <a:lvl4pPr marL="16002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sz="2300" kern="120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4pPr>
            <a:lvl5pPr marL="20574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sz="2300" kern="120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</a:t>
            </a:r>
            <a:r>
              <a:rPr lang="cs-CZ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letos budou moci Pražané na Nový rok (1.1.2025) využít slevy na vstup do vybraných kulturních institucí města</a:t>
            </a:r>
          </a:p>
          <a:p>
            <a:endParaRPr lang="cs-CZ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cs-CZ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Zúčastněné instituce:</a:t>
            </a:r>
          </a:p>
          <a:p>
            <a:pPr marL="0" indent="0">
              <a:buNone/>
            </a:pPr>
            <a:r>
              <a:rPr lang="cs-CZ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Prague City </a:t>
            </a:r>
            <a:r>
              <a:rPr lang="cs-CZ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Tourism</a:t>
            </a:r>
            <a:endParaRPr lang="cs-CZ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None/>
            </a:pPr>
            <a:r>
              <a:rPr lang="cs-CZ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GHMP</a:t>
            </a:r>
          </a:p>
          <a:p>
            <a:pPr marL="0" indent="0">
              <a:buNone/>
            </a:pPr>
            <a:r>
              <a:rPr lang="cs-CZ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ZOO Praha</a:t>
            </a:r>
          </a:p>
          <a:p>
            <a:pPr marL="0" indent="0">
              <a:buNone/>
            </a:pPr>
            <a:r>
              <a:rPr lang="cs-CZ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Botanická zahrada</a:t>
            </a:r>
          </a:p>
          <a:p>
            <a:pPr marL="0" indent="0">
              <a:buNone/>
            </a:pPr>
            <a:r>
              <a:rPr lang="cs-CZ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Muzeum MHD</a:t>
            </a:r>
          </a:p>
          <a:p>
            <a:pPr marL="0" indent="0">
              <a:buNone/>
            </a:pPr>
            <a:r>
              <a:rPr lang="cs-CZ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Planetárium Praha</a:t>
            </a:r>
          </a:p>
          <a:p>
            <a:endParaRPr lang="cs-CZ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cs-CZ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cs-CZ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endParaRPr lang="it-IT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cs-CZ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313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FCA0B-E23D-266F-566A-E2D0B96B9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D513B3-7C5E-34B3-79F5-4ED628F80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033" y="189051"/>
            <a:ext cx="8373934" cy="1248729"/>
          </a:xfrm>
        </p:spPr>
        <p:txBody>
          <a:bodyPr>
            <a:normAutofit/>
          </a:bodyPr>
          <a:lstStyle/>
          <a:p>
            <a:r>
              <a:rPr lang="cs-CZ" b="1" dirty="0"/>
              <a:t>Plán kampaně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B44B6AA-76CF-2FF8-262E-C56DC29BAA7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905500" y="6096099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9</a:t>
            </a:fld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1C5FB4-2411-3929-31D4-1B12DD58B407}"/>
              </a:ext>
            </a:extLst>
          </p:cNvPr>
          <p:cNvSpPr txBox="1">
            <a:spLocks/>
          </p:cNvSpPr>
          <p:nvPr/>
        </p:nvSpPr>
        <p:spPr>
          <a:xfrm>
            <a:off x="385033" y="1671439"/>
            <a:ext cx="6087600" cy="4191000"/>
          </a:xfrm>
          <a:prstGeom prst="rect">
            <a:avLst/>
          </a:prstGeom>
        </p:spPr>
        <p:txBody>
          <a:bodyPr/>
          <a:lstStyle>
            <a:lvl1pPr marL="144000" indent="-216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sz="2300" kern="120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2pPr>
            <a:lvl3pPr marL="11430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sz="2300" kern="120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3pPr>
            <a:lvl4pPr marL="16002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sz="2300" kern="120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4pPr>
            <a:lvl5pPr marL="2057400" indent="-360000" algn="l" defTabSz="914400" rtl="0" eaLnBrk="1" latinLnBrk="0" hangingPunct="1">
              <a:lnSpc>
                <a:spcPts val="2800"/>
              </a:lnSpc>
              <a:spcBef>
                <a:spcPts val="0"/>
              </a:spcBef>
              <a:buFont typeface="Arial" panose="020B0604020202020204" pitchFamily="34" charset="0"/>
              <a:buChar char="-"/>
              <a:defRPr sz="2300" kern="1200">
                <a:solidFill>
                  <a:srgbClr val="371E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cs-CZ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Plakáty 25.12.2024-1.1.2025 na CLV a dalších městských plochách </a:t>
            </a:r>
          </a:p>
          <a:p>
            <a:endParaRPr lang="cs-CZ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cs-CZ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Obrazovky městských zdravotnických zařízeních</a:t>
            </a:r>
          </a:p>
          <a:p>
            <a:endParaRPr lang="cs-CZ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cs-CZ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cs-CZ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Print</a:t>
            </a:r>
            <a:r>
              <a:rPr lang="cs-CZ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i online v období prosince 2024</a:t>
            </a:r>
          </a:p>
          <a:p>
            <a:endParaRPr lang="cs-CZ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cs-CZ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Sociální sítě MHMP a vybraných městských organizací</a:t>
            </a: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endParaRPr lang="it-IT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cs-CZ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128962"/>
      </p:ext>
    </p:extLst>
  </p:cSld>
  <p:clrMapOvr>
    <a:masterClrMapping/>
  </p:clrMapOvr>
</p:sld>
</file>

<file path=ppt/theme/theme1.xml><?xml version="1.0" encoding="utf-8"?>
<a:theme xmlns:a="http://schemas.openxmlformats.org/drawingml/2006/main" name="Tmava">
  <a:themeElements>
    <a:clrScheme name="PrahaPPT_pos">
      <a:dk1>
        <a:srgbClr val="000000"/>
      </a:dk1>
      <a:lt1>
        <a:srgbClr val="FFFFFF"/>
      </a:lt1>
      <a:dk2>
        <a:srgbClr val="001871"/>
      </a:dk2>
      <a:lt2>
        <a:srgbClr val="FFFFFF"/>
      </a:lt2>
      <a:accent1>
        <a:srgbClr val="C81428"/>
      </a:accent1>
      <a:accent2>
        <a:srgbClr val="EF9600"/>
      </a:accent2>
      <a:accent3>
        <a:srgbClr val="6A2C3E"/>
      </a:accent3>
      <a:accent4>
        <a:srgbClr val="00B140"/>
      </a:accent4>
      <a:accent5>
        <a:srgbClr val="0057B8"/>
      </a:accent5>
      <a:accent6>
        <a:srgbClr val="C83737"/>
      </a:accent6>
      <a:hlink>
        <a:srgbClr val="0096FF"/>
      </a:hlink>
      <a:folHlink>
        <a:srgbClr val="75787B"/>
      </a:folHlink>
    </a:clrScheme>
    <a:fontScheme name="Nordic_negati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39A0D0D7-44C4-46E2-BE30-9C1B800E9981}" vid="{E474D25C-F3B5-4610-9821-BDCFF3B5703C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A961A8D996C34BA51F90051211D32E" ma:contentTypeVersion="9" ma:contentTypeDescription="Create a new document." ma:contentTypeScope="" ma:versionID="16966066c1f811c3427413f62591e97a">
  <xsd:schema xmlns:xsd="http://www.w3.org/2001/XMLSchema" xmlns:xs="http://www.w3.org/2001/XMLSchema" xmlns:p="http://schemas.microsoft.com/office/2006/metadata/properties" xmlns:ns3="a6e43c5d-129f-4f67-8194-7f97ca91abda" targetNamespace="http://schemas.microsoft.com/office/2006/metadata/properties" ma:root="true" ma:fieldsID="3e0bc29dd95e4d510168d254f20b8aff" ns3:_="">
    <xsd:import namespace="a6e43c5d-129f-4f67-8194-7f97ca91abda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e43c5d-129f-4f67-8194-7f97ca91abda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B17CDFB-A30F-4164-A3E7-84FE62DD7F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e43c5d-129f-4f67-8194-7f97ca91ab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33609D4-EA04-437E-AB34-05577982BA61}">
  <ds:schemaRefs>
    <ds:schemaRef ds:uri="a6e43c5d-129f-4f67-8194-7f97ca91abda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7D8F9F0-2108-4CA1-A3B4-9F9478651D3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Tmava</Template>
  <TotalTime>205</TotalTime>
  <Words>310</Words>
  <Application>Microsoft Office PowerPoint</Application>
  <PresentationFormat>Předvádění na obrazovce (4:3)</PresentationFormat>
  <Paragraphs>55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Georgia</vt:lpstr>
      <vt:lpstr>Roboto</vt:lpstr>
      <vt:lpstr>Tmava</vt:lpstr>
      <vt:lpstr>Pyrotechnika na Silvestra a Nový rok</vt:lpstr>
      <vt:lpstr>Prezentace aplikace PowerPoint</vt:lpstr>
      <vt:lpstr>Prezentace aplikace PowerPoint</vt:lpstr>
      <vt:lpstr>Desatero pro pejskaře</vt:lpstr>
      <vt:lpstr>Mapa zákazu odstřelování pyrotechniky</vt:lpstr>
      <vt:lpstr>Vyhláška HMP</vt:lpstr>
      <vt:lpstr>Legislativa a regulace</vt:lpstr>
      <vt:lpstr>Kultura místo rachejtlí</vt:lpstr>
      <vt:lpstr>Plán kampaně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Vítězslav Mareš</dc:creator>
  <cp:lastModifiedBy>Krausová Noemi (MHMP, SE3)</cp:lastModifiedBy>
  <cp:revision>15</cp:revision>
  <dcterms:created xsi:type="dcterms:W3CDTF">2020-01-10T10:06:52Z</dcterms:created>
  <dcterms:modified xsi:type="dcterms:W3CDTF">2024-12-16T10:28:28Z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0x01010048A961A8D996C34BA51F90051211D32E</vt:lpwstr>
  </property>
</Properties>
</file>